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9" r:id="rId2"/>
    <p:sldId id="266" r:id="rId3"/>
    <p:sldId id="267" r:id="rId4"/>
    <p:sldId id="268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1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5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3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1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2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7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p251/goj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lang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mple car design Royalty Free Vector Image - Vector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75" y="465580"/>
            <a:ext cx="1006752" cy="78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88233" y="715605"/>
            <a:ext cx="2256183" cy="94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Bangalore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89504" y="715605"/>
            <a:ext cx="2256183" cy="94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6595" y="5098802"/>
            <a:ext cx="441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Latency: 14 Hours.</a:t>
            </a:r>
          </a:p>
          <a:p>
            <a:r>
              <a:rPr lang="en-US" b="1" dirty="0" smtClean="0"/>
              <a:t>Through Put: 50/14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8233" y="3942134"/>
            <a:ext cx="2256183" cy="94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Bangalore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62391" y="3957301"/>
            <a:ext cx="2256183" cy="94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Pune</a:t>
            </a:r>
            <a:endParaRPr lang="en-US" dirty="0"/>
          </a:p>
        </p:txBody>
      </p:sp>
      <p:sp>
        <p:nvSpPr>
          <p:cNvPr id="12" name="AutoShape 6" descr="How to Draw a Bus: 5 Steps (with Pictures) - wikiHow"/>
          <p:cNvSpPr>
            <a:spLocks noChangeAspect="1" noChangeArrowheads="1"/>
          </p:cNvSpPr>
          <p:nvPr/>
        </p:nvSpPr>
        <p:spPr bwMode="auto">
          <a:xfrm>
            <a:off x="4376530" y="4313324"/>
            <a:ext cx="169291" cy="16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ow to Draw a Bus: 5 Steps (with Pictures) - wikiH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77" y="3263168"/>
            <a:ext cx="1909180" cy="107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65997" y="2731843"/>
            <a:ext cx="2564295" cy="40750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Latency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7087" y="2717567"/>
            <a:ext cx="2564295" cy="40750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Throughput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49417" y="4648491"/>
            <a:ext cx="4412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Speed</a:t>
            </a:r>
            <a:r>
              <a:rPr lang="en-US" dirty="0" smtClean="0"/>
              <a:t> : 70  Km/Hour</a:t>
            </a:r>
          </a:p>
          <a:p>
            <a:r>
              <a:rPr lang="en-US" dirty="0" smtClean="0"/>
              <a:t>Duration : 14 hours</a:t>
            </a:r>
            <a:endParaRPr lang="en-US" dirty="0"/>
          </a:p>
          <a:p>
            <a:r>
              <a:rPr lang="en-US" dirty="0" smtClean="0"/>
              <a:t>Capacity: 50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1519" y="0"/>
            <a:ext cx="8067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Refresher on Performance Testing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>
            <a:off x="2544416" y="1187714"/>
            <a:ext cx="6245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17303" y="4396301"/>
            <a:ext cx="6245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809723" y="6257515"/>
            <a:ext cx="9513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-apple-system"/>
              </a:rPr>
              <a:t>User Load=Transactions per second * (Response Time + Total Think Time + Pacing)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513" y="5348684"/>
            <a:ext cx="2210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Blackadder ITC" panose="04020505051007020D02" pitchFamily="82" charset="0"/>
              </a:rPr>
              <a:t>Little’s Law</a:t>
            </a:r>
            <a:endParaRPr lang="en-US" sz="2400" dirty="0">
              <a:solidFill>
                <a:schemeClr val="accent5"/>
              </a:solidFill>
              <a:latin typeface="Blackadder ITC" panose="04020505051007020D02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50255" y="1709417"/>
            <a:ext cx="441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Latency: 9 Hours</a:t>
            </a:r>
          </a:p>
          <a:p>
            <a:r>
              <a:rPr lang="en-US" b="1" dirty="0" smtClean="0"/>
              <a:t>Throughput : 5/9  = ~.05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2364" y="1518970"/>
            <a:ext cx="4412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Speed</a:t>
            </a:r>
            <a:r>
              <a:rPr lang="en-US" dirty="0" smtClean="0"/>
              <a:t> : 100  Km/Hour</a:t>
            </a:r>
          </a:p>
          <a:p>
            <a:r>
              <a:rPr lang="en-US" dirty="0" smtClean="0"/>
              <a:t>Duration : 9 hours</a:t>
            </a:r>
            <a:endParaRPr lang="en-US" dirty="0"/>
          </a:p>
          <a:p>
            <a:r>
              <a:rPr lang="en-US" dirty="0" smtClean="0"/>
              <a:t>Capacity: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6" y="748717"/>
            <a:ext cx="4410115" cy="6109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519" y="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K6 Architecture and Flow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5400" y="823314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K6 is written in the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goja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programming language, which is an implementation of ES2015(ES6) JavaScript on pure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Golang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language.It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doesn’t require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Goja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an implementation of ECMAScript 5.1 in pure Go with emphasis on standard compliance and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Highly Configurable by design since it is script driven and integrated with CI/CD pipelines. Nimble agile teams to perform performance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Virtual users are to used to simulate traffic in testing environment. K6 internally uses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gorouting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simulate virtual users. 1 Single instance can hundreds and thousand of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Supports distributed load generation using k6 operator. It can run on top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 pods.</a:t>
            </a:r>
          </a:p>
        </p:txBody>
      </p:sp>
    </p:spTree>
    <p:extLst>
      <p:ext uri="{BB962C8B-B14F-4D97-AF65-F5344CB8AC3E}">
        <p14:creationId xmlns:p14="http://schemas.microsoft.com/office/powerpoint/2010/main" val="40521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91" y="29555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Run </a:t>
            </a:r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K6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69757"/>
            <a:ext cx="58905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scaffold file.</a:t>
            </a:r>
          </a:p>
          <a:p>
            <a:pPr marL="0" indent="0">
              <a:buNone/>
            </a:pP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K6 create</a:t>
            </a:r>
          </a:p>
          <a:p>
            <a:pPr marL="0" indent="0"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run k6 script</a:t>
            </a:r>
          </a:p>
          <a:p>
            <a:pPr marL="0" indent="0" algn="ctr"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k6 run</a:t>
            </a:r>
          </a:p>
          <a:p>
            <a:pPr marL="0" indent="0" algn="ctr"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K6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run –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vus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10 –duration 10s simple.js</a:t>
            </a:r>
          </a:p>
          <a:p>
            <a:pPr marL="0" indent="0" algn="ctr">
              <a:buNone/>
            </a:pPr>
            <a:endParaRPr lang="en-US" sz="19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621112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2E2E2"/>
                </a:solidFill>
                <a:latin typeface="Roboto Mono"/>
              </a:rPr>
              <a:t>// 1. </a:t>
            </a:r>
            <a:r>
              <a:rPr lang="en-US" dirty="0" err="1">
                <a:solidFill>
                  <a:srgbClr val="E2E2E2"/>
                </a:solidFill>
                <a:latin typeface="Roboto Mono"/>
              </a:rPr>
              <a:t>init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code</a:t>
            </a: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2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</a:t>
            </a: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3</a:t>
            </a:r>
            <a:r>
              <a:rPr lang="en-US" sz="2400" dirty="0">
                <a:solidFill>
                  <a:srgbClr val="00CDFF"/>
                </a:solidFill>
                <a:latin typeface="Roboto Mono"/>
              </a:rPr>
              <a:t>export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00CDFF"/>
                </a:solidFill>
                <a:latin typeface="Roboto Mono"/>
              </a:rPr>
              <a:t>function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Roboto Mono"/>
              </a:rPr>
              <a:t>setup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()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{</a:t>
            </a:r>
            <a:endParaRPr lang="en-US" dirty="0">
              <a:solidFill>
                <a:srgbClr val="E2E2E2"/>
              </a:solidFill>
              <a:latin typeface="Roboto Mono"/>
            </a:endParaRP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4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// 2. setup code</a:t>
            </a: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5</a:t>
            </a:r>
            <a:r>
              <a:rPr lang="en-US" dirty="0" smtClean="0">
                <a:solidFill>
                  <a:srgbClr val="FFFFFF"/>
                </a:solidFill>
                <a:latin typeface="Roboto Mono"/>
              </a:rPr>
              <a:t>}    </a:t>
            </a:r>
            <a:r>
              <a:rPr lang="en-US" sz="1600" i="1" dirty="0" smtClean="0">
                <a:latin typeface="Roboto Mono"/>
              </a:rPr>
              <a:t>Executed initially once , to load test data from external sources</a:t>
            </a:r>
            <a:endParaRPr lang="en-US" sz="1600" i="1" dirty="0">
              <a:solidFill>
                <a:srgbClr val="E2E2E2"/>
              </a:solidFill>
              <a:latin typeface="Roboto Mono"/>
            </a:endParaRP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6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</a:t>
            </a:r>
          </a:p>
          <a:p>
            <a:r>
              <a:rPr lang="en-US" sz="2400" dirty="0">
                <a:solidFill>
                  <a:srgbClr val="BEB9D7"/>
                </a:solidFill>
                <a:latin typeface="Roboto Mono"/>
              </a:rPr>
              <a:t>7</a:t>
            </a:r>
            <a:r>
              <a:rPr lang="en-US" sz="2400" dirty="0">
                <a:solidFill>
                  <a:srgbClr val="00CDFF"/>
                </a:solidFill>
                <a:latin typeface="Roboto Mono"/>
              </a:rPr>
              <a:t>export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00CDFF"/>
                </a:solidFill>
                <a:latin typeface="Roboto Mono"/>
              </a:rPr>
              <a:t>default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00CDFF"/>
                </a:solidFill>
                <a:latin typeface="Roboto Mono"/>
              </a:rPr>
              <a:t>function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Roboto Mono"/>
              </a:rPr>
              <a:t>(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data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)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{</a:t>
            </a:r>
            <a:endParaRPr lang="en-US" dirty="0">
              <a:solidFill>
                <a:srgbClr val="E2E2E2"/>
              </a:solidFill>
              <a:latin typeface="Roboto Mono"/>
            </a:endParaRP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8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// 3. VU code</a:t>
            </a: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9</a:t>
            </a:r>
            <a:r>
              <a:rPr lang="en-US" dirty="0" smtClean="0">
                <a:solidFill>
                  <a:srgbClr val="FFFFFF"/>
                </a:solidFill>
                <a:latin typeface="Roboto Mono"/>
              </a:rPr>
              <a:t>} </a:t>
            </a:r>
            <a:r>
              <a:rPr lang="en-US" sz="1600" i="1" dirty="0">
                <a:latin typeface="Roboto Mono"/>
              </a:rPr>
              <a:t>Executed initially once , to load test data from external sources   </a:t>
            </a:r>
            <a:r>
              <a:rPr lang="en-US" dirty="0" smtClean="0">
                <a:solidFill>
                  <a:srgbClr val="FFFFFF"/>
                </a:solidFill>
                <a:latin typeface="Roboto Mono"/>
              </a:rPr>
              <a:t>Ex </a:t>
            </a:r>
            <a:endParaRPr lang="en-US" dirty="0">
              <a:solidFill>
                <a:srgbClr val="E2E2E2"/>
              </a:solidFill>
              <a:latin typeface="Roboto Mono"/>
            </a:endParaRP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10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</a:t>
            </a:r>
          </a:p>
          <a:p>
            <a:r>
              <a:rPr lang="en-US" sz="2400" dirty="0">
                <a:solidFill>
                  <a:srgbClr val="00CDFF"/>
                </a:solidFill>
                <a:latin typeface="Roboto Mono"/>
              </a:rPr>
              <a:t>11export function </a:t>
            </a:r>
            <a:r>
              <a:rPr lang="en-US" sz="2400" dirty="0" smtClean="0">
                <a:solidFill>
                  <a:srgbClr val="00CDFF"/>
                </a:solidFill>
                <a:latin typeface="Roboto Mono"/>
              </a:rPr>
              <a:t>teardown</a:t>
            </a:r>
            <a:r>
              <a:rPr lang="en-US" dirty="0" smtClean="0">
                <a:solidFill>
                  <a:srgbClr val="FFFFFF"/>
                </a:solidFill>
                <a:latin typeface="Roboto Mono"/>
              </a:rPr>
              <a:t>{</a:t>
            </a:r>
            <a:endParaRPr lang="en-US" dirty="0">
              <a:solidFill>
                <a:srgbClr val="E2E2E2"/>
              </a:solidFill>
              <a:latin typeface="Roboto Mono"/>
            </a:endParaRP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12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// 4. teardown code</a:t>
            </a: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13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}</a:t>
            </a:r>
            <a:endParaRPr lang="en-US" b="0" i="0" dirty="0">
              <a:solidFill>
                <a:srgbClr val="E2E2E2"/>
              </a:solidFill>
              <a:effectLst/>
              <a:latin typeface="Roboto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8887" y="727499"/>
            <a:ext cx="344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K6 Life Cycle</a:t>
            </a:r>
            <a:endParaRPr 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Simulation of Real time traffic</a:t>
            </a:r>
            <a:endParaRPr lang="en-US" sz="3200" b="1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9965"/>
            <a:ext cx="10515600" cy="352162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of real time production data using shared array, faker library.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of real time execution through the concept of executors.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Simulation </a:t>
            </a:r>
            <a:r>
              <a:rPr lang="en-US" sz="3200" b="1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Real time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290" y="1690688"/>
            <a:ext cx="10154479" cy="23488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of faker library for data parameterization.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Connect to external source such as DB, JSON file and create a shared array across virtual users.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Shared Array Constraints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Would not be able to share the data across VU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507" y="47409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SharedArray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"colors"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customers.json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customers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6634" y="49807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E995FF"/>
                </a:solidFill>
              </a:rPr>
              <a:t>Iterations completed: </a:t>
            </a:r>
            <a:r>
              <a:rPr lang="en-US" dirty="0" smtClean="0">
                <a:solidFill>
                  <a:srgbClr val="FFFFFF"/>
                </a:solidFill>
              </a:rPr>
              <a:t>${</a:t>
            </a:r>
            <a:r>
              <a:rPr lang="en-US" dirty="0" err="1" smtClean="0"/>
              <a:t>exec</a:t>
            </a:r>
            <a:r>
              <a:rPr lang="en-US" dirty="0" err="1" smtClean="0">
                <a:solidFill>
                  <a:srgbClr val="FFFFFF"/>
                </a:solidFill>
              </a:rPr>
              <a:t>.</a:t>
            </a:r>
            <a:r>
              <a:rPr lang="en-US" dirty="0" err="1" smtClean="0"/>
              <a:t>instance</a:t>
            </a:r>
            <a:r>
              <a:rPr lang="en-US" dirty="0" err="1" smtClean="0">
                <a:solidFill>
                  <a:srgbClr val="FFFFFF"/>
                </a:solidFill>
              </a:rPr>
              <a:t>.</a:t>
            </a:r>
            <a:r>
              <a:rPr lang="en-US" dirty="0" err="1" smtClean="0"/>
              <a:t>iterationsCompleted</a:t>
            </a:r>
            <a:r>
              <a:rPr lang="en-US" dirty="0" smtClean="0">
                <a:solidFill>
                  <a:srgbClr val="FFFFFF"/>
                </a:solidFill>
              </a:rPr>
              <a:t>}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8417" y="6310625"/>
            <a:ext cx="728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K6 run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dp.js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Simulation of Real time Traffic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760" y="2392156"/>
            <a:ext cx="10154479" cy="234880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of real time traffic by controlling the number of virtual users and iterations.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Configurable via JSON object with executor type, iterations count and count of virtual users.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5574" y="5208104"/>
            <a:ext cx="728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K6 run executor.js</a:t>
            </a:r>
          </a:p>
        </p:txBody>
      </p:sp>
    </p:spTree>
    <p:extLst>
      <p:ext uri="{BB962C8B-B14F-4D97-AF65-F5344CB8AC3E}">
        <p14:creationId xmlns:p14="http://schemas.microsoft.com/office/powerpoint/2010/main" val="12215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Custom Metrics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127" y="1520825"/>
            <a:ext cx="10515600" cy="340215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metrics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Captures the counts of success, failures and trend , percentile of latency ranges. 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 metrics : To capture the information on authentication failures, bad data failures and business failures.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");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2088" y="4454638"/>
            <a:ext cx="103228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http403StatusCounter = new Counter("http403StatusCounter");</a:t>
            </a:r>
          </a:p>
          <a:p>
            <a:r>
              <a:rPr lang="en-US" dirty="0" err="1"/>
              <a:t>const</a:t>
            </a:r>
            <a:r>
              <a:rPr lang="en-US" dirty="0"/>
              <a:t> http200StatusCounter = new Counter("</a:t>
            </a:r>
            <a:r>
              <a:rPr lang="en-US" dirty="0" smtClean="0"/>
              <a:t>http200StatusCounter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 if (</a:t>
            </a:r>
            <a:r>
              <a:rPr lang="en-US" dirty="0" err="1"/>
              <a:t>res.status</a:t>
            </a:r>
            <a:r>
              <a:rPr lang="en-US" dirty="0"/>
              <a:t> === 200 ) {</a:t>
            </a:r>
          </a:p>
          <a:p>
            <a:r>
              <a:rPr lang="en-US" dirty="0"/>
              <a:t>    http200StatusCounter.add(1);</a:t>
            </a:r>
          </a:p>
          <a:p>
            <a:r>
              <a:rPr lang="en-US" dirty="0"/>
              <a:t>  } else if ( </a:t>
            </a:r>
            <a:r>
              <a:rPr lang="en-US" dirty="0" err="1"/>
              <a:t>res.status</a:t>
            </a:r>
            <a:r>
              <a:rPr lang="en-US" dirty="0"/>
              <a:t> === 403) {</a:t>
            </a:r>
          </a:p>
          <a:p>
            <a:r>
              <a:rPr lang="en-US" dirty="0"/>
              <a:t>    http403StatusCounter.add(1);</a:t>
            </a:r>
          </a:p>
          <a:p>
            <a:r>
              <a:rPr lang="en-US" dirty="0"/>
              <a:t>  }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1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471" y="7469433"/>
            <a:ext cx="2005898" cy="139011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k6.io/docs/static/129625f8f242e856e1595acb55647209/3bc90/datadog-performance-testing-metr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2" y="1856994"/>
            <a:ext cx="7345631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63608" y="6153789"/>
            <a:ext cx="3393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k6 run --out output-</a:t>
            </a:r>
            <a:r>
              <a:rPr lang="en-US" dirty="0" err="1"/>
              <a:t>statsd</a:t>
            </a:r>
            <a:r>
              <a:rPr lang="en-US" dirty="0"/>
              <a:t> script.js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 time Monitoring of K6 Tests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7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12969</TotalTime>
  <Words>320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Blackadder ITC</vt:lpstr>
      <vt:lpstr>Calibri</vt:lpstr>
      <vt:lpstr>Calibri Light</vt:lpstr>
      <vt:lpstr>Consolas</vt:lpstr>
      <vt:lpstr>Roboto Mono</vt:lpstr>
      <vt:lpstr>Office Theme</vt:lpstr>
      <vt:lpstr>PowerPoint Presentation</vt:lpstr>
      <vt:lpstr>PowerPoint Presentation</vt:lpstr>
      <vt:lpstr>How to Run K6</vt:lpstr>
      <vt:lpstr>Simulation of Real time traffic</vt:lpstr>
      <vt:lpstr>Simulation of Real time data</vt:lpstr>
      <vt:lpstr>Simulation of Real time Traffic</vt:lpstr>
      <vt:lpstr>Custom Metrics</vt:lpstr>
      <vt:lpstr>Real time Monitoring of K6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47</cp:revision>
  <dcterms:created xsi:type="dcterms:W3CDTF">2024-02-14T13:24:58Z</dcterms:created>
  <dcterms:modified xsi:type="dcterms:W3CDTF">2024-03-01T07:02:40Z</dcterms:modified>
</cp:coreProperties>
</file>