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0" r:id="rId8"/>
    <p:sldId id="259" r:id="rId9"/>
    <p:sldId id="261" r:id="rId10"/>
    <p:sldId id="262" r:id="rId11"/>
    <p:sldId id="263" r:id="rId12"/>
    <p:sldId id="267" r:id="rId13"/>
    <p:sldId id="265"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568615264298565"/>
          <c:y val="4.6124636626738567E-2"/>
          <c:w val="0.81505127043123726"/>
          <c:h val="0.85899005974101861"/>
        </c:manualLayout>
      </c:layout>
      <c:bar3DChart>
        <c:barDir val="col"/>
        <c:grouping val="standard"/>
        <c:varyColors val="0"/>
        <c:ser>
          <c:idx val="0"/>
          <c:order val="0"/>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cat>
            <c:strRef>
              <c:f>Sheet1!$J$19:$L$19</c:f>
              <c:strCache>
                <c:ptCount val="3"/>
                <c:pt idx="0">
                  <c:v>DAILY</c:v>
                </c:pt>
                <c:pt idx="1">
                  <c:v>SOMETIMES</c:v>
                </c:pt>
                <c:pt idx="2">
                  <c:v>NEVER</c:v>
                </c:pt>
              </c:strCache>
            </c:strRef>
          </c:cat>
          <c:val>
            <c:numRef>
              <c:f>Sheet1!$J$20:$L$20</c:f>
              <c:numCache>
                <c:formatCode>General</c:formatCode>
                <c:ptCount val="3"/>
                <c:pt idx="0">
                  <c:v>23.51382495621743</c:v>
                </c:pt>
                <c:pt idx="1">
                  <c:v>23.768695172154388</c:v>
                </c:pt>
                <c:pt idx="2">
                  <c:v>22.407703306910363</c:v>
                </c:pt>
              </c:numCache>
            </c:numRef>
          </c:val>
          <c:extLst>
            <c:ext xmlns:c16="http://schemas.microsoft.com/office/drawing/2014/chart" uri="{C3380CC4-5D6E-409C-BE32-E72D297353CC}">
              <c16:uniqueId val="{00000000-5CA5-452C-9D0B-6A0E8701DB15}"/>
            </c:ext>
          </c:extLst>
        </c:ser>
        <c:dLbls>
          <c:showLegendKey val="0"/>
          <c:showVal val="0"/>
          <c:showCatName val="0"/>
          <c:showSerName val="0"/>
          <c:showPercent val="0"/>
          <c:showBubbleSize val="0"/>
        </c:dLbls>
        <c:gapWidth val="150"/>
        <c:shape val="box"/>
        <c:axId val="493497368"/>
        <c:axId val="409681488"/>
        <c:axId val="417233832"/>
      </c:bar3DChart>
      <c:catAx>
        <c:axId val="49349736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681488"/>
        <c:crosses val="autoZero"/>
        <c:auto val="1"/>
        <c:lblAlgn val="ctr"/>
        <c:lblOffset val="100"/>
        <c:noMultiLvlLbl val="0"/>
      </c:catAx>
      <c:valAx>
        <c:axId val="409681488"/>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AVERAGE</a:t>
                </a: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497368"/>
        <c:crosses val="autoZero"/>
        <c:crossBetween val="between"/>
      </c:valAx>
      <c:serAx>
        <c:axId val="417233832"/>
        <c:scaling>
          <c:orientation val="minMax"/>
        </c:scaling>
        <c:delete val="0"/>
        <c:axPos val="b"/>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681488"/>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E825D1-F07E-4AE1-8FE6-ADA6C0389D7A}" type="datetimeFigureOut">
              <a:rPr lang="en-IN" smtClean="0"/>
              <a:t>14-11-2024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ACE20FD-C472-4679-BC84-E2D7B839F5BF}" type="slidenum">
              <a:rPr lang="en-IN" smtClean="0"/>
              <a:t>‹#›</a:t>
            </a:fld>
            <a:endParaRPr lang="en-IN"/>
          </a:p>
        </p:txBody>
      </p:sp>
    </p:spTree>
    <p:extLst>
      <p:ext uri="{BB962C8B-B14F-4D97-AF65-F5344CB8AC3E}">
        <p14:creationId xmlns:p14="http://schemas.microsoft.com/office/powerpoint/2010/main" val="308744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825D1-F07E-4AE1-8FE6-ADA6C0389D7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87465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9E825D1-F07E-4AE1-8FE6-ADA6C0389D7A}" type="datetimeFigureOut">
              <a:rPr lang="en-IN" smtClean="0"/>
              <a:t>14-11-2024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ACE20FD-C472-4679-BC84-E2D7B839F5BF}" type="slidenum">
              <a:rPr lang="en-IN" smtClean="0"/>
              <a:t>‹#›</a:t>
            </a:fld>
            <a:endParaRPr lang="en-IN"/>
          </a:p>
        </p:txBody>
      </p:sp>
    </p:spTree>
    <p:extLst>
      <p:ext uri="{BB962C8B-B14F-4D97-AF65-F5344CB8AC3E}">
        <p14:creationId xmlns:p14="http://schemas.microsoft.com/office/powerpoint/2010/main" val="379932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825D1-F07E-4AE1-8FE6-ADA6C0389D7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123659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9E825D1-F07E-4AE1-8FE6-ADA6C0389D7A}" type="datetimeFigureOut">
              <a:rPr lang="en-IN" smtClean="0"/>
              <a:t>14-11-2024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ACE20FD-C472-4679-BC84-E2D7B839F5BF}" type="slidenum">
              <a:rPr lang="en-IN" smtClean="0"/>
              <a:t>‹#›</a:t>
            </a:fld>
            <a:endParaRPr lang="en-IN"/>
          </a:p>
        </p:txBody>
      </p:sp>
    </p:spTree>
    <p:extLst>
      <p:ext uri="{BB962C8B-B14F-4D97-AF65-F5344CB8AC3E}">
        <p14:creationId xmlns:p14="http://schemas.microsoft.com/office/powerpoint/2010/main" val="15225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825D1-F07E-4AE1-8FE6-ADA6C0389D7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273078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825D1-F07E-4AE1-8FE6-ADA6C0389D7A}"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179337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825D1-F07E-4AE1-8FE6-ADA6C0389D7A}"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237603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825D1-F07E-4AE1-8FE6-ADA6C0389D7A}"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144618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E825D1-F07E-4AE1-8FE6-ADA6C0389D7A}" type="datetimeFigureOut">
              <a:rPr lang="en-IN" smtClean="0"/>
              <a:t>14-11-2024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ACE20FD-C472-4679-BC84-E2D7B839F5BF}" type="slidenum">
              <a:rPr lang="en-IN" smtClean="0"/>
              <a:t>‹#›</a:t>
            </a:fld>
            <a:endParaRPr lang="en-IN"/>
          </a:p>
        </p:txBody>
      </p:sp>
    </p:spTree>
    <p:extLst>
      <p:ext uri="{BB962C8B-B14F-4D97-AF65-F5344CB8AC3E}">
        <p14:creationId xmlns:p14="http://schemas.microsoft.com/office/powerpoint/2010/main" val="294432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825D1-F07E-4AE1-8FE6-ADA6C0389D7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CE20FD-C472-4679-BC84-E2D7B839F5BF}" type="slidenum">
              <a:rPr lang="en-IN" smtClean="0"/>
              <a:t>‹#›</a:t>
            </a:fld>
            <a:endParaRPr lang="en-IN"/>
          </a:p>
        </p:txBody>
      </p:sp>
    </p:spTree>
    <p:extLst>
      <p:ext uri="{BB962C8B-B14F-4D97-AF65-F5344CB8AC3E}">
        <p14:creationId xmlns:p14="http://schemas.microsoft.com/office/powerpoint/2010/main" val="383648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9E825D1-F07E-4AE1-8FE6-ADA6C0389D7A}" type="datetimeFigureOut">
              <a:rPr lang="en-IN" smtClean="0"/>
              <a:t>14-11-2024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ACE20FD-C472-4679-BC84-E2D7B839F5B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2840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B38E65-3AFD-404A-BEFC-3006BCB7A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F1B21228-C557-4302-ABCF-46D2B6F2EC3B}"/>
              </a:ext>
            </a:extLst>
          </p:cNvPr>
          <p:cNvPicPr>
            <a:picLocks noChangeAspect="1"/>
          </p:cNvPicPr>
          <p:nvPr/>
        </p:nvPicPr>
        <p:blipFill rotWithShape="1">
          <a:blip r:embed="rId2">
            <a:extLst>
              <a:ext uri="{28A0092B-C50C-407E-A947-70E740481C1C}">
                <a14:useLocalDpi xmlns:a14="http://schemas.microsoft.com/office/drawing/2010/main" val="0"/>
              </a:ext>
            </a:extLst>
          </a:blip>
          <a:srcRect l="5468" r="11977" b="2"/>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AE598562-3047-4BC2-BFF9-F39420474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61282E-E59D-4F13-B4BD-094BAAB0A21B}"/>
              </a:ext>
            </a:extLst>
          </p:cNvPr>
          <p:cNvSpPr>
            <a:spLocks noGrp="1"/>
          </p:cNvSpPr>
          <p:nvPr>
            <p:ph type="ctrTitle"/>
          </p:nvPr>
        </p:nvSpPr>
        <p:spPr>
          <a:xfrm>
            <a:off x="8296275" y="1419225"/>
            <a:ext cx="3081576" cy="2085869"/>
          </a:xfrm>
        </p:spPr>
        <p:txBody>
          <a:bodyPr>
            <a:normAutofit/>
          </a:bodyPr>
          <a:lstStyle/>
          <a:p>
            <a:pPr algn="ctr"/>
            <a:r>
              <a:rPr lang="en-US" dirty="0">
                <a:solidFill>
                  <a:srgbClr val="FFFFFF"/>
                </a:solidFill>
                <a:effectLst>
                  <a:outerShdw blurRad="38100" dist="38100" dir="2700000" algn="tl">
                    <a:srgbClr val="000000">
                      <a:alpha val="43137"/>
                    </a:srgbClr>
                  </a:outerShdw>
                </a:effectLst>
              </a:rPr>
              <a:t>ANOVA (ANALYSIS OF VARIANCE)</a:t>
            </a:r>
            <a:endParaRPr lang="en-IN" dirty="0">
              <a:solidFill>
                <a:srgbClr val="FFFFFF"/>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5B4B844-D55C-4712-A344-43D838BA71C9}"/>
              </a:ext>
            </a:extLst>
          </p:cNvPr>
          <p:cNvSpPr>
            <a:spLocks noGrp="1"/>
          </p:cNvSpPr>
          <p:nvPr>
            <p:ph type="subTitle" idx="1"/>
          </p:nvPr>
        </p:nvSpPr>
        <p:spPr>
          <a:xfrm>
            <a:off x="8296275" y="3505095"/>
            <a:ext cx="3081576" cy="588603"/>
          </a:xfrm>
        </p:spPr>
        <p:txBody>
          <a:bodyPr>
            <a:normAutofit/>
          </a:bodyPr>
          <a:lstStyle/>
          <a:p>
            <a:pPr algn="ctr"/>
            <a:r>
              <a:rPr lang="en-US" sz="2000" u="sng" dirty="0">
                <a:solidFill>
                  <a:schemeClr val="bg2"/>
                </a:solidFill>
              </a:rPr>
              <a:t>ONE WAY ANOVA</a:t>
            </a:r>
            <a:endParaRPr lang="en-IN" sz="2000" u="sng" dirty="0">
              <a:solidFill>
                <a:schemeClr val="bg2"/>
              </a:solidFill>
            </a:endParaRPr>
          </a:p>
        </p:txBody>
      </p:sp>
      <p:grpSp>
        <p:nvGrpSpPr>
          <p:cNvPr id="14" name="Group 13">
            <a:extLst>
              <a:ext uri="{FF2B5EF4-FFF2-40B4-BE49-F238E27FC236}">
                <a16:creationId xmlns:a16="http://schemas.microsoft.com/office/drawing/2014/main" id="{C19E0D66-E86B-461B-B58E-7FB356BB03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ED2C7D57-D78E-413F-958A-00ABC8504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596FEE5-A0CD-4B5D-B4C1-785801908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8A81341-6C47-4992-BD01-6BCF3A34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EDB1170F-F649-4883-84F6-F9881154789E}"/>
              </a:ext>
            </a:extLst>
          </p:cNvPr>
          <p:cNvSpPr txBox="1"/>
          <p:nvPr/>
        </p:nvSpPr>
        <p:spPr>
          <a:xfrm>
            <a:off x="8123931" y="4867071"/>
            <a:ext cx="3539752" cy="400110"/>
          </a:xfrm>
          <a:prstGeom prst="rect">
            <a:avLst/>
          </a:prstGeom>
          <a:noFill/>
        </p:spPr>
        <p:txBody>
          <a:bodyPr wrap="none" rtlCol="0">
            <a:spAutoFit/>
          </a:bodyPr>
          <a:lstStyle/>
          <a:p>
            <a:r>
              <a:rPr lang="en-US" sz="2000" dirty="0">
                <a:solidFill>
                  <a:schemeClr val="bg1"/>
                </a:solidFill>
              </a:rPr>
              <a:t>-SREELAKSHMI SURESH PILLAI</a:t>
            </a:r>
          </a:p>
        </p:txBody>
      </p:sp>
    </p:spTree>
    <p:extLst>
      <p:ext uri="{BB962C8B-B14F-4D97-AF65-F5344CB8AC3E}">
        <p14:creationId xmlns:p14="http://schemas.microsoft.com/office/powerpoint/2010/main" val="7504594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1700"/>
                            </p:stCondLst>
                            <p:childTnLst>
                              <p:par>
                                <p:cTn id="12" presetID="34" presetClass="emph" presetSubtype="0" fill="hold" grpId="0" nodeType="after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xEl>
                                              <p:pRg st="0" end="0"/>
                                            </p:txEl>
                                          </p:spTgt>
                                        </p:tgtEl>
                                        <p:attrNameLst>
                                          <p:attrName>ppt_x</p:attrName>
                                          <p:attrName>ppt_y</p:attrName>
                                        </p:attrNameLst>
                                      </p:cBhvr>
                                    </p:animMotion>
                                    <p:animRot by="1500000">
                                      <p:cBhvr>
                                        <p:cTn id="14" dur="125" fill="hold">
                                          <p:stCondLst>
                                            <p:cond delay="0"/>
                                          </p:stCondLst>
                                        </p:cTn>
                                        <p:tgtEl>
                                          <p:spTgt spid="3">
                                            <p:txEl>
                                              <p:pRg st="0" end="0"/>
                                            </p:txEl>
                                          </p:spTgt>
                                        </p:tgtEl>
                                        <p:attrNameLst>
                                          <p:attrName>r</p:attrName>
                                        </p:attrNameLst>
                                      </p:cBhvr>
                                    </p:animRot>
                                    <p:animRot by="-1500000">
                                      <p:cBhvr>
                                        <p:cTn id="15" dur="125" fill="hold">
                                          <p:stCondLst>
                                            <p:cond delay="125"/>
                                          </p:stCondLst>
                                        </p:cTn>
                                        <p:tgtEl>
                                          <p:spTgt spid="3">
                                            <p:txEl>
                                              <p:pRg st="0" end="0"/>
                                            </p:txEl>
                                          </p:spTgt>
                                        </p:tgtEl>
                                        <p:attrNameLst>
                                          <p:attrName>r</p:attrName>
                                        </p:attrNameLst>
                                      </p:cBhvr>
                                    </p:animRot>
                                    <p:animRot by="-1500000">
                                      <p:cBhvr>
                                        <p:cTn id="16" dur="125" fill="hold">
                                          <p:stCondLst>
                                            <p:cond delay="250"/>
                                          </p:stCondLst>
                                        </p:cTn>
                                        <p:tgtEl>
                                          <p:spTgt spid="3">
                                            <p:txEl>
                                              <p:pRg st="0" end="0"/>
                                            </p:txEl>
                                          </p:spTgt>
                                        </p:tgtEl>
                                        <p:attrNameLst>
                                          <p:attrName>r</p:attrName>
                                        </p:attrNameLst>
                                      </p:cBhvr>
                                    </p:animRot>
                                    <p:animRot by="1500000">
                                      <p:cBhvr>
                                        <p:cTn id="17" dur="125" fill="hold">
                                          <p:stCondLst>
                                            <p:cond delay="375"/>
                                          </p:stCondLst>
                                        </p:cTn>
                                        <p:tgtEl>
                                          <p:spTgt spid="3">
                                            <p:txEl>
                                              <p:pRg st="0" end="0"/>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4" presetClass="emph" presetSubtype="0" fill="hold" grpId="0" nodeType="clickEffect">
                                  <p:stCondLst>
                                    <p:cond delay="0"/>
                                  </p:stCondLst>
                                  <p:iterate type="lt">
                                    <p:tmPct val="10000"/>
                                  </p:iterate>
                                  <p:childTnLst>
                                    <p:animMotion origin="layout" path="M 0.0 0.0 L 0.0 -0.07213" pathEditMode="relative" ptsTypes="">
                                      <p:cBhvr>
                                        <p:cTn id="21" dur="250" accel="50000" decel="50000" autoRev="1" fill="hold">
                                          <p:stCondLst>
                                            <p:cond delay="0"/>
                                          </p:stCondLst>
                                        </p:cTn>
                                        <p:tgtEl>
                                          <p:spTgt spid="6"/>
                                        </p:tgtEl>
                                        <p:attrNameLst>
                                          <p:attrName>ppt_x</p:attrName>
                                          <p:attrName>ppt_y</p:attrName>
                                        </p:attrNameLst>
                                      </p:cBhvr>
                                    </p:animMotion>
                                    <p:animRot by="1500000">
                                      <p:cBhvr>
                                        <p:cTn id="22" dur="125" fill="hold">
                                          <p:stCondLst>
                                            <p:cond delay="0"/>
                                          </p:stCondLst>
                                        </p:cTn>
                                        <p:tgtEl>
                                          <p:spTgt spid="6"/>
                                        </p:tgtEl>
                                        <p:attrNameLst>
                                          <p:attrName>r</p:attrName>
                                        </p:attrNameLst>
                                      </p:cBhvr>
                                    </p:animRot>
                                    <p:animRot by="-1500000">
                                      <p:cBhvr>
                                        <p:cTn id="23" dur="125" fill="hold">
                                          <p:stCondLst>
                                            <p:cond delay="125"/>
                                          </p:stCondLst>
                                        </p:cTn>
                                        <p:tgtEl>
                                          <p:spTgt spid="6"/>
                                        </p:tgtEl>
                                        <p:attrNameLst>
                                          <p:attrName>r</p:attrName>
                                        </p:attrNameLst>
                                      </p:cBhvr>
                                    </p:animRot>
                                    <p:animRot by="-1500000">
                                      <p:cBhvr>
                                        <p:cTn id="24" dur="125" fill="hold">
                                          <p:stCondLst>
                                            <p:cond delay="250"/>
                                          </p:stCondLst>
                                        </p:cTn>
                                        <p:tgtEl>
                                          <p:spTgt spid="6"/>
                                        </p:tgtEl>
                                        <p:attrNameLst>
                                          <p:attrName>r</p:attrName>
                                        </p:attrNameLst>
                                      </p:cBhvr>
                                    </p:animRot>
                                    <p:animRot by="1500000">
                                      <p:cBhvr>
                                        <p:cTn id="25"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763D5-53A8-4A1C-BF3E-D72BABF53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filling tray with sample">
            <a:extLst>
              <a:ext uri="{FF2B5EF4-FFF2-40B4-BE49-F238E27FC236}">
                <a16:creationId xmlns:a16="http://schemas.microsoft.com/office/drawing/2014/main" id="{9CBB94D5-9DB4-4ED0-ADB5-0DF76ABEEA80}"/>
              </a:ext>
            </a:extLst>
          </p:cNvPr>
          <p:cNvPicPr>
            <a:picLocks noChangeAspect="1"/>
          </p:cNvPicPr>
          <p:nvPr/>
        </p:nvPicPr>
        <p:blipFill rotWithShape="1">
          <a:blip r:embed="rId2">
            <a:duotone>
              <a:schemeClr val="bg2">
                <a:shade val="45000"/>
                <a:satMod val="135000"/>
              </a:schemeClr>
              <a:prstClr val="white"/>
            </a:duotone>
            <a:alphaModFix amt="35000"/>
          </a:blip>
          <a:srcRect t="13390" b="2341"/>
          <a:stretch/>
        </p:blipFill>
        <p:spPr>
          <a:xfrm>
            <a:off x="581192" y="10"/>
            <a:ext cx="12191980" cy="6857990"/>
          </a:xfrm>
          <a:prstGeom prst="rect">
            <a:avLst/>
          </a:prstGeom>
        </p:spPr>
      </p:pic>
      <p:sp>
        <p:nvSpPr>
          <p:cNvPr id="11" name="Rectangle 10">
            <a:extLst>
              <a:ext uri="{FF2B5EF4-FFF2-40B4-BE49-F238E27FC236}">
                <a16:creationId xmlns:a16="http://schemas.microsoft.com/office/drawing/2014/main" id="{EEBEB7E8-4B64-490D-A83D-540AD0C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DA3458-8292-4802-A09E-1AB0522D3665}"/>
              </a:ext>
            </a:extLst>
          </p:cNvPr>
          <p:cNvSpPr>
            <a:spLocks noGrp="1"/>
          </p:cNvSpPr>
          <p:nvPr>
            <p:ph type="title"/>
          </p:nvPr>
        </p:nvSpPr>
        <p:spPr>
          <a:xfrm>
            <a:off x="581192" y="702156"/>
            <a:ext cx="11029616" cy="1013800"/>
          </a:xfrm>
        </p:spPr>
        <p:txBody>
          <a:bodyPr>
            <a:normAutofit/>
          </a:bodyPr>
          <a:lstStyle/>
          <a:p>
            <a:r>
              <a:rPr lang="en-US"/>
              <a:t>Pairing tests</a:t>
            </a:r>
            <a:endParaRPr lang="en-IN"/>
          </a:p>
        </p:txBody>
      </p:sp>
      <p:grpSp>
        <p:nvGrpSpPr>
          <p:cNvPr id="13" name="Group 12">
            <a:extLst>
              <a:ext uri="{FF2B5EF4-FFF2-40B4-BE49-F238E27FC236}">
                <a16:creationId xmlns:a16="http://schemas.microsoft.com/office/drawing/2014/main" id="{64AFD253-126B-4FAA-94E2-29EEBBD2E3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061302C2-B252-4CB4-92F9-D92856888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861A19A-3473-4808-B777-ACCD70131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224BB11-D0CC-4362-B571-4EC972FE3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B9307-96B1-469F-B9D1-F4EADBFCBBA7}"/>
                  </a:ext>
                </a:extLst>
              </p:cNvPr>
              <p:cNvSpPr>
                <a:spLocks noGrp="1"/>
              </p:cNvSpPr>
              <p:nvPr>
                <p:ph idx="1"/>
              </p:nvPr>
            </p:nvSpPr>
            <p:spPr>
              <a:xfrm>
                <a:off x="581193" y="2180496"/>
                <a:ext cx="11164274" cy="4405834"/>
              </a:xfrm>
              <a:ln w="57150">
                <a:solidFill>
                  <a:schemeClr val="tx1"/>
                </a:solidFill>
              </a:ln>
            </p:spPr>
            <p:txBody>
              <a:bodyPr>
                <a:normAutofit/>
              </a:bodyPr>
              <a:lstStyle/>
              <a:p>
                <a:pPr marL="0" indent="0">
                  <a:buNone/>
                </a:pPr>
                <a14:m>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IN" sz="2400" dirty="0"/>
                  <a:t>:</a:t>
                </a:r>
                <a:r>
                  <a:rPr lang="el-GR" sz="2400" dirty="0">
                    <a:cs typeface="Times New Roman" panose="02020603050405020304" pitchFamily="18" charset="0"/>
                  </a:rPr>
                  <a:t> </a:t>
                </a:r>
                <a14:m>
                  <m:oMath xmlns:m="http://schemas.openxmlformats.org/officeDocument/2006/math">
                    <m:sSub>
                      <m:sSubPr>
                        <m:ctrlPr>
                          <a:rPr lang="el-GR" sz="2400" i="1">
                            <a:latin typeface="Cambria Math" panose="02040503050406030204" pitchFamily="18" charset="0"/>
                            <a:cs typeface="Times New Roman" panose="02020603050405020304" pitchFamily="18" charset="0"/>
                          </a:rPr>
                        </m:ctrlPr>
                      </m:sSubPr>
                      <m:e>
                        <m:r>
                          <m:rPr>
                            <m:sty m:val="p"/>
                          </m:rPr>
                          <a:rPr lang="el-GR" sz="2400" i="1">
                            <a:latin typeface="Cambria Math" panose="02040503050406030204" pitchFamily="18" charset="0"/>
                            <a:cs typeface="Times New Roman" panose="02020603050405020304" pitchFamily="18" charset="0"/>
                          </a:rPr>
                          <m:t>α</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a:t>
                </a:r>
                <a:r>
                  <a:rPr lang="el-GR" sz="2400" dirty="0">
                    <a:cs typeface="Times New Roman" panose="02020603050405020304" pitchFamily="18" charset="0"/>
                  </a:rPr>
                  <a:t>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l-GR" sz="2400" i="1">
                            <a:latin typeface="Cambria Math" panose="02040503050406030204" pitchFamily="18" charset="0"/>
                            <a:cs typeface="Times New Roman" panose="02020603050405020304" pitchFamily="18" charset="0"/>
                          </a:rPr>
                          <m:t>α</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oMath>
                </a14:m>
                <a:r>
                  <a:rPr lang="en-IN" sz="2400" dirty="0"/>
                  <a:t>    V/S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1</m:t>
                        </m:r>
                      </m:sub>
                    </m:sSub>
                  </m:oMath>
                </a14:m>
                <a:r>
                  <a:rPr lang="en-IN" sz="2400" dirty="0"/>
                  <a:t>: </a:t>
                </a:r>
                <a:r>
                  <a:rPr lang="el-GR" sz="2400" dirty="0">
                    <a:cs typeface="Times New Roman" panose="02020603050405020304" pitchFamily="18" charset="0"/>
                  </a:rPr>
                  <a:t> </a:t>
                </a:r>
                <a14:m>
                  <m:oMath xmlns:m="http://schemas.openxmlformats.org/officeDocument/2006/math">
                    <m:sSub>
                      <m:sSubPr>
                        <m:ctrlPr>
                          <a:rPr lang="el-GR" sz="2400" i="1">
                            <a:latin typeface="Cambria Math" panose="02040503050406030204" pitchFamily="18" charset="0"/>
                            <a:cs typeface="Times New Roman" panose="02020603050405020304" pitchFamily="18" charset="0"/>
                          </a:rPr>
                        </m:ctrlPr>
                      </m:sSubPr>
                      <m:e>
                        <m:r>
                          <m:rPr>
                            <m:sty m:val="p"/>
                          </m:rPr>
                          <a:rPr lang="el-GR" sz="2400" i="1">
                            <a:latin typeface="Cambria Math" panose="02040503050406030204" pitchFamily="18" charset="0"/>
                            <a:cs typeface="Times New Roman" panose="02020603050405020304" pitchFamily="18" charset="0"/>
                          </a:rPr>
                          <m:t>α</m:t>
                        </m:r>
                      </m:e>
                      <m:sub>
                        <m:r>
                          <a:rPr lang="en-US" sz="2400" i="1">
                            <a:latin typeface="Cambria Math" panose="02040503050406030204" pitchFamily="18" charset="0"/>
                            <a:cs typeface="Times New Roman" panose="02020603050405020304" pitchFamily="18" charset="0"/>
                          </a:rPr>
                          <m:t>𝑖</m:t>
                        </m:r>
                      </m:sub>
                    </m:sSub>
                  </m:oMath>
                </a14:m>
                <a:r>
                  <a:rPr lang="el-GR" sz="2400" dirty="0"/>
                  <a:t>≠</a:t>
                </a:r>
                <a:r>
                  <a:rPr lang="en-US" sz="2400" dirty="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m:rPr>
                            <m:sty m:val="p"/>
                          </m:rPr>
                          <a:rPr lang="el-GR" sz="2400" i="1">
                            <a:latin typeface="Cambria Math" panose="02040503050406030204" pitchFamily="18" charset="0"/>
                            <a:cs typeface="Times New Roman" panose="02020603050405020304" pitchFamily="18" charset="0"/>
                          </a:rPr>
                          <m:t>α</m:t>
                        </m:r>
                      </m:e>
                      <m:sub>
                        <m:r>
                          <a:rPr lang="en-US" sz="2400" i="1">
                            <a:latin typeface="Cambria Math" panose="02040503050406030204" pitchFamily="18" charset="0"/>
                            <a:cs typeface="Times New Roman" panose="02020603050405020304" pitchFamily="18" charset="0"/>
                          </a:rPr>
                          <m:t>𝑖</m:t>
                        </m:r>
                      </m:sub>
                      <m:sup>
                        <m:r>
                          <a:rPr lang="en-US" sz="2400" i="1">
                            <a:latin typeface="Cambria Math" panose="02040503050406030204" pitchFamily="18" charset="0"/>
                            <a:cs typeface="Times New Roman" panose="02020603050405020304" pitchFamily="18" charset="0"/>
                          </a:rPr>
                          <m:t>′</m:t>
                        </m:r>
                      </m:sup>
                    </m:sSubSup>
                  </m:oMath>
                </a14:m>
                <a:r>
                  <a:rPr lang="en-IN" sz="2400" dirty="0"/>
                  <a:t> </a:t>
                </a:r>
              </a:p>
              <a:p>
                <a:pPr marL="0" indent="0">
                  <a:buNone/>
                </a:pPr>
                <a:r>
                  <a:rPr lang="en-IN" sz="2400" dirty="0"/>
                  <a:t>t= </a:t>
                </a:r>
                <a14:m>
                  <m:oMath xmlns:m="http://schemas.openxmlformats.org/officeDocument/2006/math">
                    <m:f>
                      <m:fPr>
                        <m:ctrlPr>
                          <a:rPr lang="en-IN" sz="2400" i="1" smtClean="0">
                            <a:latin typeface="Cambria Math" panose="02040503050406030204" pitchFamily="18" charset="0"/>
                          </a:rPr>
                        </m:ctrlPr>
                      </m:fPr>
                      <m:num>
                        <m:r>
                          <m:rPr>
                            <m:nor/>
                          </m:rPr>
                          <a:rPr lang="en-IN" sz="2400" dirty="0"/>
                          <m:t>(</m:t>
                        </m:r>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m:rPr>
                            <m:nor/>
                          </m:rPr>
                          <a:rPr lang="en-IN" sz="2400" dirty="0"/>
                          <m:t>− </m:t>
                        </m:r>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a:rPr lang="en-US" sz="2400" i="1">
                            <a:latin typeface="Cambria Math" panose="02040503050406030204" pitchFamily="18" charset="0"/>
                          </a:rPr>
                          <m:t> </m:t>
                        </m:r>
                        <m:r>
                          <a:rPr lang="en-US" sz="2400">
                            <a:latin typeface="Cambria Math" panose="02040503050406030204" pitchFamily="18" charset="0"/>
                          </a:rPr>
                          <m:t>′</m:t>
                        </m:r>
                        <m:r>
                          <m:rPr>
                            <m:nor/>
                          </m:rPr>
                          <a:rPr lang="en-IN" sz="2400" dirty="0"/>
                          <m:t>)</m:t>
                        </m:r>
                      </m:num>
                      <m:den>
                        <m:rad>
                          <m:radPr>
                            <m:degHide m:val="on"/>
                            <m:ctrlPr>
                              <a:rPr lang="en-IN" sz="2400" i="1" smtClean="0">
                                <a:latin typeface="Cambria Math" panose="02040503050406030204" pitchFamily="18" charset="0"/>
                              </a:rPr>
                            </m:ctrlPr>
                          </m:radPr>
                          <m:deg/>
                          <m:e>
                            <m:f>
                              <m:fPr>
                                <m:ctrlPr>
                                  <a:rPr lang="en-IN"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IN"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den>
                            </m:f>
                          </m:e>
                        </m:rad>
                        <m:r>
                          <a:rPr lang="en-US" sz="2400" b="0" i="1" smtClean="0">
                            <a:latin typeface="Cambria Math" panose="02040503050406030204" pitchFamily="18" charset="0"/>
                          </a:rPr>
                          <m:t> ∗</m:t>
                        </m:r>
                        <m:r>
                          <a:rPr lang="en-US" sz="2400" b="0" i="1" smtClean="0">
                            <a:latin typeface="Cambria Math" panose="02040503050406030204" pitchFamily="18" charset="0"/>
                          </a:rPr>
                          <m:t>𝑀𝑆𝑆𝐸</m:t>
                        </m:r>
                      </m:den>
                    </m:f>
                  </m:oMath>
                </a14:m>
                <a:r>
                  <a:rPr lang="en-IN" sz="2400" dirty="0"/>
                  <a:t>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m:t>
                    </m:r>
                  </m:oMath>
                </a14:m>
                <a:r>
                  <a:rPr lang="en-IN" sz="2400" dirty="0"/>
                  <a:t> </a:t>
                </a:r>
                <a14:m>
                  <m:oMath xmlns:m="http://schemas.openxmlformats.org/officeDocument/2006/math">
                    <m:sSub>
                      <m:sSubPr>
                        <m:ctrlPr>
                          <a:rPr lang="en-IN" sz="2400" i="1" dirty="0" smtClean="0">
                            <a:latin typeface="Cambria Math" panose="02040503050406030204" pitchFamily="18" charset="0"/>
                          </a:rPr>
                        </m:ctrlPr>
                      </m:sSubPr>
                      <m:e>
                        <m:r>
                          <a:rPr lang="en-US" sz="2400" b="0" i="1" dirty="0" smtClean="0">
                            <a:latin typeface="Cambria Math" panose="02040503050406030204" pitchFamily="18" charset="0"/>
                          </a:rPr>
                          <m:t>𝑡</m:t>
                        </m:r>
                      </m:e>
                      <m:sub>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sub>
                    </m:sSub>
                  </m:oMath>
                </a14:m>
                <a:r>
                  <a:rPr lang="en-IN" sz="2400" dirty="0"/>
                  <a:t> </a:t>
                </a:r>
              </a:p>
              <a:p>
                <a:pPr>
                  <a:buFont typeface="Arial" panose="020B0604020202020204" pitchFamily="34" charset="0"/>
                  <a:buChar char="•"/>
                </a:pPr>
                <a14:m>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panose="02040503050406030204" pitchFamily="18" charset="0"/>
                          </a:rPr>
                          <m:t>𝑡</m:t>
                        </m:r>
                      </m:e>
                      <m:sub>
                        <m:box>
                          <m:boxPr>
                            <m:ctrlPr>
                              <a:rPr lang="en-IN" sz="2400" i="1" smtClean="0">
                                <a:latin typeface="Cambria Math" panose="02040503050406030204" pitchFamily="18" charset="0"/>
                              </a:rPr>
                            </m:ctrlPr>
                          </m:boxPr>
                          <m:e>
                            <m:argPr>
                              <m:argSz m:val="-1"/>
                            </m:argPr>
                            <m:f>
                              <m:fPr>
                                <m:ctrlPr>
                                  <a:rPr lang="en-IN" sz="2400" i="1" smtClean="0">
                                    <a:latin typeface="Cambria Math" panose="02040503050406030204" pitchFamily="18" charset="0"/>
                                  </a:rPr>
                                </m:ctrlPr>
                              </m:fPr>
                              <m:num>
                                <m:r>
                                  <a:rPr lang="en-IN" sz="240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e>
                        </m:box>
                      </m:sub>
                    </m:sSub>
                  </m:oMath>
                </a14:m>
                <a:r>
                  <a:rPr lang="en-IN" sz="2400" dirty="0"/>
                  <a:t>(n-k)=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𝑡</m:t>
                        </m:r>
                      </m:e>
                      <m:sub>
                        <m:box>
                          <m:boxPr>
                            <m:ctrlPr>
                              <a:rPr lang="en-IN" sz="2400" i="1">
                                <a:latin typeface="Cambria Math" panose="02040503050406030204" pitchFamily="18" charset="0"/>
                              </a:rPr>
                            </m:ctrlPr>
                          </m:boxPr>
                          <m:e>
                            <m:argPr>
                              <m:argSz m:val="-1"/>
                            </m:argPr>
                            <m:f>
                              <m:fPr>
                                <m:ctrlPr>
                                  <a:rPr lang="en-IN" sz="2400" i="1">
                                    <a:latin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e>
                        </m:box>
                      </m:sub>
                    </m:sSub>
                  </m:oMath>
                </a14:m>
                <a:r>
                  <a:rPr lang="en-IN" sz="2400" dirty="0"/>
                  <a:t>(49)= 2.010</a:t>
                </a:r>
              </a:p>
              <a:p>
                <a:pPr>
                  <a:buFont typeface="Arial" panose="020B0604020202020204" pitchFamily="34" charset="0"/>
                  <a:buChar char="•"/>
                </a:pPr>
                <a:r>
                  <a:rPr lang="en-US" sz="2400" dirty="0"/>
                  <a:t>We reject </a:t>
                </a:r>
                <a14:m>
                  <m:oMath xmlns:m="http://schemas.openxmlformats.org/officeDocument/2006/math">
                    <m:sSub>
                      <m:sSubPr>
                        <m:ctrlPr>
                          <a:rPr lang="en-IN" sz="2400" i="1" smtClean="0">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oMath>
                </a14:m>
                <a:r>
                  <a:rPr lang="en-US" sz="2400" dirty="0"/>
                  <a:t> if │</a:t>
                </a:r>
                <a:r>
                  <a:rPr lang="en-IN" sz="2400" dirty="0"/>
                  <a:t> </a:t>
                </a:r>
                <a14:m>
                  <m:oMath xmlns:m="http://schemas.openxmlformats.org/officeDocument/2006/math">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m:rPr>
                        <m:nor/>
                      </m:rPr>
                      <a:rPr lang="en-IN" sz="2400" dirty="0"/>
                      <m:t>− </m:t>
                    </m:r>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a:rPr lang="en-US" sz="2400" i="1">
                        <a:latin typeface="Cambria Math" panose="02040503050406030204" pitchFamily="18" charset="0"/>
                      </a:rPr>
                      <m:t> </m:t>
                    </m:r>
                    <m:r>
                      <a:rPr lang="en-US" sz="2400">
                        <a:latin typeface="Cambria Math" panose="02040503050406030204" pitchFamily="18" charset="0"/>
                      </a:rPr>
                      <m:t>′</m:t>
                    </m:r>
                    <m:r>
                      <a:rPr lang="en-US" sz="2400" i="1">
                        <a:latin typeface="Cambria Math" panose="02040503050406030204" pitchFamily="18" charset="0"/>
                      </a:rPr>
                      <m:t> </m:t>
                    </m:r>
                  </m:oMath>
                </a14:m>
                <a:r>
                  <a:rPr lang="en-US" sz="2400" dirty="0"/>
                  <a:t>│ &gt;</a:t>
                </a:r>
                <a:r>
                  <a:rPr lang="en-IN" sz="2400" dirty="0"/>
                  <a:t>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𝑡</m:t>
                        </m:r>
                      </m:e>
                      <m:sub>
                        <m:box>
                          <m:boxPr>
                            <m:ctrlPr>
                              <a:rPr lang="en-IN" sz="2400" i="1">
                                <a:latin typeface="Cambria Math" panose="02040503050406030204" pitchFamily="18" charset="0"/>
                              </a:rPr>
                            </m:ctrlPr>
                          </m:boxPr>
                          <m:e>
                            <m:argPr>
                              <m:argSz m:val="-1"/>
                            </m:argPr>
                            <m:f>
                              <m:fPr>
                                <m:ctrlPr>
                                  <a:rPr lang="en-IN" sz="2400" i="1">
                                    <a:latin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e>
                        </m:box>
                      </m:sub>
                    </m:sSub>
                  </m:oMath>
                </a14:m>
                <a:r>
                  <a:rPr lang="en-IN" sz="2400" dirty="0"/>
                  <a:t>(n-k) </a:t>
                </a:r>
                <a14:m>
                  <m:oMath xmlns:m="http://schemas.openxmlformats.org/officeDocument/2006/math">
                    <m:rad>
                      <m:radPr>
                        <m:degHide m:val="on"/>
                        <m:ctrlPr>
                          <a:rPr lang="en-IN" sz="2400" i="1">
                            <a:latin typeface="Cambria Math" panose="02040503050406030204" pitchFamily="18" charset="0"/>
                          </a:rPr>
                        </m:ctrlPr>
                      </m:radPr>
                      <m:deg/>
                      <m:e>
                        <m:f>
                          <m:fPr>
                            <m:ctrlPr>
                              <a:rPr lang="en-IN" sz="2400" i="1">
                                <a:latin typeface="Cambria Math" panose="02040503050406030204" pitchFamily="18" charset="0"/>
                              </a:rPr>
                            </m:ctrlPr>
                          </m:fPr>
                          <m:num>
                            <m:r>
                              <a:rPr lang="en-US" sz="2400" i="1">
                                <a:latin typeface="Cambria Math" panose="02040503050406030204" pitchFamily="18" charset="0"/>
                              </a:rPr>
                              <m:t>1</m:t>
                            </m:r>
                          </m:num>
                          <m:den>
                            <m:sSub>
                              <m:sSubPr>
                                <m:ctrlPr>
                                  <a:rPr lang="en-IN"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r>
                                  <a:rPr lang="en-US" sz="2400" i="1">
                                    <a:latin typeface="Cambria Math" panose="02040503050406030204" pitchFamily="18" charset="0"/>
                                  </a:rPr>
                                  <m:t>′</m:t>
                                </m:r>
                              </m:e>
                              <m:sub>
                                <m:r>
                                  <a:rPr lang="en-US" sz="2400" i="1">
                                    <a:latin typeface="Cambria Math" panose="02040503050406030204" pitchFamily="18" charset="0"/>
                                  </a:rPr>
                                  <m:t>𝑖</m:t>
                                </m:r>
                              </m:sub>
                            </m:sSub>
                          </m:den>
                        </m:f>
                      </m:e>
                    </m:rad>
                    <m:r>
                      <a:rPr lang="en-US" sz="2400" i="1">
                        <a:latin typeface="Cambria Math" panose="02040503050406030204" pitchFamily="18" charset="0"/>
                      </a:rPr>
                      <m:t> ∗</m:t>
                    </m:r>
                    <m:r>
                      <a:rPr lang="en-US" sz="2400" i="1">
                        <a:latin typeface="Cambria Math" panose="02040503050406030204" pitchFamily="18" charset="0"/>
                      </a:rPr>
                      <m:t>𝑀𝑆𝑆𝐸</m:t>
                    </m:r>
                  </m:oMath>
                </a14:m>
                <a:endParaRPr lang="en-IN" sz="2400" dirty="0"/>
              </a:p>
              <a:p>
                <a:pPr>
                  <a:buFont typeface="Arial" panose="020B0604020202020204" pitchFamily="34" charset="0"/>
                  <a:buChar char="•"/>
                </a:pPr>
                <a:r>
                  <a:rPr lang="en-US" sz="2400" dirty="0"/>
                  <a:t>i.e. reject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oMath>
                </a14:m>
                <a:r>
                  <a:rPr lang="en-US" sz="2400" dirty="0"/>
                  <a:t> if │</a:t>
                </a:r>
                <a:r>
                  <a:rPr lang="en-IN" sz="2400" dirty="0"/>
                  <a:t> </a:t>
                </a:r>
                <a14:m>
                  <m:oMath xmlns:m="http://schemas.openxmlformats.org/officeDocument/2006/math">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m:rPr>
                        <m:nor/>
                      </m:rPr>
                      <a:rPr lang="en-IN" sz="2400" dirty="0"/>
                      <m:t>− </m:t>
                    </m:r>
                    <m:acc>
                      <m:accPr>
                        <m:chr m:val="̅"/>
                        <m:ctrlPr>
                          <a:rPr lang="en-IN"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m:t>
                            </m:r>
                          </m:sub>
                        </m:sSub>
                      </m:e>
                    </m:acc>
                    <m:r>
                      <a:rPr lang="en-US" sz="2400" i="1">
                        <a:latin typeface="Cambria Math" panose="02040503050406030204" pitchFamily="18" charset="0"/>
                      </a:rPr>
                      <m:t> </m:t>
                    </m:r>
                    <m:r>
                      <a:rPr lang="en-US" sz="2400">
                        <a:latin typeface="Cambria Math" panose="02040503050406030204" pitchFamily="18" charset="0"/>
                      </a:rPr>
                      <m:t>′</m:t>
                    </m:r>
                    <m:r>
                      <a:rPr lang="en-US" sz="2400" i="1">
                        <a:latin typeface="Cambria Math" panose="02040503050406030204" pitchFamily="18" charset="0"/>
                      </a:rPr>
                      <m:t> </m:t>
                    </m:r>
                  </m:oMath>
                </a14:m>
                <a:r>
                  <a:rPr lang="en-US" sz="2400" dirty="0"/>
                  <a:t>│ &gt; 2.010</a:t>
                </a:r>
                <a:r>
                  <a:rPr lang="en-IN" sz="2400" dirty="0"/>
                  <a:t> </a:t>
                </a:r>
                <a14:m>
                  <m:oMath xmlns:m="http://schemas.openxmlformats.org/officeDocument/2006/math">
                    <m:rad>
                      <m:radPr>
                        <m:degHide m:val="on"/>
                        <m:ctrlPr>
                          <a:rPr lang="en-IN" sz="2400" i="1">
                            <a:latin typeface="Cambria Math" panose="02040503050406030204" pitchFamily="18" charset="0"/>
                          </a:rPr>
                        </m:ctrlPr>
                      </m:radPr>
                      <m:deg/>
                      <m:e>
                        <m:f>
                          <m:fPr>
                            <m:ctrlPr>
                              <a:rPr lang="en-IN" sz="2400" i="1">
                                <a:latin typeface="Cambria Math" panose="02040503050406030204" pitchFamily="18" charset="0"/>
                              </a:rPr>
                            </m:ctrlPr>
                          </m:fPr>
                          <m:num>
                            <m:r>
                              <a:rPr lang="en-US" sz="2400" i="1">
                                <a:latin typeface="Cambria Math" panose="02040503050406030204" pitchFamily="18" charset="0"/>
                              </a:rPr>
                              <m:t>1</m:t>
                            </m:r>
                          </m:num>
                          <m:den>
                            <m:sSub>
                              <m:sSubPr>
                                <m:ctrlPr>
                                  <a:rPr lang="en-IN"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r>
                                  <a:rPr lang="en-US" sz="2400" i="1">
                                    <a:latin typeface="Cambria Math" panose="02040503050406030204" pitchFamily="18" charset="0"/>
                                  </a:rPr>
                                  <m:t>′</m:t>
                                </m:r>
                              </m:e>
                              <m:sub>
                                <m:r>
                                  <a:rPr lang="en-US" sz="2400" i="1">
                                    <a:latin typeface="Cambria Math" panose="02040503050406030204" pitchFamily="18" charset="0"/>
                                  </a:rPr>
                                  <m:t>𝑖</m:t>
                                </m:r>
                              </m:sub>
                            </m:sSub>
                          </m:den>
                        </m:f>
                      </m:e>
                    </m:rad>
                  </m:oMath>
                </a14:m>
                <a:r>
                  <a:rPr lang="en-IN" sz="2400" dirty="0"/>
                  <a:t> *6.41873773</a:t>
                </a:r>
              </a:p>
            </p:txBody>
          </p:sp>
        </mc:Choice>
        <mc:Fallback xmlns="">
          <p:sp>
            <p:nvSpPr>
              <p:cNvPr id="3" name="Content Placeholder 2">
                <a:extLst>
                  <a:ext uri="{FF2B5EF4-FFF2-40B4-BE49-F238E27FC236}">
                    <a16:creationId xmlns:a16="http://schemas.microsoft.com/office/drawing/2014/main" id="{BC8B9307-96B1-469F-B9D1-F4EADBFCBBA7}"/>
                  </a:ext>
                </a:extLst>
              </p:cNvPr>
              <p:cNvSpPr>
                <a:spLocks noGrp="1" noRot="1" noChangeAspect="1" noMove="1" noResize="1" noEditPoints="1" noAdjustHandles="1" noChangeArrowheads="1" noChangeShapeType="1" noTextEdit="1"/>
              </p:cNvSpPr>
              <p:nvPr>
                <p:ph idx="1"/>
              </p:nvPr>
            </p:nvSpPr>
            <p:spPr>
              <a:xfrm>
                <a:off x="581193" y="2180496"/>
                <a:ext cx="11164274" cy="4405834"/>
              </a:xfrm>
              <a:blipFill>
                <a:blip r:embed="rId3"/>
                <a:stretch>
                  <a:fillRect l="-598"/>
                </a:stretch>
              </a:blipFill>
              <a:ln w="57150">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47070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BD40A05-970E-46FC-8B6D-CE14F81A7A3A}"/>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cap="all" dirty="0">
                <a:solidFill>
                  <a:schemeClr val="bg1"/>
                </a:solidFill>
                <a:latin typeface="Bahnschrift SemiLight" panose="020B0502040204020203" pitchFamily="34" charset="0"/>
                <a:ea typeface="+mj-ea"/>
                <a:cs typeface="+mj-cs"/>
              </a:rPr>
              <a:t>From this we can say that all pairs ARE NOT significantly DIFFER.</a:t>
            </a:r>
          </a:p>
        </p:txBody>
      </p:sp>
      <p:sp useBgFill="1">
        <p:nvSpPr>
          <p:cNvPr id="18" name="Rectangle 17">
            <a:extLst>
              <a:ext uri="{FF2B5EF4-FFF2-40B4-BE49-F238E27FC236}">
                <a16:creationId xmlns:a16="http://schemas.microsoft.com/office/drawing/2014/main" id="{B916921E-0792-45DC-AB86-1F53A5A7D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AF967BA-6BC5-4772-97AA-572CECCC3892}"/>
                  </a:ext>
                </a:extLst>
              </p:cNvPr>
              <p:cNvGraphicFramePr>
                <a:graphicFrameLocks noGrp="1"/>
              </p:cNvGraphicFramePr>
              <p:nvPr>
                <p:extLst>
                  <p:ext uri="{D42A27DB-BD31-4B8C-83A1-F6EECF244321}">
                    <p14:modId xmlns:p14="http://schemas.microsoft.com/office/powerpoint/2010/main" val="1169015235"/>
                  </p:ext>
                </p:extLst>
              </p:nvPr>
            </p:nvGraphicFramePr>
            <p:xfrm>
              <a:off x="767454" y="918590"/>
              <a:ext cx="10654134" cy="2993136"/>
            </p:xfrm>
            <a:graphic>
              <a:graphicData uri="http://schemas.openxmlformats.org/drawingml/2006/table">
                <a:tbl>
                  <a:tblPr firstRow="1" bandRow="1">
                    <a:tableStyleId>{5C22544A-7EE6-4342-B048-85BDC9FD1C3A}</a:tableStyleId>
                  </a:tblPr>
                  <a:tblGrid>
                    <a:gridCol w="2410699">
                      <a:extLst>
                        <a:ext uri="{9D8B030D-6E8A-4147-A177-3AD203B41FA5}">
                          <a16:colId xmlns:a16="http://schemas.microsoft.com/office/drawing/2014/main" val="2126419344"/>
                        </a:ext>
                      </a:extLst>
                    </a:gridCol>
                    <a:gridCol w="5374958">
                      <a:extLst>
                        <a:ext uri="{9D8B030D-6E8A-4147-A177-3AD203B41FA5}">
                          <a16:colId xmlns:a16="http://schemas.microsoft.com/office/drawing/2014/main" val="401613817"/>
                        </a:ext>
                      </a:extLst>
                    </a:gridCol>
                    <a:gridCol w="2868477">
                      <a:extLst>
                        <a:ext uri="{9D8B030D-6E8A-4147-A177-3AD203B41FA5}">
                          <a16:colId xmlns:a16="http://schemas.microsoft.com/office/drawing/2014/main" val="1292100167"/>
                        </a:ext>
                      </a:extLst>
                    </a:gridCol>
                  </a:tblGrid>
                  <a:tr h="762762">
                    <a:tc>
                      <a:txBody>
                        <a:bodyPr/>
                        <a:lstStyle/>
                        <a:p>
                          <a:pPr algn="ctr"/>
                          <a:r>
                            <a:rPr lang="en-US" sz="2800" b="0" dirty="0">
                              <a:solidFill>
                                <a:schemeClr val="bg1"/>
                              </a:solidFill>
                              <a:latin typeface="+mj-lt"/>
                            </a:rPr>
                            <a:t>PAIR(i,i’)</a:t>
                          </a:r>
                          <a:endParaRPr lang="en-IN" sz="2800" b="0" dirty="0">
                            <a:solidFill>
                              <a:schemeClr val="bg1"/>
                            </a:solidFill>
                            <a:latin typeface="+mj-lt"/>
                          </a:endParaRPr>
                        </a:p>
                      </a:txBody>
                      <a:tcPr marL="125730" marR="125730" marT="62865" marB="62865"/>
                    </a:tc>
                    <a:tc>
                      <a:txBody>
                        <a:bodyPr/>
                        <a:lstStyle/>
                        <a:p>
                          <a:pPr algn="ctr"/>
                          <a:r>
                            <a:rPr lang="en-US" sz="2800" dirty="0"/>
                            <a:t>│</a:t>
                          </a:r>
                          <a:r>
                            <a:rPr lang="en-IN" sz="2800" dirty="0"/>
                            <a:t> </a:t>
                          </a:r>
                          <a14:m>
                            <m:oMath xmlns:m="http://schemas.openxmlformats.org/officeDocument/2006/math">
                              <m:acc>
                                <m:accPr>
                                  <m:chr m:val="̅"/>
                                  <m:ctrlPr>
                                    <a:rPr lang="en-IN"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r>
                                        <a:rPr lang="en-US" sz="2800" i="1">
                                          <a:latin typeface="Cambria Math" panose="02040503050406030204" pitchFamily="18" charset="0"/>
                                        </a:rPr>
                                        <m:t>.</m:t>
                                      </m:r>
                                    </m:sub>
                                  </m:sSub>
                                </m:e>
                              </m:acc>
                              <m:r>
                                <m:rPr>
                                  <m:nor/>
                                </m:rPr>
                                <a:rPr lang="en-IN" sz="2800" dirty="0"/>
                                <m:t>− </m:t>
                              </m:r>
                              <m:acc>
                                <m:accPr>
                                  <m:chr m:val="̅"/>
                                  <m:ctrlPr>
                                    <a:rPr lang="en-IN"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r>
                                        <a:rPr lang="en-US" sz="2800" i="1">
                                          <a:latin typeface="Cambria Math" panose="02040503050406030204" pitchFamily="18" charset="0"/>
                                        </a:rPr>
                                        <m:t>.</m:t>
                                      </m:r>
                                    </m:sub>
                                  </m:sSub>
                                </m:e>
                              </m:acc>
                              <m:r>
                                <a:rPr lang="en-US" sz="2800" i="1">
                                  <a:latin typeface="Cambria Math" panose="02040503050406030204" pitchFamily="18" charset="0"/>
                                </a:rPr>
                                <m:t> </m:t>
                              </m:r>
                              <m:r>
                                <a:rPr lang="en-US" sz="2800">
                                  <a:latin typeface="Cambria Math" panose="02040503050406030204" pitchFamily="18" charset="0"/>
                                </a:rPr>
                                <m:t>′</m:t>
                              </m:r>
                              <m:r>
                                <a:rPr lang="en-US" sz="2800" i="1">
                                  <a:latin typeface="Cambria Math" panose="02040503050406030204" pitchFamily="18" charset="0"/>
                                </a:rPr>
                                <m:t> </m:t>
                              </m:r>
                            </m:oMath>
                          </a14:m>
                          <a:r>
                            <a:rPr lang="en-US" sz="2800" dirty="0"/>
                            <a:t>│</a:t>
                          </a:r>
                          <a:endParaRPr lang="en-IN" sz="2800" dirty="0"/>
                        </a:p>
                      </a:txBody>
                      <a:tcPr marL="125730" marR="125730" marT="62865" marB="62865"/>
                    </a:tc>
                    <a:tc>
                      <a:txBody>
                        <a:bodyPr/>
                        <a:lstStyle/>
                        <a:p>
                          <a:pPr algn="ctr"/>
                          <a:r>
                            <a:rPr lang="en-US" sz="2800" b="0" dirty="0">
                              <a:latin typeface="+mj-lt"/>
                            </a:rPr>
                            <a:t>DECISION</a:t>
                          </a:r>
                          <a:endParaRPr lang="en-IN" sz="2800" b="0" dirty="0">
                            <a:latin typeface="+mj-lt"/>
                          </a:endParaRPr>
                        </a:p>
                      </a:txBody>
                      <a:tcPr marL="125730" marR="125730" marT="62865" marB="62865"/>
                    </a:tc>
                    <a:extLst>
                      <a:ext uri="{0D108BD9-81ED-4DB2-BD59-A6C34878D82A}">
                        <a16:rowId xmlns:a16="http://schemas.microsoft.com/office/drawing/2014/main" val="1465910099"/>
                      </a:ext>
                    </a:extLst>
                  </a:tr>
                  <a:tr h="678942">
                    <a:tc>
                      <a:txBody>
                        <a:bodyPr/>
                        <a:lstStyle/>
                        <a:p>
                          <a:pPr algn="ctr"/>
                          <a:r>
                            <a:rPr lang="en-US" sz="2400" dirty="0"/>
                            <a:t>(1,2)</a:t>
                          </a:r>
                          <a:endParaRPr lang="en-IN" sz="2400" dirty="0"/>
                        </a:p>
                      </a:txBody>
                      <a:tcPr marL="125730" marR="125730" marT="62865" marB="62865"/>
                    </a:tc>
                    <a:tc>
                      <a:txBody>
                        <a:bodyPr/>
                        <a:lstStyle/>
                        <a:p>
                          <a:pPr algn="ctr"/>
                          <a:r>
                            <a:rPr lang="en-US" sz="2400" dirty="0"/>
                            <a:t>0.25487021</a:t>
                          </a:r>
                          <a:r>
                            <a:rPr lang="en-US" sz="2400" dirty="0">
                              <a:solidFill>
                                <a:schemeClr val="bg1"/>
                              </a:solidFill>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 </m:t>
                              </m:r>
                            </m:oMath>
                          </a14:m>
                          <a:r>
                            <a:rPr lang="en-US" sz="2400" dirty="0"/>
                            <a:t>4.493844843</a:t>
                          </a:r>
                          <a:endParaRPr lang="en-IN" sz="2400" dirty="0"/>
                        </a:p>
                      </a:txBody>
                      <a:tcPr marL="125730" marR="125730" marT="62865" marB="62865"/>
                    </a:tc>
                    <a:tc>
                      <a:txBody>
                        <a:bodyPr/>
                        <a:lstStyle/>
                        <a:p>
                          <a:pPr algn="ctr"/>
                          <a:r>
                            <a:rPr lang="en-US" sz="2400" dirty="0"/>
                            <a:t>ACCEPT </a:t>
                          </a:r>
                          <a14:m>
                            <m:oMath xmlns:m="http://schemas.openxmlformats.org/officeDocument/2006/math">
                              <m:sSub>
                                <m:sSubPr>
                                  <m:ctrlPr>
                                    <a:rPr lang="en-IN" sz="2400" i="1" smtClean="0">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oMath>
                          </a14:m>
                          <a:r>
                            <a:rPr lang="en-US" sz="3300" dirty="0"/>
                            <a:t> </a:t>
                          </a:r>
                          <a:endParaRPr lang="en-IN" sz="3300" dirty="0"/>
                        </a:p>
                      </a:txBody>
                      <a:tcPr marL="125730" marR="125730" marT="62865" marB="62865"/>
                    </a:tc>
                    <a:extLst>
                      <a:ext uri="{0D108BD9-81ED-4DB2-BD59-A6C34878D82A}">
                        <a16:rowId xmlns:a16="http://schemas.microsoft.com/office/drawing/2014/main" val="1996437167"/>
                      </a:ext>
                    </a:extLst>
                  </a:tr>
                  <a:tr h="833480">
                    <a:tc>
                      <a:txBody>
                        <a:bodyPr/>
                        <a:lstStyle/>
                        <a:p>
                          <a:pPr algn="ctr"/>
                          <a:r>
                            <a:rPr lang="en-US" sz="2400" dirty="0">
                              <a:latin typeface="+mn-lt"/>
                            </a:rPr>
                            <a:t>(2,3)</a:t>
                          </a:r>
                          <a:endParaRPr lang="en-IN" sz="2400" dirty="0">
                            <a:latin typeface="+mn-lt"/>
                          </a:endParaRPr>
                        </a:p>
                      </a:txBody>
                      <a:tcPr marL="125730" marR="125730" marT="62865" marB="62865"/>
                    </a:tc>
                    <a:tc>
                      <a:txBody>
                        <a:bodyPr/>
                        <a:lstStyle/>
                        <a:p>
                          <a:pPr algn="ctr"/>
                          <a:r>
                            <a:rPr lang="en-US" sz="2400" dirty="0"/>
                            <a:t>1.36099207</a:t>
                          </a:r>
                          <a:r>
                            <a:rPr lang="en-US" sz="2400" dirty="0">
                              <a:solidFill>
                                <a:schemeClr val="bg1"/>
                              </a:solidFill>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 </m:t>
                              </m:r>
                            </m:oMath>
                          </a14:m>
                          <a:r>
                            <a:rPr lang="en-US" sz="2400" dirty="0"/>
                            <a:t>4.425232496</a:t>
                          </a:r>
                          <a:endParaRPr lang="en-IN" sz="2400" dirty="0"/>
                        </a:p>
                      </a:txBody>
                      <a:tcPr marL="125730" marR="125730" marT="62865" marB="62865"/>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ACCEPT </a:t>
                          </a:r>
                          <a14:m>
                            <m:oMath xmlns:m="http://schemas.openxmlformats.org/officeDocument/2006/math">
                              <m:sSub>
                                <m:sSubPr>
                                  <m:ctrlPr>
                                    <a:rPr lang="en-IN" sz="2400" i="1" smtClean="0">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oMath>
                          </a14:m>
                          <a:r>
                            <a:rPr lang="en-US" sz="2400" dirty="0"/>
                            <a:t> </a:t>
                          </a:r>
                          <a:endParaRPr lang="en-IN" sz="2400" dirty="0"/>
                        </a:p>
                        <a:p>
                          <a:pPr algn="ctr"/>
                          <a:endParaRPr lang="en-IN" sz="2500" dirty="0"/>
                        </a:p>
                      </a:txBody>
                      <a:tcPr marL="125730" marR="125730" marT="62865" marB="62865"/>
                    </a:tc>
                    <a:extLst>
                      <a:ext uri="{0D108BD9-81ED-4DB2-BD59-A6C34878D82A}">
                        <a16:rowId xmlns:a16="http://schemas.microsoft.com/office/drawing/2014/main" val="2838508129"/>
                      </a:ext>
                    </a:extLst>
                  </a:tr>
                  <a:tr h="678942">
                    <a:tc>
                      <a:txBody>
                        <a:bodyPr/>
                        <a:lstStyle/>
                        <a:p>
                          <a:pPr algn="ctr"/>
                          <a:r>
                            <a:rPr lang="en-US" sz="2400" dirty="0">
                              <a:latin typeface="+mn-lt"/>
                            </a:rPr>
                            <a:t>(1,3)</a:t>
                          </a:r>
                          <a:endParaRPr lang="en-IN" sz="2400" dirty="0">
                            <a:latin typeface="+mn-lt"/>
                          </a:endParaRPr>
                        </a:p>
                      </a:txBody>
                      <a:tcPr marL="125730" marR="125730" marT="62865" marB="62865"/>
                    </a:tc>
                    <a:tc>
                      <a:txBody>
                        <a:bodyPr/>
                        <a:lstStyle/>
                        <a:p>
                          <a:pPr algn="ctr"/>
                          <a:r>
                            <a:rPr lang="en-US" sz="2400" dirty="0"/>
                            <a:t>1.10612186</a:t>
                          </a:r>
                          <a:r>
                            <a:rPr lang="en-US" sz="2400" dirty="0">
                              <a:solidFill>
                                <a:schemeClr val="bg1"/>
                              </a:solidFill>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 </m:t>
                              </m:r>
                            </m:oMath>
                          </a14:m>
                          <a:r>
                            <a:rPr lang="en-US" sz="2400" dirty="0"/>
                            <a:t>4.493844843</a:t>
                          </a:r>
                          <a:endParaRPr lang="en-IN" sz="2400" dirty="0"/>
                        </a:p>
                      </a:txBody>
                      <a:tcPr marL="125730" marR="125730" marT="62865" marB="62865"/>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ACCEPT </a:t>
                          </a:r>
                          <a14:m>
                            <m:oMath xmlns:m="http://schemas.openxmlformats.org/officeDocument/2006/math">
                              <m:sSub>
                                <m:sSubPr>
                                  <m:ctrlPr>
                                    <a:rPr lang="en-IN" sz="2400" i="1" smtClean="0">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oMath>
                          </a14:m>
                          <a:r>
                            <a:rPr lang="en-US" sz="2400" dirty="0"/>
                            <a:t> </a:t>
                          </a:r>
                          <a:endParaRPr lang="en-IN" sz="2400" dirty="0"/>
                        </a:p>
                      </a:txBody>
                      <a:tcPr marL="125730" marR="125730" marT="62865" marB="62865"/>
                    </a:tc>
                    <a:extLst>
                      <a:ext uri="{0D108BD9-81ED-4DB2-BD59-A6C34878D82A}">
                        <a16:rowId xmlns:a16="http://schemas.microsoft.com/office/drawing/2014/main" val="2568000577"/>
                      </a:ext>
                    </a:extLst>
                  </a:tr>
                </a:tbl>
              </a:graphicData>
            </a:graphic>
          </p:graphicFrame>
        </mc:Choice>
        <mc:Fallback xmlns="">
          <p:graphicFrame>
            <p:nvGraphicFramePr>
              <p:cNvPr id="4" name="Table 4">
                <a:extLst>
                  <a:ext uri="{FF2B5EF4-FFF2-40B4-BE49-F238E27FC236}">
                    <a16:creationId xmlns:a16="http://schemas.microsoft.com/office/drawing/2014/main" id="{7AF967BA-6BC5-4772-97AA-572CECCC3892}"/>
                  </a:ext>
                </a:extLst>
              </p:cNvPr>
              <p:cNvGraphicFramePr>
                <a:graphicFrameLocks noGrp="1"/>
              </p:cNvGraphicFramePr>
              <p:nvPr>
                <p:extLst>
                  <p:ext uri="{D42A27DB-BD31-4B8C-83A1-F6EECF244321}">
                    <p14:modId xmlns:p14="http://schemas.microsoft.com/office/powerpoint/2010/main" val="1169015235"/>
                  </p:ext>
                </p:extLst>
              </p:nvPr>
            </p:nvGraphicFramePr>
            <p:xfrm>
              <a:off x="767454" y="918590"/>
              <a:ext cx="10654134" cy="2993136"/>
            </p:xfrm>
            <a:graphic>
              <a:graphicData uri="http://schemas.openxmlformats.org/drawingml/2006/table">
                <a:tbl>
                  <a:tblPr firstRow="1" bandRow="1">
                    <a:tableStyleId>{5C22544A-7EE6-4342-B048-85BDC9FD1C3A}</a:tableStyleId>
                  </a:tblPr>
                  <a:tblGrid>
                    <a:gridCol w="2410699">
                      <a:extLst>
                        <a:ext uri="{9D8B030D-6E8A-4147-A177-3AD203B41FA5}">
                          <a16:colId xmlns:a16="http://schemas.microsoft.com/office/drawing/2014/main" val="2126419344"/>
                        </a:ext>
                      </a:extLst>
                    </a:gridCol>
                    <a:gridCol w="5374958">
                      <a:extLst>
                        <a:ext uri="{9D8B030D-6E8A-4147-A177-3AD203B41FA5}">
                          <a16:colId xmlns:a16="http://schemas.microsoft.com/office/drawing/2014/main" val="401613817"/>
                        </a:ext>
                      </a:extLst>
                    </a:gridCol>
                    <a:gridCol w="2868477">
                      <a:extLst>
                        <a:ext uri="{9D8B030D-6E8A-4147-A177-3AD203B41FA5}">
                          <a16:colId xmlns:a16="http://schemas.microsoft.com/office/drawing/2014/main" val="1292100167"/>
                        </a:ext>
                      </a:extLst>
                    </a:gridCol>
                  </a:tblGrid>
                  <a:tr h="762762">
                    <a:tc>
                      <a:txBody>
                        <a:bodyPr/>
                        <a:lstStyle/>
                        <a:p>
                          <a:pPr algn="ctr"/>
                          <a:r>
                            <a:rPr lang="en-US" sz="2800" b="0" dirty="0">
                              <a:solidFill>
                                <a:schemeClr val="bg1"/>
                              </a:solidFill>
                              <a:latin typeface="+mj-lt"/>
                            </a:rPr>
                            <a:t>PAIR(i,i’)</a:t>
                          </a:r>
                          <a:endParaRPr lang="en-IN" sz="2800" b="0" dirty="0">
                            <a:solidFill>
                              <a:schemeClr val="bg1"/>
                            </a:solidFill>
                            <a:latin typeface="+mj-lt"/>
                          </a:endParaRPr>
                        </a:p>
                      </a:txBody>
                      <a:tcPr marL="125730" marR="125730" marT="62865" marB="62865"/>
                    </a:tc>
                    <a:tc>
                      <a:txBody>
                        <a:bodyPr/>
                        <a:lstStyle/>
                        <a:p>
                          <a:endParaRPr lang="en-US"/>
                        </a:p>
                      </a:txBody>
                      <a:tcPr marL="125730" marR="125730" marT="62865" marB="62865">
                        <a:blipFill>
                          <a:blip r:embed="rId2"/>
                          <a:stretch>
                            <a:fillRect l="-45011" t="-6400" r="-53855" b="-295200"/>
                          </a:stretch>
                        </a:blipFill>
                      </a:tcPr>
                    </a:tc>
                    <a:tc>
                      <a:txBody>
                        <a:bodyPr/>
                        <a:lstStyle/>
                        <a:p>
                          <a:pPr algn="ctr"/>
                          <a:r>
                            <a:rPr lang="en-US" sz="2800" b="0" dirty="0">
                              <a:latin typeface="+mj-lt"/>
                            </a:rPr>
                            <a:t>DECISION</a:t>
                          </a:r>
                          <a:endParaRPr lang="en-IN" sz="2800" b="0" dirty="0">
                            <a:latin typeface="+mj-lt"/>
                          </a:endParaRPr>
                        </a:p>
                      </a:txBody>
                      <a:tcPr marL="125730" marR="125730" marT="62865" marB="62865"/>
                    </a:tc>
                    <a:extLst>
                      <a:ext uri="{0D108BD9-81ED-4DB2-BD59-A6C34878D82A}">
                        <a16:rowId xmlns:a16="http://schemas.microsoft.com/office/drawing/2014/main" val="1465910099"/>
                      </a:ext>
                    </a:extLst>
                  </a:tr>
                  <a:tr h="678942">
                    <a:tc>
                      <a:txBody>
                        <a:bodyPr/>
                        <a:lstStyle/>
                        <a:p>
                          <a:pPr algn="ctr"/>
                          <a:r>
                            <a:rPr lang="en-US" sz="2400" dirty="0"/>
                            <a:t>(1,2)</a:t>
                          </a:r>
                          <a:endParaRPr lang="en-IN" sz="2400" dirty="0"/>
                        </a:p>
                      </a:txBody>
                      <a:tcPr marL="125730" marR="125730" marT="62865" marB="62865"/>
                    </a:tc>
                    <a:tc>
                      <a:txBody>
                        <a:bodyPr/>
                        <a:lstStyle/>
                        <a:p>
                          <a:endParaRPr lang="en-US"/>
                        </a:p>
                      </a:txBody>
                      <a:tcPr marL="125730" marR="125730" marT="62865" marB="62865">
                        <a:blipFill>
                          <a:blip r:embed="rId2"/>
                          <a:stretch>
                            <a:fillRect l="-45011" t="-118750" r="-53855" b="-229464"/>
                          </a:stretch>
                        </a:blipFill>
                      </a:tcPr>
                    </a:tc>
                    <a:tc>
                      <a:txBody>
                        <a:bodyPr/>
                        <a:lstStyle/>
                        <a:p>
                          <a:endParaRPr lang="en-US"/>
                        </a:p>
                      </a:txBody>
                      <a:tcPr marL="125730" marR="125730" marT="62865" marB="62865">
                        <a:blipFill>
                          <a:blip r:embed="rId2"/>
                          <a:stretch>
                            <a:fillRect l="-271550" t="-118750" r="-849" b="-229464"/>
                          </a:stretch>
                        </a:blipFill>
                      </a:tcPr>
                    </a:tc>
                    <a:extLst>
                      <a:ext uri="{0D108BD9-81ED-4DB2-BD59-A6C34878D82A}">
                        <a16:rowId xmlns:a16="http://schemas.microsoft.com/office/drawing/2014/main" val="1996437167"/>
                      </a:ext>
                    </a:extLst>
                  </a:tr>
                  <a:tr h="872490">
                    <a:tc>
                      <a:txBody>
                        <a:bodyPr/>
                        <a:lstStyle/>
                        <a:p>
                          <a:pPr algn="ctr"/>
                          <a:r>
                            <a:rPr lang="en-US" sz="2400" dirty="0">
                              <a:latin typeface="+mn-lt"/>
                            </a:rPr>
                            <a:t>(2,3)</a:t>
                          </a:r>
                          <a:endParaRPr lang="en-IN" sz="2400" dirty="0">
                            <a:latin typeface="+mn-lt"/>
                          </a:endParaRPr>
                        </a:p>
                      </a:txBody>
                      <a:tcPr marL="125730" marR="125730" marT="62865" marB="62865"/>
                    </a:tc>
                    <a:tc>
                      <a:txBody>
                        <a:bodyPr/>
                        <a:lstStyle/>
                        <a:p>
                          <a:endParaRPr lang="en-US"/>
                        </a:p>
                      </a:txBody>
                      <a:tcPr marL="125730" marR="125730" marT="62865" marB="62865">
                        <a:blipFill>
                          <a:blip r:embed="rId2"/>
                          <a:stretch>
                            <a:fillRect l="-45011" t="-171329" r="-53855" b="-79720"/>
                          </a:stretch>
                        </a:blipFill>
                      </a:tcPr>
                    </a:tc>
                    <a:tc>
                      <a:txBody>
                        <a:bodyPr/>
                        <a:lstStyle/>
                        <a:p>
                          <a:endParaRPr lang="en-US"/>
                        </a:p>
                      </a:txBody>
                      <a:tcPr marL="125730" marR="125730" marT="62865" marB="62865">
                        <a:blipFill>
                          <a:blip r:embed="rId2"/>
                          <a:stretch>
                            <a:fillRect l="-271550" t="-171329" r="-849" b="-79720"/>
                          </a:stretch>
                        </a:blipFill>
                      </a:tcPr>
                    </a:tc>
                    <a:extLst>
                      <a:ext uri="{0D108BD9-81ED-4DB2-BD59-A6C34878D82A}">
                        <a16:rowId xmlns:a16="http://schemas.microsoft.com/office/drawing/2014/main" val="2838508129"/>
                      </a:ext>
                    </a:extLst>
                  </a:tr>
                  <a:tr h="678942">
                    <a:tc>
                      <a:txBody>
                        <a:bodyPr/>
                        <a:lstStyle/>
                        <a:p>
                          <a:pPr algn="ctr"/>
                          <a:r>
                            <a:rPr lang="en-US" sz="2400" dirty="0">
                              <a:latin typeface="+mn-lt"/>
                            </a:rPr>
                            <a:t>(1,3)</a:t>
                          </a:r>
                          <a:endParaRPr lang="en-IN" sz="2400" dirty="0">
                            <a:latin typeface="+mn-lt"/>
                          </a:endParaRPr>
                        </a:p>
                      </a:txBody>
                      <a:tcPr marL="125730" marR="125730" marT="62865" marB="62865"/>
                    </a:tc>
                    <a:tc>
                      <a:txBody>
                        <a:bodyPr/>
                        <a:lstStyle/>
                        <a:p>
                          <a:endParaRPr lang="en-US"/>
                        </a:p>
                      </a:txBody>
                      <a:tcPr marL="125730" marR="125730" marT="62865" marB="62865">
                        <a:blipFill>
                          <a:blip r:embed="rId2"/>
                          <a:stretch>
                            <a:fillRect l="-45011" t="-346429" r="-53855" b="-1786"/>
                          </a:stretch>
                        </a:blipFill>
                      </a:tcPr>
                    </a:tc>
                    <a:tc>
                      <a:txBody>
                        <a:bodyPr/>
                        <a:lstStyle/>
                        <a:p>
                          <a:endParaRPr lang="en-US"/>
                        </a:p>
                      </a:txBody>
                      <a:tcPr marL="125730" marR="125730" marT="62865" marB="62865">
                        <a:blipFill>
                          <a:blip r:embed="rId2"/>
                          <a:stretch>
                            <a:fillRect l="-271550" t="-346429" r="-849" b="-1786"/>
                          </a:stretch>
                        </a:blipFill>
                      </a:tcPr>
                    </a:tc>
                    <a:extLst>
                      <a:ext uri="{0D108BD9-81ED-4DB2-BD59-A6C34878D82A}">
                        <a16:rowId xmlns:a16="http://schemas.microsoft.com/office/drawing/2014/main" val="2568000577"/>
                      </a:ext>
                    </a:extLst>
                  </a:tr>
                </a:tbl>
              </a:graphicData>
            </a:graphic>
          </p:graphicFrame>
        </mc:Fallback>
      </mc:AlternateContent>
    </p:spTree>
    <p:extLst>
      <p:ext uri="{BB962C8B-B14F-4D97-AF65-F5344CB8AC3E}">
        <p14:creationId xmlns:p14="http://schemas.microsoft.com/office/powerpoint/2010/main" val="381506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20D8D45-C56A-4F76-BCB6-617DA119DD4C}"/>
              </a:ext>
            </a:extLst>
          </p:cNvPr>
          <p:cNvSpPr/>
          <p:nvPr/>
        </p:nvSpPr>
        <p:spPr>
          <a:xfrm>
            <a:off x="2298194" y="3429000"/>
            <a:ext cx="5526993" cy="923330"/>
          </a:xfrm>
          <a:prstGeom prst="rect">
            <a:avLst/>
          </a:prstGeom>
        </p:spPr>
        <p:txBody>
          <a:bodyPr vert="horz" lIns="91440" tIns="45720" rIns="91440" bIns="45720" rtlCol="0" anchor="ctr">
            <a:normAutofit/>
          </a:bodyPr>
          <a:lstStyle/>
          <a:p>
            <a:pPr>
              <a:spcBef>
                <a:spcPct val="0"/>
              </a:spcBef>
              <a:spcAft>
                <a:spcPts val="600"/>
              </a:spcAft>
            </a:pPr>
            <a:r>
              <a:rPr lang="en-US" sz="3600" cap="all" spc="0" dirty="0">
                <a:ln w="0"/>
                <a:solidFill>
                  <a:srgbClr val="FFFFFF"/>
                </a:solidFill>
                <a:effectLst>
                  <a:outerShdw blurRad="38100" dist="19050" dir="2700000" algn="tl" rotWithShape="0">
                    <a:schemeClr val="dk1">
                      <a:alpha val="40000"/>
                    </a:schemeClr>
                  </a:outerShdw>
                </a:effectLst>
                <a:latin typeface="+mj-lt"/>
                <a:ea typeface="+mj-ea"/>
                <a:cs typeface="+mj-cs"/>
              </a:rPr>
              <a:t>FOR YOUR ATTENTION</a:t>
            </a:r>
          </a:p>
        </p:txBody>
      </p:sp>
      <p:sp>
        <p:nvSpPr>
          <p:cNvPr id="23" name="Rectangle 22">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18313CA-219E-4D4B-AE9B-A13D3D8BCFB7}"/>
              </a:ext>
            </a:extLst>
          </p:cNvPr>
          <p:cNvSpPr/>
          <p:nvPr/>
        </p:nvSpPr>
        <p:spPr>
          <a:xfrm>
            <a:off x="1775080" y="2461958"/>
            <a:ext cx="5748698"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10085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E642-CA7B-4C4D-B55B-08EC22B9992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F4ADA5D-801F-426D-A227-FBB96BE7D17B}"/>
              </a:ext>
            </a:extLst>
          </p:cNvPr>
          <p:cNvSpPr>
            <a:spLocks noGrp="1"/>
          </p:cNvSpPr>
          <p:nvPr>
            <p:ph idx="1"/>
          </p:nvPr>
        </p:nvSpPr>
        <p:spPr>
          <a:xfrm>
            <a:off x="581192" y="2180496"/>
            <a:ext cx="11029615" cy="4299817"/>
          </a:xfrm>
          <a:ln w="76200"/>
        </p:spPr>
        <p:style>
          <a:lnRef idx="2">
            <a:schemeClr val="accent1"/>
          </a:lnRef>
          <a:fillRef idx="1">
            <a:schemeClr val="lt1"/>
          </a:fillRef>
          <a:effectRef idx="0">
            <a:schemeClr val="accent1"/>
          </a:effectRef>
          <a:fontRef idx="minor">
            <a:schemeClr val="dk1"/>
          </a:fontRef>
        </p:style>
        <p:txBody>
          <a:bodyPr/>
          <a:lstStyle/>
          <a:p>
            <a:r>
              <a:rPr lang="en-US" sz="2000" dirty="0">
                <a:latin typeface="Gadugi" panose="020B0502040204020203" pitchFamily="34" charset="0"/>
                <a:ea typeface="Gadugi" panose="020B0502040204020203" pitchFamily="34" charset="0"/>
              </a:rPr>
              <a:t>A survey was conducted by the students of class SYBSc (C). In the survey, the data was collected for statistics project on the topic “ONE WAY ANOVA ALALYSIS”.</a:t>
            </a:r>
          </a:p>
          <a:p>
            <a:r>
              <a:rPr lang="en-US" sz="2000" b="0" i="0" dirty="0">
                <a:solidFill>
                  <a:schemeClr val="bg2">
                    <a:lumMod val="10000"/>
                  </a:schemeClr>
                </a:solidFill>
                <a:effectLst/>
                <a:latin typeface="Gadugi" panose="020B0502040204020203" pitchFamily="34" charset="0"/>
                <a:ea typeface="Gadugi" panose="020B0502040204020203" pitchFamily="34" charset="0"/>
              </a:rPr>
              <a:t>Analysis of variance (ANOVA) is a statistical technique that is used to check if the means of two or more groups are significantly different from each other. ANOVA </a:t>
            </a:r>
            <a:r>
              <a:rPr lang="en-US" sz="2000" b="1" i="0" dirty="0">
                <a:solidFill>
                  <a:schemeClr val="bg2">
                    <a:lumMod val="10000"/>
                  </a:schemeClr>
                </a:solidFill>
                <a:effectLst/>
                <a:latin typeface="Gadugi" panose="020B0502040204020203" pitchFamily="34" charset="0"/>
                <a:ea typeface="Gadugi" panose="020B0502040204020203" pitchFamily="34" charset="0"/>
              </a:rPr>
              <a:t>checks the impact of one or more factors by comparing the means.</a:t>
            </a:r>
          </a:p>
          <a:p>
            <a:r>
              <a:rPr lang="en-US" sz="2000" dirty="0">
                <a:solidFill>
                  <a:schemeClr val="bg2">
                    <a:lumMod val="10000"/>
                  </a:schemeClr>
                </a:solidFill>
                <a:latin typeface="Gadugi" panose="020B0502040204020203" pitchFamily="34" charset="0"/>
                <a:ea typeface="Gadugi" panose="020B0502040204020203" pitchFamily="34" charset="0"/>
              </a:rPr>
              <a:t>In this project, the test was conducted whether there is a significant difference in the health of an individual based on consuming </a:t>
            </a:r>
            <a:r>
              <a:rPr lang="en-US" sz="2000" dirty="0">
                <a:latin typeface="Gadugi" panose="020B0502040204020203" pitchFamily="34" charset="0"/>
                <a:ea typeface="Gadugi" panose="020B0502040204020203" pitchFamily="34" charset="0"/>
              </a:rPr>
              <a:t>Caffeine product in their meals (by calculating the BMI of each group).</a:t>
            </a:r>
          </a:p>
          <a:p>
            <a:pPr marL="0" indent="0">
              <a:buNone/>
            </a:pPr>
            <a:r>
              <a:rPr lang="en-IN" sz="2000" dirty="0"/>
              <a:t> </a:t>
            </a:r>
          </a:p>
        </p:txBody>
      </p:sp>
    </p:spTree>
    <p:extLst>
      <p:ext uri="{BB962C8B-B14F-4D97-AF65-F5344CB8AC3E}">
        <p14:creationId xmlns:p14="http://schemas.microsoft.com/office/powerpoint/2010/main" val="357274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C124C-5911-49A2-91C2-90524E95BACC}"/>
              </a:ext>
            </a:extLst>
          </p:cNvPr>
          <p:cNvSpPr>
            <a:spLocks noGrp="1"/>
          </p:cNvSpPr>
          <p:nvPr>
            <p:ph type="title"/>
          </p:nvPr>
        </p:nvSpPr>
        <p:spPr/>
        <p:txBody>
          <a:bodyPr/>
          <a:lstStyle/>
          <a:p>
            <a:pPr algn="ctr"/>
            <a:r>
              <a:rPr lang="en-US" dirty="0"/>
              <a:t>DEFINITIONS</a:t>
            </a:r>
            <a:endParaRPr lang="en-IN" dirty="0"/>
          </a:p>
        </p:txBody>
      </p:sp>
      <p:sp>
        <p:nvSpPr>
          <p:cNvPr id="5" name="Content Placeholder 4">
            <a:extLst>
              <a:ext uri="{FF2B5EF4-FFF2-40B4-BE49-F238E27FC236}">
                <a16:creationId xmlns:a16="http://schemas.microsoft.com/office/drawing/2014/main" id="{2CFB8299-3876-4C54-A691-9E0F4729D069}"/>
              </a:ext>
            </a:extLst>
          </p:cNvPr>
          <p:cNvSpPr>
            <a:spLocks noGrp="1"/>
          </p:cNvSpPr>
          <p:nvPr>
            <p:ph sz="half" idx="1"/>
          </p:nvPr>
        </p:nvSpPr>
        <p:spPr>
          <a:ln w="76200"/>
        </p:spPr>
        <p:style>
          <a:lnRef idx="2">
            <a:schemeClr val="accent1"/>
          </a:lnRef>
          <a:fillRef idx="1">
            <a:schemeClr val="lt1"/>
          </a:fillRef>
          <a:effectRef idx="0">
            <a:schemeClr val="accent1"/>
          </a:effectRef>
          <a:fontRef idx="minor">
            <a:schemeClr val="dk1"/>
          </a:fontRef>
        </p:style>
        <p:txBody>
          <a:bodyPr anchor="ctr"/>
          <a:lstStyle/>
          <a:p>
            <a:r>
              <a:rPr lang="en-US" sz="1800" b="1" dirty="0">
                <a:latin typeface="Microsoft PhagsPa" panose="020B0502040204020203" pitchFamily="34" charset="0"/>
                <a:ea typeface="Gadugi" panose="020B0502040204020203" pitchFamily="34" charset="0"/>
              </a:rPr>
              <a:t>CAFFEINE PRODUCTS-</a:t>
            </a:r>
            <a:r>
              <a:rPr lang="en-US" dirty="0">
                <a:latin typeface="Microsoft PhagsPa" panose="020B0502040204020203" pitchFamily="34" charset="0"/>
                <a:ea typeface="Gadugi" panose="020B0502040204020203" pitchFamily="34" charset="0"/>
              </a:rPr>
              <a:t>Caffeine is a substance that’s naturally present in the leaves, seeds, and fruits of many plants. It’s naturally found in tea leaves, cocoa beans, coffee beans, and kola nuts. In addition, people add it to a variety of foods and drinks, including ice cream and energy bars</a:t>
            </a:r>
            <a:r>
              <a:rPr lang="en-IN" dirty="0">
                <a:latin typeface="Microsoft PhagsPa" panose="020B0502040204020203" pitchFamily="34" charset="0"/>
                <a:ea typeface="Gadugi" panose="020B0502040204020203" pitchFamily="34" charset="0"/>
              </a:rPr>
              <a:t>.</a:t>
            </a:r>
            <a:endParaRPr lang="en-IN" sz="1800" b="1" dirty="0">
              <a:latin typeface="Microsoft PhagsPa" panose="020B0502040204020203" pitchFamily="34" charset="0"/>
              <a:ea typeface="Gadugi" panose="020B0502040204020203" pitchFamily="34" charset="0"/>
            </a:endParaRPr>
          </a:p>
        </p:txBody>
      </p:sp>
      <p:sp>
        <p:nvSpPr>
          <p:cNvPr id="6" name="Content Placeholder 5">
            <a:extLst>
              <a:ext uri="{FF2B5EF4-FFF2-40B4-BE49-F238E27FC236}">
                <a16:creationId xmlns:a16="http://schemas.microsoft.com/office/drawing/2014/main" id="{8B875A21-9B77-424D-8F78-FF1B7C7C8F25}"/>
              </a:ext>
            </a:extLst>
          </p:cNvPr>
          <p:cNvSpPr>
            <a:spLocks noGrp="1"/>
          </p:cNvSpPr>
          <p:nvPr>
            <p:ph sz="half" idx="2"/>
          </p:nvPr>
        </p:nvSpPr>
        <p:spPr>
          <a:ln w="76200"/>
        </p:spPr>
        <p:style>
          <a:lnRef idx="2">
            <a:schemeClr val="accent1"/>
          </a:lnRef>
          <a:fillRef idx="1">
            <a:schemeClr val="lt1"/>
          </a:fillRef>
          <a:effectRef idx="0">
            <a:schemeClr val="accent1"/>
          </a:effectRef>
          <a:fontRef idx="minor">
            <a:schemeClr val="dk1"/>
          </a:fontRef>
        </p:style>
        <p:txBody>
          <a:bodyPr anchor="ctr"/>
          <a:lstStyle/>
          <a:p>
            <a:r>
              <a:rPr lang="en-US" b="1" i="0" dirty="0">
                <a:solidFill>
                  <a:srgbClr val="202122"/>
                </a:solidFill>
                <a:effectLst/>
                <a:latin typeface="Microsoft PhagsPa" panose="020B0502040204020203" pitchFamily="34" charset="0"/>
              </a:rPr>
              <a:t>Body mass index</a:t>
            </a:r>
            <a:r>
              <a:rPr lang="en-US" b="0" i="0" dirty="0">
                <a:solidFill>
                  <a:srgbClr val="202122"/>
                </a:solidFill>
                <a:effectLst/>
                <a:latin typeface="Microsoft PhagsPa" panose="020B0502040204020203" pitchFamily="34" charset="0"/>
              </a:rPr>
              <a:t> (</a:t>
            </a:r>
            <a:r>
              <a:rPr lang="en-US" b="1" i="0" dirty="0">
                <a:solidFill>
                  <a:srgbClr val="202122"/>
                </a:solidFill>
                <a:effectLst/>
                <a:latin typeface="Microsoft PhagsPa" panose="020B0502040204020203" pitchFamily="34" charset="0"/>
              </a:rPr>
              <a:t>BMI</a:t>
            </a:r>
            <a:r>
              <a:rPr lang="en-US" b="0" i="0" dirty="0">
                <a:solidFill>
                  <a:srgbClr val="202122"/>
                </a:solidFill>
                <a:effectLst/>
                <a:latin typeface="Microsoft PhagsPa" panose="020B0502040204020203" pitchFamily="34" charset="0"/>
              </a:rPr>
              <a:t>)- is a value derived from the </a:t>
            </a:r>
            <a:r>
              <a:rPr lang="en-US" dirty="0">
                <a:solidFill>
                  <a:schemeClr val="tx1"/>
                </a:solidFill>
                <a:latin typeface="Microsoft PhagsPa" panose="020B0502040204020203" pitchFamily="34" charset="0"/>
              </a:rPr>
              <a:t>mass</a:t>
            </a:r>
            <a:r>
              <a:rPr lang="en-US" b="0" i="0" dirty="0">
                <a:solidFill>
                  <a:schemeClr val="tx1"/>
                </a:solidFill>
                <a:effectLst/>
                <a:latin typeface="Microsoft PhagsPa" panose="020B0502040204020203" pitchFamily="34" charset="0"/>
              </a:rPr>
              <a:t> (</a:t>
            </a:r>
            <a:r>
              <a:rPr lang="en-US" dirty="0">
                <a:solidFill>
                  <a:schemeClr val="tx1"/>
                </a:solidFill>
                <a:latin typeface="Microsoft PhagsPa" panose="020B0502040204020203" pitchFamily="34" charset="0"/>
              </a:rPr>
              <a:t>weight</a:t>
            </a:r>
            <a:r>
              <a:rPr lang="en-US" b="0" i="0" dirty="0">
                <a:solidFill>
                  <a:schemeClr val="tx1"/>
                </a:solidFill>
                <a:effectLst/>
                <a:latin typeface="Microsoft PhagsPa" panose="020B0502040204020203" pitchFamily="34" charset="0"/>
              </a:rPr>
              <a:t>) and </a:t>
            </a:r>
            <a:r>
              <a:rPr lang="en-US" dirty="0">
                <a:solidFill>
                  <a:schemeClr val="tx1"/>
                </a:solidFill>
                <a:latin typeface="Microsoft PhagsPa" panose="020B0502040204020203" pitchFamily="34" charset="0"/>
              </a:rPr>
              <a:t>height</a:t>
            </a:r>
            <a:r>
              <a:rPr lang="en-US" b="0" i="0" dirty="0">
                <a:solidFill>
                  <a:schemeClr val="tx1"/>
                </a:solidFill>
                <a:effectLst/>
                <a:latin typeface="Microsoft PhagsPa" panose="020B0502040204020203" pitchFamily="34" charset="0"/>
              </a:rPr>
              <a:t> </a:t>
            </a:r>
            <a:r>
              <a:rPr lang="en-US" b="0" i="0" dirty="0">
                <a:solidFill>
                  <a:srgbClr val="202122"/>
                </a:solidFill>
                <a:effectLst/>
                <a:latin typeface="Microsoft PhagsPa" panose="020B0502040204020203" pitchFamily="34" charset="0"/>
              </a:rPr>
              <a:t>of a person. </a:t>
            </a:r>
            <a:r>
              <a:rPr lang="en-US" b="0" i="0" dirty="0">
                <a:solidFill>
                  <a:schemeClr val="tx1"/>
                </a:solidFill>
                <a:effectLst/>
                <a:latin typeface="Microsoft PhagsPa" panose="020B0502040204020203" pitchFamily="34" charset="0"/>
              </a:rPr>
              <a:t>The BMI is defined as the </a:t>
            </a:r>
            <a:r>
              <a:rPr lang="en-US" dirty="0">
                <a:solidFill>
                  <a:schemeClr val="tx1"/>
                </a:solidFill>
                <a:latin typeface="Microsoft PhagsPa" panose="020B0502040204020203" pitchFamily="34" charset="0"/>
              </a:rPr>
              <a:t>body mass</a:t>
            </a:r>
            <a:r>
              <a:rPr lang="en-US" b="0" i="0" dirty="0">
                <a:solidFill>
                  <a:schemeClr val="tx1"/>
                </a:solidFill>
                <a:effectLst/>
                <a:latin typeface="Microsoft PhagsPa" panose="020B0502040204020203" pitchFamily="34" charset="0"/>
              </a:rPr>
              <a:t> divided by the </a:t>
            </a:r>
            <a:r>
              <a:rPr lang="en-US" dirty="0">
                <a:solidFill>
                  <a:schemeClr val="tx1"/>
                </a:solidFill>
                <a:latin typeface="Microsoft PhagsPa" panose="020B0502040204020203" pitchFamily="34" charset="0"/>
              </a:rPr>
              <a:t>square</a:t>
            </a:r>
            <a:r>
              <a:rPr lang="en-US" b="0" i="0" dirty="0">
                <a:solidFill>
                  <a:schemeClr val="tx1"/>
                </a:solidFill>
                <a:effectLst/>
                <a:latin typeface="Microsoft PhagsPa" panose="020B0502040204020203" pitchFamily="34" charset="0"/>
              </a:rPr>
              <a:t> of the </a:t>
            </a:r>
            <a:r>
              <a:rPr lang="en-US" dirty="0">
                <a:solidFill>
                  <a:schemeClr val="tx1"/>
                </a:solidFill>
                <a:latin typeface="Microsoft PhagsPa" panose="020B0502040204020203" pitchFamily="34" charset="0"/>
              </a:rPr>
              <a:t>body height</a:t>
            </a:r>
            <a:r>
              <a:rPr lang="en-US" b="0" i="0" dirty="0">
                <a:solidFill>
                  <a:schemeClr val="tx1"/>
                </a:solidFill>
                <a:effectLst/>
                <a:latin typeface="Microsoft PhagsPa" panose="020B0502040204020203" pitchFamily="34" charset="0"/>
              </a:rPr>
              <a:t>, and is expressed in </a:t>
            </a:r>
            <a:r>
              <a:rPr lang="en-US" dirty="0">
                <a:solidFill>
                  <a:schemeClr val="tx1"/>
                </a:solidFill>
                <a:latin typeface="Microsoft PhagsPa" panose="020B0502040204020203" pitchFamily="34" charset="0"/>
              </a:rPr>
              <a:t>units</a:t>
            </a:r>
            <a:r>
              <a:rPr lang="en-US" b="0" i="0" dirty="0">
                <a:solidFill>
                  <a:schemeClr val="tx1"/>
                </a:solidFill>
                <a:effectLst/>
                <a:latin typeface="Microsoft PhagsPa" panose="020B0502040204020203" pitchFamily="34" charset="0"/>
              </a:rPr>
              <a:t> of kg/m</a:t>
            </a:r>
            <a:r>
              <a:rPr lang="en-US" b="0" i="0" baseline="30000" dirty="0">
                <a:solidFill>
                  <a:schemeClr val="tx1"/>
                </a:solidFill>
                <a:effectLst/>
                <a:latin typeface="Microsoft PhagsPa" panose="020B0502040204020203" pitchFamily="34" charset="0"/>
              </a:rPr>
              <a:t>2</a:t>
            </a:r>
            <a:r>
              <a:rPr lang="en-US" b="0" i="0" dirty="0">
                <a:solidFill>
                  <a:schemeClr val="tx1"/>
                </a:solidFill>
                <a:effectLst/>
                <a:latin typeface="Microsoft PhagsPa" panose="020B0502040204020203" pitchFamily="34" charset="0"/>
              </a:rPr>
              <a:t>, resulting from mass in </a:t>
            </a:r>
            <a:r>
              <a:rPr lang="en-US" dirty="0">
                <a:solidFill>
                  <a:schemeClr val="tx1"/>
                </a:solidFill>
                <a:latin typeface="Microsoft PhagsPa" panose="020B0502040204020203" pitchFamily="34" charset="0"/>
              </a:rPr>
              <a:t>kilograms</a:t>
            </a:r>
            <a:r>
              <a:rPr lang="en-US" b="0" i="0" dirty="0">
                <a:solidFill>
                  <a:schemeClr val="tx1"/>
                </a:solidFill>
                <a:effectLst/>
                <a:latin typeface="Microsoft PhagsPa" panose="020B0502040204020203" pitchFamily="34" charset="0"/>
              </a:rPr>
              <a:t> and height in </a:t>
            </a:r>
            <a:r>
              <a:rPr lang="en-US" dirty="0">
                <a:solidFill>
                  <a:schemeClr val="tx1"/>
                </a:solidFill>
                <a:latin typeface="Microsoft PhagsPa" panose="020B0502040204020203" pitchFamily="34" charset="0"/>
              </a:rPr>
              <a:t>meters</a:t>
            </a:r>
            <a:r>
              <a:rPr lang="en-US" b="0" i="0" dirty="0">
                <a:solidFill>
                  <a:schemeClr val="tx1"/>
                </a:solidFill>
                <a:effectLst/>
                <a:latin typeface="Microsoft PhagsPa" panose="020B0502040204020203" pitchFamily="34" charset="0"/>
              </a:rPr>
              <a:t>.</a:t>
            </a:r>
            <a:endParaRPr lang="en-IN" dirty="0">
              <a:solidFill>
                <a:schemeClr val="tx1"/>
              </a:solidFill>
              <a:latin typeface="Microsoft PhagsPa" panose="020B0502040204020203" pitchFamily="34" charset="0"/>
            </a:endParaRPr>
          </a:p>
        </p:txBody>
      </p:sp>
    </p:spTree>
    <p:extLst>
      <p:ext uri="{BB962C8B-B14F-4D97-AF65-F5344CB8AC3E}">
        <p14:creationId xmlns:p14="http://schemas.microsoft.com/office/powerpoint/2010/main" val="409851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C20F3-B752-49CF-B12B-337418E18C31}"/>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DATA COLLECTION AND DATA ANALYSIS</a:t>
            </a:r>
            <a:endParaRPr lang="en-IN" sz="3200">
              <a:solidFill>
                <a:srgbClr val="FFFFFF"/>
              </a:solidFill>
            </a:endParaRPr>
          </a:p>
        </p:txBody>
      </p:sp>
      <p:sp>
        <p:nvSpPr>
          <p:cNvPr id="19" name="Content Placeholder 2">
            <a:extLst>
              <a:ext uri="{FF2B5EF4-FFF2-40B4-BE49-F238E27FC236}">
                <a16:creationId xmlns:a16="http://schemas.microsoft.com/office/drawing/2014/main" id="{E08376DF-3714-4BA1-B595-45CBD83DB136}"/>
              </a:ext>
            </a:extLst>
          </p:cNvPr>
          <p:cNvSpPr>
            <a:spLocks noGrp="1"/>
          </p:cNvSpPr>
          <p:nvPr>
            <p:ph idx="1"/>
          </p:nvPr>
        </p:nvSpPr>
        <p:spPr>
          <a:xfrm>
            <a:off x="5155905" y="485678"/>
            <a:ext cx="6108179" cy="5888772"/>
          </a:xfrm>
          <a:ln w="76200"/>
        </p:spPr>
        <p:style>
          <a:lnRef idx="2">
            <a:schemeClr val="accent1"/>
          </a:lnRef>
          <a:fillRef idx="1">
            <a:schemeClr val="lt1"/>
          </a:fillRef>
          <a:effectRef idx="0">
            <a:schemeClr val="accent1"/>
          </a:effectRef>
          <a:fontRef idx="minor">
            <a:schemeClr val="dk1"/>
          </a:fontRef>
        </p:style>
        <p:txBody>
          <a:bodyPr anchor="ctr">
            <a:normAutofit/>
          </a:bodyPr>
          <a:lstStyle/>
          <a:p>
            <a:r>
              <a:rPr lang="en-US" u="sng" dirty="0"/>
              <a:t>DATA COLLECTION-</a:t>
            </a:r>
          </a:p>
          <a:p>
            <a:pPr lvl="1"/>
            <a:r>
              <a:rPr lang="en-US" sz="1800" dirty="0"/>
              <a:t>The data was collected by google forms.</a:t>
            </a:r>
          </a:p>
          <a:p>
            <a:pPr lvl="1"/>
            <a:r>
              <a:rPr lang="en-US" sz="1800" dirty="0"/>
              <a:t>Collection of 50 responses in the survey were consider.</a:t>
            </a:r>
          </a:p>
          <a:p>
            <a:r>
              <a:rPr lang="en-US" u="sng" dirty="0"/>
              <a:t>QUESTION ASKED-</a:t>
            </a:r>
          </a:p>
          <a:p>
            <a:pPr lvl="1"/>
            <a:r>
              <a:rPr lang="en-IN" sz="1800" b="0" i="0" dirty="0">
                <a:effectLst/>
              </a:rPr>
              <a:t>Do you consume caffeine products in your routine?(includes coffee, tea, soda, energy drinks, green tea, chewing gum, cola, ice-cream, chocolate, supplements, etc,.)</a:t>
            </a:r>
          </a:p>
          <a:p>
            <a:pPr lvl="2"/>
            <a:r>
              <a:rPr lang="en-IN" sz="1800" b="1" i="1" dirty="0"/>
              <a:t>DAILY, SOMETIMES, NEVER</a:t>
            </a:r>
            <a:endParaRPr lang="en-IN" sz="1800" b="1" i="1" dirty="0">
              <a:effectLst/>
            </a:endParaRPr>
          </a:p>
          <a:p>
            <a:pPr lvl="1"/>
            <a:r>
              <a:rPr lang="en-US" sz="1800" b="0" i="0" dirty="0">
                <a:effectLst/>
              </a:rPr>
              <a:t>Your weight (in kg)</a:t>
            </a:r>
          </a:p>
          <a:p>
            <a:pPr lvl="1"/>
            <a:r>
              <a:rPr lang="en-IN" sz="1800" b="0" i="0" dirty="0">
                <a:effectLst/>
              </a:rPr>
              <a:t>Your height (in CMS)</a:t>
            </a:r>
          </a:p>
          <a:p>
            <a:r>
              <a:rPr lang="en-US" u="sng" dirty="0"/>
              <a:t>DATA ANALYSIS-</a:t>
            </a:r>
          </a:p>
          <a:p>
            <a:pPr lvl="1"/>
            <a:r>
              <a:rPr lang="en-US" sz="1800" u="sng" dirty="0"/>
              <a:t> </a:t>
            </a:r>
            <a:r>
              <a:rPr lang="en-US" sz="1800" dirty="0"/>
              <a:t>WITH HELP OF GOOGLE FORM AND MS EXCEL</a:t>
            </a:r>
            <a:endParaRPr lang="en-IN" sz="1800" dirty="0"/>
          </a:p>
        </p:txBody>
      </p:sp>
    </p:spTree>
    <p:extLst>
      <p:ext uri="{BB962C8B-B14F-4D97-AF65-F5344CB8AC3E}">
        <p14:creationId xmlns:p14="http://schemas.microsoft.com/office/powerpoint/2010/main" val="397637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59">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71" name="Rectangle 61">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7A9578B-69B7-4D2B-A0A9-B972D8345D01}"/>
              </a:ext>
            </a:extLst>
          </p:cNvPr>
          <p:cNvSpPr>
            <a:spLocks noGrp="1"/>
          </p:cNvSpPr>
          <p:nvPr>
            <p:ph type="title"/>
          </p:nvPr>
        </p:nvSpPr>
        <p:spPr>
          <a:xfrm>
            <a:off x="643468" y="1033389"/>
            <a:ext cx="4826256" cy="4825409"/>
          </a:xfrm>
        </p:spPr>
        <p:txBody>
          <a:bodyPr anchor="ctr">
            <a:normAutofit/>
          </a:bodyPr>
          <a:lstStyle/>
          <a:p>
            <a:r>
              <a:rPr lang="en-US" sz="5000">
                <a:solidFill>
                  <a:srgbClr val="FFFFFF"/>
                </a:solidFill>
              </a:rPr>
              <a:t>MATHEMATICAL MODEL FOR ONE-WAY ANOVA</a:t>
            </a:r>
            <a:endParaRPr lang="en-IN" sz="5000">
              <a:solidFill>
                <a:srgbClr val="FFFFFF"/>
              </a:solidFill>
            </a:endParaRPr>
          </a:p>
        </p:txBody>
      </p:sp>
      <p:sp>
        <p:nvSpPr>
          <p:cNvPr id="72" name="Rectangle 63">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65">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F6DE3B8-C8C9-4A7E-B8AD-6C3B41A42E61}"/>
                  </a:ext>
                </a:extLst>
              </p:cNvPr>
              <p:cNvSpPr>
                <a:spLocks noGrp="1"/>
              </p:cNvSpPr>
              <p:nvPr>
                <p:ph idx="1"/>
              </p:nvPr>
            </p:nvSpPr>
            <p:spPr>
              <a:xfrm>
                <a:off x="6782774" y="1033389"/>
                <a:ext cx="4855037" cy="4825409"/>
              </a:xfrm>
              <a:ln w="76200"/>
            </p:spPr>
            <p:style>
              <a:lnRef idx="2">
                <a:schemeClr val="accent1"/>
              </a:lnRef>
              <a:fillRef idx="1">
                <a:schemeClr val="lt1"/>
              </a:fillRef>
              <a:effectRef idx="0">
                <a:schemeClr val="accent1"/>
              </a:effectRef>
              <a:fontRef idx="minor">
                <a:schemeClr val="dk1"/>
              </a:fontRef>
            </p:style>
            <p:txBody>
              <a:bodyPr anchor="ctr">
                <a:normAutofit/>
              </a:bodyPr>
              <a:lstStyle/>
              <a:p>
                <a:pPr marL="0" indent="0">
                  <a:lnSpc>
                    <a:spcPct val="90000"/>
                  </a:lnSpc>
                  <a:buNone/>
                </a:pPr>
                <a14:m>
                  <m:oMath xmlns:m="http://schemas.openxmlformats.org/officeDocument/2006/math">
                    <m:sSub>
                      <m:sSubPr>
                        <m:ctrlPr>
                          <a:rPr lang="en-US" sz="1700" i="1" smtClean="0">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𝑦</m:t>
                        </m:r>
                      </m:e>
                      <m:sub>
                        <m:r>
                          <a:rPr lang="en-US" sz="1700" i="1">
                            <a:solidFill>
                              <a:schemeClr val="tx1"/>
                            </a:solidFill>
                            <a:latin typeface="Cambria Math" panose="02040503050406030204" pitchFamily="18" charset="0"/>
                          </a:rPr>
                          <m:t>𝑖𝑗</m:t>
                        </m:r>
                      </m:sub>
                    </m:sSub>
                  </m:oMath>
                </a14:m>
                <a:r>
                  <a:rPr lang="en-IN" sz="1700" dirty="0">
                    <a:solidFill>
                      <a:schemeClr val="tx1"/>
                    </a:solidFill>
                  </a:rPr>
                  <a:t>=µ+</a:t>
                </a:r>
                <a14:m>
                  <m:oMath xmlns:m="http://schemas.openxmlformats.org/officeDocument/2006/math">
                    <m:sSub>
                      <m:sSubPr>
                        <m:ctrlPr>
                          <a:rPr lang="el-GR" sz="1700" i="1">
                            <a:solidFill>
                              <a:schemeClr val="tx1"/>
                            </a:solidFill>
                            <a:latin typeface="Cambria Math" panose="02040503050406030204" pitchFamily="18" charset="0"/>
                            <a:cs typeface="Times New Roman" panose="02020603050405020304" pitchFamily="18" charset="0"/>
                          </a:rPr>
                        </m:ctrlPr>
                      </m:sSubPr>
                      <m:e>
                        <m:r>
                          <m:rPr>
                            <m:sty m:val="p"/>
                          </m:rPr>
                          <a:rPr lang="el-GR" sz="1700" i="1">
                            <a:solidFill>
                              <a:schemeClr val="tx1"/>
                            </a:solidFill>
                            <a:latin typeface="Cambria Math" panose="02040503050406030204" pitchFamily="18" charset="0"/>
                            <a:cs typeface="Times New Roman" panose="02020603050405020304" pitchFamily="18" charset="0"/>
                          </a:rPr>
                          <m:t>α</m:t>
                        </m:r>
                      </m:e>
                      <m:sub>
                        <m:r>
                          <a:rPr lang="en-US" sz="1700" b="0" i="1">
                            <a:solidFill>
                              <a:schemeClr val="tx1"/>
                            </a:solidFill>
                            <a:latin typeface="Cambria Math" panose="02040503050406030204" pitchFamily="18" charset="0"/>
                            <a:cs typeface="Times New Roman" panose="02020603050405020304" pitchFamily="18" charset="0"/>
                          </a:rPr>
                          <m:t>𝑖</m:t>
                        </m:r>
                      </m:sub>
                    </m:sSub>
                    <m:r>
                      <a:rPr lang="en-US" sz="1700" b="0" i="1">
                        <a:solidFill>
                          <a:schemeClr val="tx1"/>
                        </a:solidFill>
                        <a:latin typeface="Cambria Math" panose="02040503050406030204" pitchFamily="18" charset="0"/>
                        <a:cs typeface="Times New Roman" panose="02020603050405020304" pitchFamily="18" charset="0"/>
                      </a:rPr>
                      <m:t>+</m:t>
                    </m:r>
                    <m:sSub>
                      <m:sSubPr>
                        <m:ctrlPr>
                          <a:rPr lang="en-US" sz="1700" b="0" i="1">
                            <a:solidFill>
                              <a:schemeClr val="tx1"/>
                            </a:solidFill>
                            <a:latin typeface="Cambria Math" panose="02040503050406030204" pitchFamily="18" charset="0"/>
                            <a:cs typeface="Times New Roman" panose="02020603050405020304" pitchFamily="18" charset="0"/>
                          </a:rPr>
                        </m:ctrlPr>
                      </m:sSubPr>
                      <m:e>
                        <m:r>
                          <a:rPr lang="en-US" sz="1700" b="0" i="1">
                            <a:solidFill>
                              <a:schemeClr val="tx1"/>
                            </a:solidFill>
                            <a:latin typeface="Cambria Math" panose="02040503050406030204" pitchFamily="18" charset="0"/>
                            <a:cs typeface="Times New Roman" panose="02020603050405020304" pitchFamily="18" charset="0"/>
                          </a:rPr>
                          <m:t>𝑒</m:t>
                        </m:r>
                      </m:e>
                      <m:sub>
                        <m:r>
                          <a:rPr lang="en-US" sz="1700" b="0" i="1">
                            <a:solidFill>
                              <a:schemeClr val="tx1"/>
                            </a:solidFill>
                            <a:latin typeface="Cambria Math" panose="02040503050406030204" pitchFamily="18" charset="0"/>
                            <a:cs typeface="Times New Roman" panose="02020603050405020304" pitchFamily="18" charset="0"/>
                          </a:rPr>
                          <m:t>𝑖𝑗</m:t>
                        </m:r>
                      </m:sub>
                    </m:sSub>
                  </m:oMath>
                </a14:m>
                <a:r>
                  <a:rPr lang="en-IN" sz="1700" b="0" dirty="0">
                    <a:solidFill>
                      <a:schemeClr val="tx1"/>
                    </a:solidFill>
                    <a:cs typeface="Times New Roman" panose="02020603050405020304" pitchFamily="18" charset="0"/>
                  </a:rPr>
                  <a:t>           </a:t>
                </a:r>
                <a:r>
                  <a:rPr lang="en-IN" sz="1700" dirty="0" err="1">
                    <a:solidFill>
                      <a:schemeClr val="tx1"/>
                    </a:solidFill>
                    <a:cs typeface="Times New Roman" panose="02020603050405020304" pitchFamily="18" charset="0"/>
                  </a:rPr>
                  <a:t>i</a:t>
                </a:r>
                <a:r>
                  <a:rPr lang="en-IN" sz="1700" b="0" dirty="0">
                    <a:solidFill>
                      <a:schemeClr val="tx1"/>
                    </a:solidFill>
                    <a:cs typeface="Times New Roman" panose="02020603050405020304" pitchFamily="18" charset="0"/>
                  </a:rPr>
                  <a:t>=1,2,3,……,k</a:t>
                </a:r>
              </a:p>
              <a:p>
                <a:pPr marL="0" indent="0">
                  <a:lnSpc>
                    <a:spcPct val="90000"/>
                  </a:lnSpc>
                  <a:buNone/>
                </a:pPr>
                <a:r>
                  <a:rPr lang="en-US" sz="1700" dirty="0">
                    <a:solidFill>
                      <a:schemeClr val="tx1"/>
                    </a:solidFill>
                    <a:cs typeface="Times New Roman" panose="02020603050405020304" pitchFamily="18" charset="0"/>
                  </a:rPr>
                  <a:t>                                   j</a:t>
                </a:r>
                <a:r>
                  <a:rPr lang="en-US" sz="1700" b="0" dirty="0">
                    <a:solidFill>
                      <a:schemeClr val="tx1"/>
                    </a:solidFill>
                    <a:cs typeface="Times New Roman" panose="02020603050405020304" pitchFamily="18" charset="0"/>
                  </a:rPr>
                  <a:t>=1,2,3,…..,</a:t>
                </a:r>
                <a14:m>
                  <m:oMath xmlns:m="http://schemas.openxmlformats.org/officeDocument/2006/math">
                    <m:sSub>
                      <m:sSubPr>
                        <m:ctrlPr>
                          <a:rPr lang="en-US" sz="1700" b="0" i="1">
                            <a:solidFill>
                              <a:schemeClr val="tx1"/>
                            </a:solidFill>
                            <a:latin typeface="Cambria Math" panose="02040503050406030204" pitchFamily="18" charset="0"/>
                            <a:cs typeface="Times New Roman" panose="02020603050405020304" pitchFamily="18" charset="0"/>
                          </a:rPr>
                        </m:ctrlPr>
                      </m:sSubPr>
                      <m:e>
                        <m:r>
                          <a:rPr lang="en-US" sz="1700" b="0" i="1">
                            <a:solidFill>
                              <a:schemeClr val="tx1"/>
                            </a:solidFill>
                            <a:latin typeface="Cambria Math" panose="02040503050406030204" pitchFamily="18" charset="0"/>
                            <a:cs typeface="Times New Roman" panose="02020603050405020304" pitchFamily="18" charset="0"/>
                          </a:rPr>
                          <m:t>𝑛</m:t>
                        </m:r>
                      </m:e>
                      <m:sub>
                        <m:r>
                          <a:rPr lang="en-US" sz="1700" b="0" i="1">
                            <a:solidFill>
                              <a:schemeClr val="tx1"/>
                            </a:solidFill>
                            <a:latin typeface="Cambria Math" panose="02040503050406030204" pitchFamily="18" charset="0"/>
                            <a:cs typeface="Times New Roman" panose="02020603050405020304" pitchFamily="18" charset="0"/>
                          </a:rPr>
                          <m:t>𝑖</m:t>
                        </m:r>
                      </m:sub>
                    </m:sSub>
                  </m:oMath>
                </a14:m>
                <a:endParaRPr lang="en-US" sz="1700" b="0" dirty="0">
                  <a:solidFill>
                    <a:schemeClr val="tx1"/>
                  </a:solidFill>
                  <a:cs typeface="Times New Roman" panose="02020603050405020304" pitchFamily="18" charset="0"/>
                </a:endParaRPr>
              </a:p>
              <a:p>
                <a:pPr>
                  <a:lnSpc>
                    <a:spcPct val="90000"/>
                  </a:lnSpc>
                </a:pPr>
                <a14:m>
                  <m:oMath xmlns:m="http://schemas.openxmlformats.org/officeDocument/2006/math">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𝑦</m:t>
                        </m:r>
                      </m:e>
                      <m:sub>
                        <m:r>
                          <a:rPr lang="en-US" sz="1700" i="1">
                            <a:solidFill>
                              <a:schemeClr val="tx1"/>
                            </a:solidFill>
                            <a:latin typeface="Cambria Math" panose="02040503050406030204" pitchFamily="18" charset="0"/>
                          </a:rPr>
                          <m:t>𝑖𝑗</m:t>
                        </m:r>
                      </m:sub>
                    </m:sSub>
                  </m:oMath>
                </a14:m>
                <a:r>
                  <a:rPr lang="en-US" sz="1700" b="0" dirty="0">
                    <a:solidFill>
                      <a:schemeClr val="tx1"/>
                    </a:solidFill>
                    <a:cs typeface="Times New Roman" panose="02020603050405020304" pitchFamily="18" charset="0"/>
                  </a:rPr>
                  <a:t>=Value of </a:t>
                </a:r>
                <a14:m>
                  <m:oMath xmlns:m="http://schemas.openxmlformats.org/officeDocument/2006/math">
                    <m:sSup>
                      <m:sSupPr>
                        <m:ctrlPr>
                          <a:rPr lang="en-US" sz="1700" b="0" i="1">
                            <a:solidFill>
                              <a:schemeClr val="tx1"/>
                            </a:solidFill>
                            <a:latin typeface="Cambria Math" panose="02040503050406030204" pitchFamily="18" charset="0"/>
                            <a:cs typeface="Times New Roman" panose="02020603050405020304" pitchFamily="18" charset="0"/>
                          </a:rPr>
                        </m:ctrlPr>
                      </m:sSupPr>
                      <m:e>
                        <m:r>
                          <a:rPr lang="en-US" sz="1700" b="0" i="1">
                            <a:solidFill>
                              <a:schemeClr val="tx1"/>
                            </a:solidFill>
                            <a:latin typeface="Cambria Math" panose="02040503050406030204" pitchFamily="18" charset="0"/>
                            <a:cs typeface="Times New Roman" panose="02020603050405020304" pitchFamily="18" charset="0"/>
                          </a:rPr>
                          <m:t>𝑗</m:t>
                        </m:r>
                      </m:e>
                      <m:sup>
                        <m:r>
                          <a:rPr lang="en-US" sz="1700" b="0" i="1">
                            <a:solidFill>
                              <a:schemeClr val="tx1"/>
                            </a:solidFill>
                            <a:latin typeface="Cambria Math" panose="02040503050406030204" pitchFamily="18" charset="0"/>
                            <a:cs typeface="Times New Roman" panose="02020603050405020304" pitchFamily="18" charset="0"/>
                          </a:rPr>
                          <m:t>𝑡h</m:t>
                        </m:r>
                      </m:sup>
                    </m:sSup>
                  </m:oMath>
                </a14:m>
                <a:r>
                  <a:rPr lang="en-US" sz="1700" b="0" dirty="0">
                    <a:solidFill>
                      <a:schemeClr val="tx1"/>
                    </a:solidFill>
                    <a:cs typeface="Times New Roman" panose="02020603050405020304" pitchFamily="18" charset="0"/>
                  </a:rPr>
                  <a:t> observation taken on </a:t>
                </a:r>
                <a14:m>
                  <m:oMath xmlns:m="http://schemas.openxmlformats.org/officeDocument/2006/math">
                    <m:sSup>
                      <m:sSupPr>
                        <m:ctrlPr>
                          <a:rPr lang="en-US" sz="1700" b="0" i="1">
                            <a:solidFill>
                              <a:schemeClr val="tx1"/>
                            </a:solidFill>
                            <a:latin typeface="Cambria Math" panose="02040503050406030204" pitchFamily="18" charset="0"/>
                            <a:cs typeface="Times New Roman" panose="02020603050405020304" pitchFamily="18" charset="0"/>
                          </a:rPr>
                        </m:ctrlPr>
                      </m:sSupPr>
                      <m:e>
                        <m:r>
                          <a:rPr lang="en-US" sz="1700" b="0" i="1">
                            <a:solidFill>
                              <a:schemeClr val="tx1"/>
                            </a:solidFill>
                            <a:latin typeface="Cambria Math" panose="02040503050406030204" pitchFamily="18" charset="0"/>
                            <a:cs typeface="Times New Roman" panose="02020603050405020304" pitchFamily="18" charset="0"/>
                          </a:rPr>
                          <m:t>𝑖</m:t>
                        </m:r>
                      </m:e>
                      <m:sup>
                        <m:r>
                          <a:rPr lang="en-US" sz="1700" b="0" i="1">
                            <a:solidFill>
                              <a:schemeClr val="tx1"/>
                            </a:solidFill>
                            <a:latin typeface="Cambria Math" panose="02040503050406030204" pitchFamily="18" charset="0"/>
                            <a:cs typeface="Times New Roman" panose="02020603050405020304" pitchFamily="18" charset="0"/>
                          </a:rPr>
                          <m:t>𝑡h</m:t>
                        </m:r>
                      </m:sup>
                    </m:sSup>
                  </m:oMath>
                </a14:m>
                <a:r>
                  <a:rPr lang="en-US" sz="1700" b="0" dirty="0">
                    <a:solidFill>
                      <a:schemeClr val="tx1"/>
                    </a:solidFill>
                    <a:cs typeface="Times New Roman" panose="02020603050405020304" pitchFamily="18" charset="0"/>
                  </a:rPr>
                  <a:t> level of the factor</a:t>
                </a:r>
              </a:p>
              <a:p>
                <a:pPr>
                  <a:lnSpc>
                    <a:spcPct val="90000"/>
                  </a:lnSpc>
                </a:pPr>
                <a:r>
                  <a:rPr lang="en-IN" sz="1700" dirty="0">
                    <a:solidFill>
                      <a:schemeClr val="tx1"/>
                    </a:solidFill>
                  </a:rPr>
                  <a:t>µ</a:t>
                </a:r>
                <a:r>
                  <a:rPr lang="en-US" sz="1700" dirty="0">
                    <a:solidFill>
                      <a:schemeClr val="tx1"/>
                    </a:solidFill>
                    <a:cs typeface="Times New Roman" panose="02020603050405020304" pitchFamily="18" charset="0"/>
                  </a:rPr>
                  <a:t>=General mean</a:t>
                </a:r>
              </a:p>
              <a:p>
                <a:pPr>
                  <a:lnSpc>
                    <a:spcPct val="90000"/>
                  </a:lnSpc>
                </a:pPr>
                <a14:m>
                  <m:oMath xmlns:m="http://schemas.openxmlformats.org/officeDocument/2006/math">
                    <m:sSub>
                      <m:sSubPr>
                        <m:ctrlPr>
                          <a:rPr lang="el-GR" sz="1700" i="1">
                            <a:solidFill>
                              <a:schemeClr val="tx1"/>
                            </a:solidFill>
                            <a:latin typeface="Cambria Math" panose="02040503050406030204" pitchFamily="18" charset="0"/>
                            <a:cs typeface="Times New Roman" panose="02020603050405020304" pitchFamily="18" charset="0"/>
                          </a:rPr>
                        </m:ctrlPr>
                      </m:sSubPr>
                      <m:e>
                        <m:r>
                          <m:rPr>
                            <m:sty m:val="p"/>
                          </m:rPr>
                          <a:rPr lang="el-GR" sz="1700" i="1">
                            <a:solidFill>
                              <a:schemeClr val="tx1"/>
                            </a:solidFill>
                            <a:latin typeface="Cambria Math" panose="02040503050406030204" pitchFamily="18" charset="0"/>
                            <a:cs typeface="Times New Roman" panose="02020603050405020304" pitchFamily="18" charset="0"/>
                          </a:rPr>
                          <m:t>α</m:t>
                        </m:r>
                      </m:e>
                      <m:sub>
                        <m:r>
                          <a:rPr lang="en-US" sz="1700" b="0" i="1">
                            <a:solidFill>
                              <a:schemeClr val="tx1"/>
                            </a:solidFill>
                            <a:latin typeface="Cambria Math" panose="02040503050406030204" pitchFamily="18" charset="0"/>
                            <a:cs typeface="Times New Roman" panose="02020603050405020304" pitchFamily="18" charset="0"/>
                          </a:rPr>
                          <m:t>𝑖</m:t>
                        </m:r>
                      </m:sub>
                    </m:sSub>
                  </m:oMath>
                </a14:m>
                <a:r>
                  <a:rPr lang="en-US" sz="1700" b="0" dirty="0">
                    <a:solidFill>
                      <a:schemeClr val="tx1"/>
                    </a:solidFill>
                    <a:cs typeface="Times New Roman" panose="02020603050405020304" pitchFamily="18" charset="0"/>
                  </a:rPr>
                  <a:t>=effect </a:t>
                </a:r>
                <a:r>
                  <a:rPr lang="en-US" sz="1700" dirty="0">
                    <a:solidFill>
                      <a:schemeClr val="tx1"/>
                    </a:solidFill>
                    <a:cs typeface="Times New Roman" panose="02020603050405020304" pitchFamily="18" charset="0"/>
                  </a:rPr>
                  <a:t>of </a:t>
                </a:r>
                <a14:m>
                  <m:oMath xmlns:m="http://schemas.openxmlformats.org/officeDocument/2006/math">
                    <m:sSup>
                      <m:sSupPr>
                        <m:ctrlPr>
                          <a:rPr lang="en-US" sz="1700" i="1">
                            <a:solidFill>
                              <a:schemeClr val="tx1"/>
                            </a:solidFill>
                            <a:latin typeface="Cambria Math" panose="02040503050406030204" pitchFamily="18" charset="0"/>
                            <a:cs typeface="Times New Roman" panose="02020603050405020304" pitchFamily="18" charset="0"/>
                          </a:rPr>
                        </m:ctrlPr>
                      </m:sSupPr>
                      <m:e>
                        <m:r>
                          <a:rPr lang="en-US" sz="1700" i="1">
                            <a:solidFill>
                              <a:schemeClr val="tx1"/>
                            </a:solidFill>
                            <a:latin typeface="Cambria Math" panose="02040503050406030204" pitchFamily="18" charset="0"/>
                            <a:cs typeface="Times New Roman" panose="02020603050405020304" pitchFamily="18" charset="0"/>
                          </a:rPr>
                          <m:t>𝑖</m:t>
                        </m:r>
                      </m:e>
                      <m:sup>
                        <m:r>
                          <a:rPr lang="en-US" sz="1700" i="1">
                            <a:solidFill>
                              <a:schemeClr val="tx1"/>
                            </a:solidFill>
                            <a:latin typeface="Cambria Math" panose="02040503050406030204" pitchFamily="18" charset="0"/>
                            <a:cs typeface="Times New Roman" panose="02020603050405020304" pitchFamily="18" charset="0"/>
                          </a:rPr>
                          <m:t>𝑡h</m:t>
                        </m:r>
                      </m:sup>
                    </m:sSup>
                  </m:oMath>
                </a14:m>
                <a:r>
                  <a:rPr lang="en-US" sz="1700" b="0" dirty="0">
                    <a:solidFill>
                      <a:schemeClr val="tx1"/>
                    </a:solidFill>
                    <a:cs typeface="Times New Roman" panose="02020603050405020304" pitchFamily="18" charset="0"/>
                  </a:rPr>
                  <a:t> level</a:t>
                </a:r>
              </a:p>
              <a:p>
                <a:pPr>
                  <a:lnSpc>
                    <a:spcPct val="90000"/>
                  </a:lnSpc>
                </a:pPr>
                <a14:m>
                  <m:oMath xmlns:m="http://schemas.openxmlformats.org/officeDocument/2006/math">
                    <m:sSub>
                      <m:sSubPr>
                        <m:ctrlPr>
                          <a:rPr lang="en-US" sz="1700" b="0" i="1">
                            <a:solidFill>
                              <a:schemeClr val="tx1"/>
                            </a:solidFill>
                            <a:latin typeface="Cambria Math" panose="02040503050406030204" pitchFamily="18" charset="0"/>
                            <a:cs typeface="Times New Roman" panose="02020603050405020304" pitchFamily="18" charset="0"/>
                          </a:rPr>
                        </m:ctrlPr>
                      </m:sSubPr>
                      <m:e>
                        <m:r>
                          <a:rPr lang="en-US" sz="1700" b="0" i="1">
                            <a:solidFill>
                              <a:schemeClr val="tx1"/>
                            </a:solidFill>
                            <a:latin typeface="Cambria Math" panose="02040503050406030204" pitchFamily="18" charset="0"/>
                            <a:cs typeface="Times New Roman" panose="02020603050405020304" pitchFamily="18" charset="0"/>
                          </a:rPr>
                          <m:t>𝑒</m:t>
                        </m:r>
                      </m:e>
                      <m:sub>
                        <m:r>
                          <a:rPr lang="en-US" sz="1700" b="0" i="1">
                            <a:solidFill>
                              <a:schemeClr val="tx1"/>
                            </a:solidFill>
                            <a:latin typeface="Cambria Math" panose="02040503050406030204" pitchFamily="18" charset="0"/>
                            <a:cs typeface="Times New Roman" panose="02020603050405020304" pitchFamily="18" charset="0"/>
                          </a:rPr>
                          <m:t>𝑖𝑗</m:t>
                        </m:r>
                      </m:sub>
                    </m:sSub>
                  </m:oMath>
                </a14:m>
                <a:r>
                  <a:rPr lang="en-US" sz="1700" b="0" dirty="0">
                    <a:solidFill>
                      <a:schemeClr val="tx1"/>
                    </a:solidFill>
                    <a:cs typeface="Times New Roman" panose="02020603050405020304" pitchFamily="18" charset="0"/>
                  </a:rPr>
                  <a:t>=Random error</a:t>
                </a:r>
              </a:p>
              <a:p>
                <a:pPr>
                  <a:lnSpc>
                    <a:spcPct val="90000"/>
                  </a:lnSpc>
                </a:pPr>
                <a:r>
                  <a:rPr lang="en-US" sz="1700" dirty="0">
                    <a:solidFill>
                      <a:schemeClr val="tx1"/>
                    </a:solidFill>
                    <a:cs typeface="Times New Roman" panose="02020603050405020304" pitchFamily="18" charset="0"/>
                  </a:rPr>
                  <a:t>ASSUMPTIONS-</a:t>
                </a:r>
              </a:p>
              <a:p>
                <a:pPr lvl="1">
                  <a:lnSpc>
                    <a:spcPct val="90000"/>
                  </a:lnSpc>
                </a:pPr>
                <a:r>
                  <a:rPr lang="en-US" sz="1700" b="0" dirty="0">
                    <a:solidFill>
                      <a:schemeClr val="tx1"/>
                    </a:solidFill>
                    <a:cs typeface="Times New Roman" panose="02020603050405020304" pitchFamily="18" charset="0"/>
                  </a:rPr>
                  <a:t>1) Observations are taken independent</a:t>
                </a:r>
              </a:p>
              <a:p>
                <a:pPr lvl="1">
                  <a:lnSpc>
                    <a:spcPct val="90000"/>
                  </a:lnSpc>
                </a:pPr>
                <a:r>
                  <a:rPr lang="en-US" sz="1700" dirty="0">
                    <a:solidFill>
                      <a:schemeClr val="tx1"/>
                    </a:solidFill>
                    <a:cs typeface="Times New Roman" panose="02020603050405020304" pitchFamily="18" charset="0"/>
                  </a:rPr>
                  <a:t>2) Observations follows normal distributions</a:t>
                </a:r>
              </a:p>
              <a:p>
                <a:pPr lvl="1">
                  <a:lnSpc>
                    <a:spcPct val="90000"/>
                  </a:lnSpc>
                </a:pPr>
                <a:r>
                  <a:rPr lang="en-US" sz="1700" b="0" dirty="0">
                    <a:solidFill>
                      <a:schemeClr val="tx1"/>
                    </a:solidFill>
                    <a:cs typeface="Times New Roman" panose="02020603050405020304" pitchFamily="18" charset="0"/>
                  </a:rPr>
                  <a:t>3) All groups have same\equal variance</a:t>
                </a:r>
              </a:p>
              <a:p>
                <a:pPr lvl="1">
                  <a:lnSpc>
                    <a:spcPct val="90000"/>
                  </a:lnSpc>
                </a:pPr>
                <a:r>
                  <a:rPr lang="en-US" sz="1700" b="0" dirty="0">
                    <a:solidFill>
                      <a:schemeClr val="tx1"/>
                    </a:solidFill>
                    <a:cs typeface="Times New Roman" panose="02020603050405020304" pitchFamily="18" charset="0"/>
                  </a:rPr>
                  <a:t>4) </a:t>
                </a:r>
                <a:r>
                  <a:rPr lang="el-GR" sz="1700" b="0" dirty="0">
                    <a:solidFill>
                      <a:schemeClr val="tx1"/>
                    </a:solidFill>
                    <a:latin typeface="Times New Roman" panose="02020603050405020304" pitchFamily="18" charset="0"/>
                    <a:cs typeface="Times New Roman" panose="02020603050405020304" pitchFamily="18" charset="0"/>
                  </a:rPr>
                  <a:t>Σ</a:t>
                </a:r>
                <a14:m>
                  <m:oMath xmlns:m="http://schemas.openxmlformats.org/officeDocument/2006/math">
                    <m:sSub>
                      <m:sSubPr>
                        <m:ctrlPr>
                          <a:rPr lang="el-GR" sz="1700" b="0" i="1">
                            <a:solidFill>
                              <a:schemeClr val="tx1"/>
                            </a:solidFill>
                            <a:latin typeface="Cambria Math" panose="02040503050406030204" pitchFamily="18" charset="0"/>
                            <a:cs typeface="Times New Roman" panose="02020603050405020304" pitchFamily="18" charset="0"/>
                          </a:rPr>
                        </m:ctrlPr>
                      </m:sSubPr>
                      <m:e>
                        <m:r>
                          <a:rPr lang="en-US" sz="1700" b="0" i="1">
                            <a:solidFill>
                              <a:schemeClr val="tx1"/>
                            </a:solidFill>
                            <a:latin typeface="Cambria Math" panose="02040503050406030204" pitchFamily="18" charset="0"/>
                            <a:cs typeface="Times New Roman" panose="02020603050405020304" pitchFamily="18" charset="0"/>
                          </a:rPr>
                          <m:t>𝑛</m:t>
                        </m:r>
                      </m:e>
                      <m:sub>
                        <m:r>
                          <a:rPr lang="en-US" sz="1700" b="0" i="1">
                            <a:solidFill>
                              <a:schemeClr val="tx1"/>
                            </a:solidFill>
                            <a:latin typeface="Cambria Math" panose="02040503050406030204" pitchFamily="18" charset="0"/>
                            <a:cs typeface="Times New Roman" panose="02020603050405020304" pitchFamily="18" charset="0"/>
                          </a:rPr>
                          <m:t>𝑖</m:t>
                        </m:r>
                      </m:sub>
                    </m:sSub>
                  </m:oMath>
                </a14:m>
                <a:r>
                  <a:rPr lang="el-GR" sz="1700" dirty="0">
                    <a:solidFill>
                      <a:schemeClr val="tx1"/>
                    </a:solidFill>
                    <a:cs typeface="Times New Roman" panose="02020603050405020304" pitchFamily="18" charset="0"/>
                  </a:rPr>
                  <a:t> </a:t>
                </a:r>
                <a14:m>
                  <m:oMath xmlns:m="http://schemas.openxmlformats.org/officeDocument/2006/math">
                    <m:sSub>
                      <m:sSubPr>
                        <m:ctrlPr>
                          <a:rPr lang="el-GR" sz="1700" i="1">
                            <a:solidFill>
                              <a:schemeClr val="tx1"/>
                            </a:solidFill>
                            <a:latin typeface="Cambria Math" panose="02040503050406030204" pitchFamily="18" charset="0"/>
                            <a:cs typeface="Times New Roman" panose="02020603050405020304" pitchFamily="18" charset="0"/>
                          </a:rPr>
                        </m:ctrlPr>
                      </m:sSubPr>
                      <m:e>
                        <m:r>
                          <m:rPr>
                            <m:sty m:val="p"/>
                          </m:rPr>
                          <a:rPr lang="el-GR" sz="1700" i="1">
                            <a:solidFill>
                              <a:schemeClr val="tx1"/>
                            </a:solidFill>
                            <a:latin typeface="Cambria Math" panose="02040503050406030204" pitchFamily="18" charset="0"/>
                            <a:cs typeface="Times New Roman" panose="02020603050405020304" pitchFamily="18" charset="0"/>
                          </a:rPr>
                          <m:t>α</m:t>
                        </m:r>
                      </m:e>
                      <m:sub>
                        <m:r>
                          <a:rPr lang="en-US" sz="1700" i="1">
                            <a:solidFill>
                              <a:schemeClr val="tx1"/>
                            </a:solidFill>
                            <a:latin typeface="Cambria Math" panose="02040503050406030204" pitchFamily="18" charset="0"/>
                            <a:cs typeface="Times New Roman" panose="02020603050405020304" pitchFamily="18" charset="0"/>
                          </a:rPr>
                          <m:t>𝑖</m:t>
                        </m:r>
                      </m:sub>
                    </m:sSub>
                  </m:oMath>
                </a14:m>
                <a:r>
                  <a:rPr lang="en-US" sz="1700" b="0" dirty="0">
                    <a:solidFill>
                      <a:schemeClr val="tx1"/>
                    </a:solidFill>
                    <a:cs typeface="Times New Roman" panose="02020603050405020304" pitchFamily="18" charset="0"/>
                  </a:rPr>
                  <a:t>=0</a:t>
                </a:r>
              </a:p>
            </p:txBody>
          </p:sp>
        </mc:Choice>
        <mc:Fallback xmlns="">
          <p:sp>
            <p:nvSpPr>
              <p:cNvPr id="6" name="Content Placeholder 5">
                <a:extLst>
                  <a:ext uri="{FF2B5EF4-FFF2-40B4-BE49-F238E27FC236}">
                    <a16:creationId xmlns:a16="http://schemas.microsoft.com/office/drawing/2014/main" id="{4F6DE3B8-C8C9-4A7E-B8AD-6C3B41A42E61}"/>
                  </a:ext>
                </a:extLst>
              </p:cNvPr>
              <p:cNvSpPr>
                <a:spLocks noGrp="1" noRot="1" noChangeAspect="1" noMove="1" noResize="1" noEditPoints="1" noAdjustHandles="1" noChangeArrowheads="1" noChangeShapeType="1" noTextEdit="1"/>
              </p:cNvSpPr>
              <p:nvPr>
                <p:ph idx="1"/>
              </p:nvPr>
            </p:nvSpPr>
            <p:spPr>
              <a:xfrm>
                <a:off x="6782774" y="1033389"/>
                <a:ext cx="4855037" cy="4825409"/>
              </a:xfrm>
              <a:blipFill>
                <a:blip r:embed="rId2"/>
                <a:stretch>
                  <a:fillRect r="-247"/>
                </a:stretch>
              </a:blipFill>
              <a:ln w="76200"/>
            </p:spPr>
            <p:txBody>
              <a:bodyPr/>
              <a:lstStyle/>
              <a:p>
                <a:r>
                  <a:rPr lang="en-IN">
                    <a:noFill/>
                  </a:rPr>
                  <a:t> </a:t>
                </a:r>
              </a:p>
            </p:txBody>
          </p:sp>
        </mc:Fallback>
      </mc:AlternateContent>
    </p:spTree>
    <p:extLst>
      <p:ext uri="{BB962C8B-B14F-4D97-AF65-F5344CB8AC3E}">
        <p14:creationId xmlns:p14="http://schemas.microsoft.com/office/powerpoint/2010/main" val="227794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2E40-9B08-464B-A81A-950B4428E003}"/>
              </a:ext>
            </a:extLst>
          </p:cNvPr>
          <p:cNvSpPr>
            <a:spLocks noGrp="1"/>
          </p:cNvSpPr>
          <p:nvPr>
            <p:ph type="title"/>
          </p:nvPr>
        </p:nvSpPr>
        <p:spPr>
          <a:xfrm>
            <a:off x="581192" y="702156"/>
            <a:ext cx="11029616" cy="1013800"/>
          </a:xfrm>
        </p:spPr>
        <p:txBody>
          <a:bodyPr>
            <a:normAutofit/>
          </a:bodyPr>
          <a:lstStyle/>
          <a:p>
            <a:r>
              <a:rPr lang="en-US"/>
              <a:t>Hypothesis to be tested</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FD8B38-E9CC-45E0-AFB9-1AD9E7AAA2BF}"/>
                  </a:ext>
                </a:extLst>
              </p:cNvPr>
              <p:cNvSpPr>
                <a:spLocks noGrp="1"/>
              </p:cNvSpPr>
              <p:nvPr>
                <p:ph idx="1"/>
              </p:nvPr>
            </p:nvSpPr>
            <p:spPr>
              <a:xfrm>
                <a:off x="581192" y="2053883"/>
                <a:ext cx="7225075" cy="4220307"/>
              </a:xfrm>
              <a:ln w="5715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a:normAutofit/>
              </a:bodyPr>
              <a:lstStyle/>
              <a:p>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0" smtClean="0">
                        <a:latin typeface="Cambria Math" panose="02040503050406030204" pitchFamily="18" charset="0"/>
                      </a:rPr>
                      <m:t>: </m:t>
                    </m:r>
                  </m:oMath>
                </a14:m>
                <a:r>
                  <a:rPr lang="en-IN" sz="2000" dirty="0"/>
                  <a:t>There is no significant difference </a:t>
                </a:r>
                <a:r>
                  <a:rPr lang="en-US" sz="2000" dirty="0">
                    <a:ea typeface="Gadugi" panose="020B0502040204020203" pitchFamily="34" charset="0"/>
                  </a:rPr>
                  <a:t>in the health of an individual based on consuming Caffeine product in their meals (by calculating the BMI of each group</a:t>
                </a:r>
                <a:r>
                  <a:rPr lang="en-US" sz="2000" dirty="0">
                    <a:latin typeface="Gadugi" panose="020B0502040204020203" pitchFamily="34" charset="0"/>
                    <a:ea typeface="Gadugi" panose="020B0502040204020203" pitchFamily="34" charset="0"/>
                  </a:rPr>
                  <a:t>)</a:t>
                </a:r>
              </a:p>
              <a:p>
                <a:pPr marL="594000" lvl="2" indent="0">
                  <a:buNone/>
                </a:pPr>
                <a:r>
                  <a:rPr lang="en-IN" sz="2000" dirty="0"/>
                  <a:t>i.e.,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oMath>
                </a14:m>
                <a:r>
                  <a:rPr lang="en-IN" sz="2000" dirty="0"/>
                  <a:t>:</a:t>
                </a:r>
                <a14:m>
                  <m:oMath xmlns:m="http://schemas.openxmlformats.org/officeDocument/2006/math">
                    <m:sSub>
                      <m:sSubPr>
                        <m:ctrlPr>
                          <a:rPr lang="en-IN" sz="2000" i="1" smtClean="0">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oMath>
                </a14:m>
                <a:endParaRPr lang="en-IN" sz="2000" dirty="0"/>
              </a:p>
              <a:p>
                <a:pPr marL="594000" lvl="2" indent="0">
                  <a:buNone/>
                </a:pPr>
                <a:r>
                  <a:rPr lang="en-US" sz="2000" dirty="0">
                    <a:cs typeface="Times New Roman" panose="02020603050405020304" pitchFamily="18" charset="0"/>
                  </a:rPr>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1</m:t>
                        </m:r>
                      </m:sub>
                    </m:sSub>
                  </m:oMath>
                </a14:m>
                <a:r>
                  <a:rPr lang="en-US" sz="2000" dirty="0">
                    <a:cs typeface="Times New Roman" panose="02020603050405020304" pitchFamily="18" charset="0"/>
                  </a:rPr>
                  <a:t>=</a:t>
                </a:r>
                <a:r>
                  <a:rPr lang="el-GR" sz="2000" dirty="0">
                    <a:cs typeface="Times New Roman" panose="02020603050405020304" pitchFamily="18" charset="0"/>
                  </a:rPr>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m:t>
                    </m:r>
                  </m:oMath>
                </a14:m>
                <a:r>
                  <a:rPr lang="en-IN" sz="2000" dirty="0"/>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3</m:t>
                        </m:r>
                      </m:sub>
                    </m:sSub>
                  </m:oMath>
                </a14:m>
                <a:r>
                  <a:rPr lang="en-IN" sz="2000" dirty="0"/>
                  <a:t>=</a:t>
                </a:r>
                <a:r>
                  <a:rPr lang="el-GR" sz="2000" dirty="0">
                    <a:latin typeface="Times New Roman" panose="02020603050405020304" pitchFamily="18" charset="0"/>
                    <a:cs typeface="Times New Roman" panose="02020603050405020304" pitchFamily="18" charset="0"/>
                  </a:rPr>
                  <a:t>α</a:t>
                </a:r>
                <a:endParaRPr lang="en-IN" sz="2000" dirty="0"/>
              </a:p>
              <a:p>
                <a:pPr marL="594000" lvl="2" indent="0">
                  <a:buNone/>
                </a:pPr>
                <a:r>
                  <a:rPr lang="en-IN" sz="2000" dirty="0"/>
                  <a:t> V\S</a:t>
                </a:r>
              </a:p>
              <a:p>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oMath>
                </a14:m>
                <a:r>
                  <a:rPr lang="en-IN" sz="2000" dirty="0"/>
                  <a:t>: Reject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0</m:t>
                        </m:r>
                      </m:sub>
                    </m:sSub>
                  </m:oMath>
                </a14:m>
                <a:endParaRPr lang="en-IN" sz="2000" dirty="0"/>
              </a:p>
              <a:p>
                <a:pPr marL="594000" lvl="2" indent="0">
                  <a:buNone/>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3</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oMath>
                  </m:oMathPara>
                </a14:m>
                <a:endParaRPr lang="en-IN" sz="2000" dirty="0"/>
              </a:p>
              <a:p>
                <a:pPr marL="594000" lvl="2" indent="0">
                  <a:buNone/>
                </a:pPr>
                <a:r>
                  <a:rPr lang="en-US" sz="2000" dirty="0">
                    <a:cs typeface="Times New Roman" panose="02020603050405020304" pitchFamily="18" charset="0"/>
                  </a:rPr>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l-GR" sz="2000" dirty="0">
                    <a:cs typeface="Times New Roman" panose="02020603050405020304" pitchFamily="18" charset="0"/>
                  </a:rPr>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t> </a:t>
                </a:r>
                <a14:m>
                  <m:oMath xmlns:m="http://schemas.openxmlformats.org/officeDocument/2006/math">
                    <m:sSub>
                      <m:sSubPr>
                        <m:ctrlPr>
                          <a:rPr lang="el-GR" sz="2000" i="1">
                            <a:latin typeface="Cambria Math" panose="02040503050406030204" pitchFamily="18" charset="0"/>
                            <a:cs typeface="Times New Roman" panose="02020603050405020304" pitchFamily="18" charset="0"/>
                          </a:rPr>
                        </m:ctrlPr>
                      </m:sSubPr>
                      <m:e>
                        <m:r>
                          <m:rPr>
                            <m:sty m:val="p"/>
                          </m:rPr>
                          <a:rPr lang="el-GR" sz="2000" i="1">
                            <a:latin typeface="Cambria Math" panose="02040503050406030204" pitchFamily="18" charset="0"/>
                            <a:cs typeface="Times New Roman" panose="02020603050405020304" pitchFamily="18" charset="0"/>
                          </a:rPr>
                          <m:t>α</m:t>
                        </m:r>
                      </m:e>
                      <m:sub>
                        <m:r>
                          <a:rPr lang="en-US" sz="2000" b="0" i="1" smtClean="0">
                            <a:latin typeface="Cambria Math" panose="02040503050406030204" pitchFamily="18" charset="0"/>
                            <a:cs typeface="Times New Roman" panose="02020603050405020304" pitchFamily="18" charset="0"/>
                          </a:rPr>
                          <m:t>3</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l-GR" sz="2000" dirty="0">
                    <a:latin typeface="Times New Roman" panose="02020603050405020304" pitchFamily="18" charset="0"/>
                    <a:cs typeface="Times New Roman" panose="02020603050405020304" pitchFamily="18" charset="0"/>
                  </a:rPr>
                  <a:t>α</a:t>
                </a:r>
                <a:endParaRPr lang="en-IN" sz="2000" dirty="0"/>
              </a:p>
              <a:p>
                <a:pPr marL="324000" lvl="1" indent="0">
                  <a:buNone/>
                </a:pPr>
                <a:endParaRPr lang="en-IN" dirty="0"/>
              </a:p>
            </p:txBody>
          </p:sp>
        </mc:Choice>
        <mc:Fallback xmlns="">
          <p:sp>
            <p:nvSpPr>
              <p:cNvPr id="3" name="Content Placeholder 2">
                <a:extLst>
                  <a:ext uri="{FF2B5EF4-FFF2-40B4-BE49-F238E27FC236}">
                    <a16:creationId xmlns:a16="http://schemas.microsoft.com/office/drawing/2014/main" id="{EDFD8B38-E9CC-45E0-AFB9-1AD9E7AAA2BF}"/>
                  </a:ext>
                </a:extLst>
              </p:cNvPr>
              <p:cNvSpPr>
                <a:spLocks noGrp="1" noRot="1" noChangeAspect="1" noMove="1" noResize="1" noEditPoints="1" noAdjustHandles="1" noChangeArrowheads="1" noChangeShapeType="1" noTextEdit="1"/>
              </p:cNvSpPr>
              <p:nvPr>
                <p:ph idx="1"/>
              </p:nvPr>
            </p:nvSpPr>
            <p:spPr>
              <a:xfrm>
                <a:off x="581192" y="2053883"/>
                <a:ext cx="7225075" cy="4220307"/>
              </a:xfrm>
              <a:blipFill>
                <a:blip r:embed="rId2"/>
                <a:stretch>
                  <a:fillRect l="-84" r="-669"/>
                </a:stretch>
              </a:blipFill>
              <a:ln w="57150">
                <a:solidFill>
                  <a:schemeClr val="accent1">
                    <a:lumMod val="60000"/>
                    <a:lumOff val="40000"/>
                  </a:schemeClr>
                </a:solidFill>
              </a:ln>
            </p:spPr>
            <p:txBody>
              <a:bodyPr/>
              <a:lstStyle/>
              <a:p>
                <a:r>
                  <a:rPr lang="en-IN">
                    <a:noFill/>
                  </a:rPr>
                  <a:t> </a:t>
                </a:r>
              </a:p>
            </p:txBody>
          </p:sp>
        </mc:Fallback>
      </mc:AlternateContent>
      <p:pic>
        <p:nvPicPr>
          <p:cNvPr id="5" name="Picture 4" descr="A picture containing icon&#10;&#10;Description automatically generated">
            <a:extLst>
              <a:ext uri="{FF2B5EF4-FFF2-40B4-BE49-F238E27FC236}">
                <a16:creationId xmlns:a16="http://schemas.microsoft.com/office/drawing/2014/main" id="{F589129C-5284-4125-9550-A8233A294156}"/>
              </a:ext>
            </a:extLst>
          </p:cNvPr>
          <p:cNvPicPr>
            <a:picLocks noChangeAspect="1"/>
          </p:cNvPicPr>
          <p:nvPr/>
        </p:nvPicPr>
        <p:blipFill rotWithShape="1">
          <a:blip r:embed="rId3">
            <a:extLst>
              <a:ext uri="{28A0092B-C50C-407E-A947-70E740481C1C}">
                <a14:useLocalDpi xmlns:a14="http://schemas.microsoft.com/office/drawing/2010/main" val="0"/>
              </a:ext>
            </a:extLst>
          </a:blip>
          <a:srcRect l="10804" r="7430" b="1"/>
          <a:stretch/>
        </p:blipFill>
        <p:spPr>
          <a:xfrm>
            <a:off x="8051799" y="1871133"/>
            <a:ext cx="3683001" cy="4504267"/>
          </a:xfrm>
          <a:prstGeom prst="rect">
            <a:avLst/>
          </a:prstGeom>
          <a:solidFill>
            <a:srgbClr val="000000">
              <a:shade val="95000"/>
            </a:srgbClr>
          </a:solidFill>
        </p:spPr>
      </p:pic>
    </p:spTree>
    <p:extLst>
      <p:ext uri="{BB962C8B-B14F-4D97-AF65-F5344CB8AC3E}">
        <p14:creationId xmlns:p14="http://schemas.microsoft.com/office/powerpoint/2010/main" val="232360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8" name="Rectangle 107">
            <a:extLst>
              <a:ext uri="{FF2B5EF4-FFF2-40B4-BE49-F238E27FC236}">
                <a16:creationId xmlns:a16="http://schemas.microsoft.com/office/drawing/2014/main" id="{8D0A8302-05E2-46E9-8702-F5622761B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DBCE1585-30E1-41B6-9A80-6F2DD1BC6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166" y="1280583"/>
            <a:ext cx="5164834" cy="4590964"/>
          </a:xfrm>
          <a:prstGeom prst="rect">
            <a:avLst/>
          </a:prstGeom>
        </p:spPr>
      </p:pic>
      <p:sp>
        <p:nvSpPr>
          <p:cNvPr id="110" name="Rectangle 109">
            <a:extLst>
              <a:ext uri="{FF2B5EF4-FFF2-40B4-BE49-F238E27FC236}">
                <a16:creationId xmlns:a16="http://schemas.microsoft.com/office/drawing/2014/main" id="{395A9DDB-4A31-4005-968F-E5D5CC3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4D3FFA-C0A4-409D-9B67-B7E973284A11}"/>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DATA</a:t>
            </a:r>
          </a:p>
        </p:txBody>
      </p:sp>
    </p:spTree>
    <p:extLst>
      <p:ext uri="{BB962C8B-B14F-4D97-AF65-F5344CB8AC3E}">
        <p14:creationId xmlns:p14="http://schemas.microsoft.com/office/powerpoint/2010/main" val="383800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2A1238-C003-415E-A407-026D4C181509}"/>
              </a:ext>
            </a:extLst>
          </p:cNvPr>
          <p:cNvSpPr>
            <a:spLocks noGrp="1"/>
          </p:cNvSpPr>
          <p:nvPr>
            <p:ph type="title"/>
          </p:nvPr>
        </p:nvSpPr>
        <p:spPr>
          <a:xfrm>
            <a:off x="601255" y="702156"/>
            <a:ext cx="3409783" cy="1013800"/>
          </a:xfrm>
        </p:spPr>
        <p:txBody>
          <a:bodyPr>
            <a:normAutofit/>
          </a:bodyPr>
          <a:lstStyle/>
          <a:p>
            <a:r>
              <a:rPr lang="en-US" sz="2600"/>
              <a:t>Anova analysis at 5% of significance</a:t>
            </a:r>
            <a:endParaRPr lang="en-IN" sz="2600"/>
          </a:p>
        </p:txBody>
      </p:sp>
      <mc:AlternateContent xmlns:mc="http://schemas.openxmlformats.org/markup-compatibility/2006" xmlns:a14="http://schemas.microsoft.com/office/drawing/2010/main">
        <mc:Choice Requires="a14">
          <p:sp>
            <p:nvSpPr>
              <p:cNvPr id="17" name="Content Placeholder 16">
                <a:extLst>
                  <a:ext uri="{FF2B5EF4-FFF2-40B4-BE49-F238E27FC236}">
                    <a16:creationId xmlns:a16="http://schemas.microsoft.com/office/drawing/2014/main" id="{204F7CE9-659A-4CE3-AE96-279A6607A7A4}"/>
                  </a:ext>
                </a:extLst>
              </p:cNvPr>
              <p:cNvSpPr>
                <a:spLocks noGrp="1"/>
              </p:cNvSpPr>
              <p:nvPr>
                <p:ph idx="1"/>
              </p:nvPr>
            </p:nvSpPr>
            <p:spPr>
              <a:xfrm>
                <a:off x="601255" y="1964168"/>
                <a:ext cx="3409782" cy="4036582"/>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38100">
                <a:solidFill>
                  <a:schemeClr val="bg1"/>
                </a:solid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dirty="0">
                    <a:solidFill>
                      <a:schemeClr val="bg1"/>
                    </a:solidFill>
                  </a:rPr>
                  <a:t>Decision</a:t>
                </a:r>
              </a:p>
              <a:p>
                <a:pPr lvl="1"/>
                <a:r>
                  <a:rPr lang="en-US" sz="1800" dirty="0">
                    <a:solidFill>
                      <a:schemeClr val="bg1"/>
                    </a:solidFill>
                  </a:rPr>
                  <a:t>Reject </a:t>
                </a:r>
                <a14:m>
                  <m:oMath xmlns:m="http://schemas.openxmlformats.org/officeDocument/2006/math">
                    <m:sSub>
                      <m:sSubPr>
                        <m:ctrlPr>
                          <a:rPr lang="en-IN"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𝐻</m:t>
                        </m:r>
                      </m:e>
                      <m:sub>
                        <m:r>
                          <a:rPr lang="en-US" sz="1800" b="0" i="1" smtClean="0">
                            <a:solidFill>
                              <a:schemeClr val="bg1"/>
                            </a:solidFill>
                            <a:latin typeface="Cambria Math" panose="02040503050406030204" pitchFamily="18" charset="0"/>
                          </a:rPr>
                          <m:t>0</m:t>
                        </m:r>
                      </m:sub>
                    </m:sSub>
                  </m:oMath>
                </a14:m>
                <a:r>
                  <a:rPr lang="en-US" sz="1800" dirty="0">
                    <a:solidFill>
                      <a:schemeClr val="bg1"/>
                    </a:solidFill>
                  </a:rPr>
                  <a:t> if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𝐹</m:t>
                        </m:r>
                      </m:e>
                      <m:sub>
                        <m:r>
                          <a:rPr lang="en-US" sz="1800" b="0" i="1" smtClean="0">
                            <a:solidFill>
                              <a:schemeClr val="bg1"/>
                            </a:solidFill>
                            <a:latin typeface="Cambria Math" panose="02040503050406030204" pitchFamily="18" charset="0"/>
                          </a:rPr>
                          <m:t>𝑐𝑎𝑙</m:t>
                        </m:r>
                      </m:sub>
                    </m:sSub>
                  </m:oMath>
                </a14:m>
                <a:r>
                  <a:rPr lang="en-US" sz="1800" dirty="0">
                    <a:solidFill>
                      <a:schemeClr val="bg1"/>
                    </a:solidFill>
                  </a:rPr>
                  <a:t>&gt;</a:t>
                </a:r>
                <a14:m>
                  <m:oMath xmlns:m="http://schemas.openxmlformats.org/officeDocument/2006/math">
                    <m:sSub>
                      <m:sSubPr>
                        <m:ctrlPr>
                          <a:rPr lang="en-US" sz="1800" i="1" dirty="0" smtClean="0">
                            <a:solidFill>
                              <a:schemeClr val="bg1"/>
                            </a:solidFill>
                            <a:latin typeface="Cambria Math" panose="02040503050406030204" pitchFamily="18" charset="0"/>
                          </a:rPr>
                        </m:ctrlPr>
                      </m:sSubPr>
                      <m:e>
                        <m:r>
                          <a:rPr lang="en-US" sz="1800" b="0" i="1" dirty="0" smtClean="0">
                            <a:solidFill>
                              <a:schemeClr val="bg1"/>
                            </a:solidFill>
                            <a:latin typeface="Cambria Math" panose="02040503050406030204" pitchFamily="18" charset="0"/>
                          </a:rPr>
                          <m:t>𝐹</m:t>
                        </m:r>
                      </m:e>
                      <m:sub>
                        <m:r>
                          <a:rPr lang="en-US" sz="1800" b="0" i="1" dirty="0" smtClean="0">
                            <a:solidFill>
                              <a:schemeClr val="bg1"/>
                            </a:solidFill>
                            <a:latin typeface="Cambria Math" panose="02040503050406030204" pitchFamily="18" charset="0"/>
                          </a:rPr>
                          <m:t>𝑡𝑎𝑏</m:t>
                        </m:r>
                      </m:sub>
                    </m:sSub>
                  </m:oMath>
                </a14:m>
                <a:endParaRPr lang="en-US" sz="1800" dirty="0">
                  <a:solidFill>
                    <a:schemeClr val="bg1"/>
                  </a:solidFill>
                </a:endParaRPr>
              </a:p>
              <a:p>
                <a:pPr lvl="1"/>
                <a:r>
                  <a:rPr lang="en-US" sz="1800" dirty="0">
                    <a:solidFill>
                      <a:schemeClr val="bg1"/>
                    </a:solidFill>
                  </a:rPr>
                  <a:t>But 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𝐹</m:t>
                        </m:r>
                      </m:e>
                      <m:sub>
                        <m:r>
                          <a:rPr lang="en-US" sz="1800" b="0" i="1" smtClean="0">
                            <a:solidFill>
                              <a:schemeClr val="bg1"/>
                            </a:solidFill>
                            <a:latin typeface="Cambria Math" panose="02040503050406030204" pitchFamily="18" charset="0"/>
                          </a:rPr>
                          <m:t>𝑐𝑎𝑙</m:t>
                        </m:r>
                      </m:sub>
                    </m:sSub>
                  </m:oMath>
                </a14:m>
                <a:r>
                  <a:rPr lang="en-US" sz="1800" dirty="0">
                    <a:solidFill>
                      <a:schemeClr val="bg1"/>
                    </a:solidFill>
                  </a:rPr>
                  <a:t>=1.37998601 and </a:t>
                </a:r>
                <a14:m>
                  <m:oMath xmlns:m="http://schemas.openxmlformats.org/officeDocument/2006/math">
                    <m:sSub>
                      <m:sSubPr>
                        <m:ctrlPr>
                          <a:rPr lang="en-US" sz="1800" i="1" dirty="0">
                            <a:solidFill>
                              <a:schemeClr val="bg1"/>
                            </a:solidFill>
                            <a:latin typeface="Cambria Math" panose="02040503050406030204" pitchFamily="18" charset="0"/>
                          </a:rPr>
                        </m:ctrlPr>
                      </m:sSubPr>
                      <m:e>
                        <m:r>
                          <a:rPr lang="en-US" sz="1800" i="1" dirty="0">
                            <a:solidFill>
                              <a:schemeClr val="bg1"/>
                            </a:solidFill>
                            <a:latin typeface="Cambria Math" panose="02040503050406030204" pitchFamily="18" charset="0"/>
                          </a:rPr>
                          <m:t>𝐹</m:t>
                        </m:r>
                      </m:e>
                      <m:sub>
                        <m:r>
                          <a:rPr lang="en-US" sz="1800" i="1" dirty="0">
                            <a:solidFill>
                              <a:schemeClr val="bg1"/>
                            </a:solidFill>
                            <a:latin typeface="Cambria Math" panose="02040503050406030204" pitchFamily="18" charset="0"/>
                          </a:rPr>
                          <m:t>𝑡𝑎𝑏</m:t>
                        </m:r>
                      </m:sub>
                    </m:sSub>
                  </m:oMath>
                </a14:m>
                <a:r>
                  <a:rPr lang="en-US" sz="1800" dirty="0">
                    <a:solidFill>
                      <a:schemeClr val="bg1"/>
                    </a:solidFill>
                  </a:rPr>
                  <a:t>=3.19506 </a:t>
                </a:r>
              </a:p>
              <a:p>
                <a:pPr lvl="1"/>
                <a:r>
                  <a:rPr lang="en-US" sz="1800" dirty="0">
                    <a:solidFill>
                      <a:schemeClr val="bg1"/>
                    </a:solidFill>
                  </a:rPr>
                  <a:t>1.379986 </a:t>
                </a:r>
                <a14:m>
                  <m:oMath xmlns:m="http://schemas.openxmlformats.org/officeDocument/2006/math">
                    <m:r>
                      <a:rPr lang="en-IN" sz="1800" i="1" smtClean="0">
                        <a:latin typeface="Cambria Math" panose="02040503050406030204" pitchFamily="18" charset="0"/>
                        <a:ea typeface="Cambria Math" panose="02040503050406030204" pitchFamily="18" charset="0"/>
                      </a:rPr>
                      <m:t>≯ </m:t>
                    </m:r>
                  </m:oMath>
                </a14:m>
                <a:r>
                  <a:rPr lang="en-US" sz="1800" dirty="0">
                    <a:solidFill>
                      <a:schemeClr val="bg1"/>
                    </a:solidFill>
                  </a:rPr>
                  <a:t>3.19506</a:t>
                </a:r>
              </a:p>
              <a:p>
                <a:pPr lvl="1"/>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m:t>
                    </m:r>
                  </m:oMath>
                </a14:m>
                <a:r>
                  <a:rPr lang="en-US" sz="2400" dirty="0">
                    <a:solidFill>
                      <a:schemeClr val="bg1"/>
                    </a:solidFill>
                  </a:rPr>
                  <a:t>, </a:t>
                </a:r>
                <a:r>
                  <a:rPr lang="en-US" sz="1800" dirty="0">
                    <a:solidFill>
                      <a:schemeClr val="bg1"/>
                    </a:solidFill>
                  </a:rPr>
                  <a:t>Do not reject </a:t>
                </a:r>
                <a14:m>
                  <m:oMath xmlns:m="http://schemas.openxmlformats.org/officeDocument/2006/math">
                    <m:sSub>
                      <m:sSubPr>
                        <m:ctrlPr>
                          <a:rPr lang="en-IN"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𝐻</m:t>
                        </m:r>
                      </m:e>
                      <m:sub>
                        <m:r>
                          <a:rPr lang="en-US" sz="1800" i="1">
                            <a:solidFill>
                              <a:schemeClr val="bg1"/>
                            </a:solidFill>
                            <a:latin typeface="Cambria Math" panose="02040503050406030204" pitchFamily="18" charset="0"/>
                          </a:rPr>
                          <m:t>0</m:t>
                        </m:r>
                      </m:sub>
                    </m:sSub>
                  </m:oMath>
                </a14:m>
                <a:r>
                  <a:rPr lang="en-US" sz="1800" dirty="0">
                    <a:solidFill>
                      <a:schemeClr val="bg1"/>
                    </a:solidFill>
                  </a:rPr>
                  <a:t> at 5% level of significance</a:t>
                </a:r>
              </a:p>
              <a:p>
                <a:pPr lvl="1"/>
                <a:r>
                  <a:rPr lang="en-US" sz="2400" dirty="0">
                    <a:solidFill>
                      <a:schemeClr val="bg1"/>
                    </a:solidFill>
                    <a:ea typeface="Cambria Math" panose="02040503050406030204" pitchFamily="18" charset="0"/>
                  </a:rPr>
                  <a:t> </a:t>
                </a:r>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ea typeface="Cambria Math" panose="02040503050406030204" pitchFamily="18" charset="0"/>
                      </a:rPr>
                      <m:t>, </m:t>
                    </m:r>
                  </m:oMath>
                </a14:m>
                <a:r>
                  <a:rPr lang="en-US" sz="1800" dirty="0">
                    <a:solidFill>
                      <a:schemeClr val="bg1"/>
                    </a:solidFill>
                  </a:rPr>
                  <a:t>There is no significant difference in </a:t>
                </a:r>
                <a:r>
                  <a:rPr lang="en-US" sz="1800" dirty="0">
                    <a:solidFill>
                      <a:schemeClr val="bg1"/>
                    </a:solidFill>
                    <a:ea typeface="Gadugi" panose="020B0502040204020203" pitchFamily="34" charset="0"/>
                  </a:rPr>
                  <a:t>the health of an individual based on consuming Caffeine product in their meals </a:t>
                </a:r>
                <a:endParaRPr lang="en-US" sz="1800" dirty="0">
                  <a:solidFill>
                    <a:schemeClr val="bg1"/>
                  </a:solidFill>
                </a:endParaRPr>
              </a:p>
            </p:txBody>
          </p:sp>
        </mc:Choice>
        <mc:Fallback xmlns="">
          <p:sp>
            <p:nvSpPr>
              <p:cNvPr id="17" name="Content Placeholder 16">
                <a:extLst>
                  <a:ext uri="{FF2B5EF4-FFF2-40B4-BE49-F238E27FC236}">
                    <a16:creationId xmlns:a16="http://schemas.microsoft.com/office/drawing/2014/main" id="{204F7CE9-659A-4CE3-AE96-279A6607A7A4}"/>
                  </a:ext>
                </a:extLst>
              </p:cNvPr>
              <p:cNvSpPr>
                <a:spLocks noGrp="1" noRot="1" noChangeAspect="1" noMove="1" noResize="1" noEditPoints="1" noAdjustHandles="1" noChangeArrowheads="1" noChangeShapeType="1" noTextEdit="1"/>
              </p:cNvSpPr>
              <p:nvPr>
                <p:ph idx="1"/>
              </p:nvPr>
            </p:nvSpPr>
            <p:spPr>
              <a:xfrm>
                <a:off x="601255" y="1964168"/>
                <a:ext cx="3409782" cy="4036582"/>
              </a:xfrm>
              <a:blipFill>
                <a:blip r:embed="rId2"/>
                <a:stretch>
                  <a:fillRect l="-177" r="-2478" b="-599"/>
                </a:stretch>
              </a:blipFill>
              <a:ln w="38100">
                <a:solidFill>
                  <a:schemeClr val="bg1"/>
                </a:solidFill>
              </a:ln>
            </p:spPr>
            <p:txBody>
              <a:bodyPr/>
              <a:lstStyle/>
              <a:p>
                <a:r>
                  <a:rPr lang="en-IN">
                    <a:noFill/>
                  </a:rPr>
                  <a:t> </a:t>
                </a:r>
              </a:p>
            </p:txBody>
          </p:sp>
        </mc:Fallback>
      </mc:AlternateContent>
      <p:pic>
        <p:nvPicPr>
          <p:cNvPr id="7" name="Picture 6" descr="Table, Excel&#10;&#10;Description automatically generated">
            <a:extLst>
              <a:ext uri="{FF2B5EF4-FFF2-40B4-BE49-F238E27FC236}">
                <a16:creationId xmlns:a16="http://schemas.microsoft.com/office/drawing/2014/main" id="{71CC1B19-5639-4F1C-8432-77C28FB2C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969" y="516296"/>
            <a:ext cx="7349121" cy="5441736"/>
          </a:xfrm>
          <a:prstGeom prst="rect">
            <a:avLst/>
          </a:prstGeom>
        </p:spPr>
      </p:pic>
    </p:spTree>
    <p:extLst>
      <p:ext uri="{BB962C8B-B14F-4D97-AF65-F5344CB8AC3E}">
        <p14:creationId xmlns:p14="http://schemas.microsoft.com/office/powerpoint/2010/main" val="417388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E3C609A-4304-4FEB-8BE4-4419DC28775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MEANS OF THE EACH CATEGORY</a:t>
            </a:r>
          </a:p>
        </p:txBody>
      </p:sp>
      <p:graphicFrame>
        <p:nvGraphicFramePr>
          <p:cNvPr id="5" name="Chart 4">
            <a:extLst>
              <a:ext uri="{FF2B5EF4-FFF2-40B4-BE49-F238E27FC236}">
                <a16:creationId xmlns:a16="http://schemas.microsoft.com/office/drawing/2014/main" id="{7556C472-3A6E-4BC7-BE33-AEE2D494C98D}"/>
              </a:ext>
            </a:extLst>
          </p:cNvPr>
          <p:cNvGraphicFramePr>
            <a:graphicFrameLocks/>
          </p:cNvGraphicFramePr>
          <p:nvPr>
            <p:extLst>
              <p:ext uri="{D42A27DB-BD31-4B8C-83A1-F6EECF244321}">
                <p14:modId xmlns:p14="http://schemas.microsoft.com/office/powerpoint/2010/main" val="813589176"/>
              </p:ext>
            </p:extLst>
          </p:nvPr>
        </p:nvGraphicFramePr>
        <p:xfrm>
          <a:off x="931166" y="1208531"/>
          <a:ext cx="6518800" cy="47350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69539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D1C284E9BAA469934CA135FA1EF41" ma:contentTypeVersion="9" ma:contentTypeDescription="Create a new document." ma:contentTypeScope="" ma:versionID="fcc0d7cb040f24c8ecdd3a262afe7e20">
  <xsd:schema xmlns:xsd="http://www.w3.org/2001/XMLSchema" xmlns:xs="http://www.w3.org/2001/XMLSchema" xmlns:p="http://schemas.microsoft.com/office/2006/metadata/properties" xmlns:ns3="ffdf51c2-7339-4419-ab2b-c1af463bb329" xmlns:ns4="0e6ffe37-a86a-4878-9a1d-a5ec4bfdcf3b" targetNamespace="http://schemas.microsoft.com/office/2006/metadata/properties" ma:root="true" ma:fieldsID="bc966bcd9f75993e23ac6b7a4eba7206" ns3:_="" ns4:_="">
    <xsd:import namespace="ffdf51c2-7339-4419-ab2b-c1af463bb329"/>
    <xsd:import namespace="0e6ffe37-a86a-4878-9a1d-a5ec4bfdcf3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df51c2-7339-4419-ab2b-c1af463bb3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6ffe37-a86a-4878-9a1d-a5ec4bfdcf3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29486F-F838-4FA2-B9A4-725202316BE8}">
  <ds:schemaRefs>
    <ds:schemaRef ds:uri="http://schemas.microsoft.com/sharepoint/v3/contenttype/forms"/>
  </ds:schemaRefs>
</ds:datastoreItem>
</file>

<file path=customXml/itemProps2.xml><?xml version="1.0" encoding="utf-8"?>
<ds:datastoreItem xmlns:ds="http://schemas.openxmlformats.org/officeDocument/2006/customXml" ds:itemID="{414FFB45-8D36-4E7B-87FE-4F46E84A63B8}">
  <ds:schemaRefs>
    <ds:schemaRef ds:uri="http://schemas.microsoft.com/office/2006/metadata/contentType"/>
    <ds:schemaRef ds:uri="http://schemas.microsoft.com/office/2006/metadata/properties/metaAttributes"/>
    <ds:schemaRef ds:uri="http://www.w3.org/2000/xmlns/"/>
    <ds:schemaRef ds:uri="http://www.w3.org/2001/XMLSchema"/>
    <ds:schemaRef ds:uri="ffdf51c2-7339-4419-ab2b-c1af463bb329"/>
    <ds:schemaRef ds:uri="0e6ffe37-a86a-4878-9a1d-a5ec4bfdcf3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AC98DA-90D5-48E0-900C-E4219E2E8645}">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8297</TotalTime>
  <Words>681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SemiLight</vt:lpstr>
      <vt:lpstr>Cambria Math</vt:lpstr>
      <vt:lpstr>Gadugi</vt:lpstr>
      <vt:lpstr>Gill Sans MT</vt:lpstr>
      <vt:lpstr>Microsoft PhagsPa</vt:lpstr>
      <vt:lpstr>Times New Roman</vt:lpstr>
      <vt:lpstr>Wingdings 2</vt:lpstr>
      <vt:lpstr>Dividend</vt:lpstr>
      <vt:lpstr>ANOVA (ANALYSIS OF VARIANCE)</vt:lpstr>
      <vt:lpstr>introduction</vt:lpstr>
      <vt:lpstr>DEFINITIONS</vt:lpstr>
      <vt:lpstr>DATA COLLECTION AND DATA ANALYSIS</vt:lpstr>
      <vt:lpstr>MATHEMATICAL MODEL FOR ONE-WAY ANOVA</vt:lpstr>
      <vt:lpstr>Hypothesis to be tested</vt:lpstr>
      <vt:lpstr>DATA</vt:lpstr>
      <vt:lpstr>Anova analysis at 5% of significance</vt:lpstr>
      <vt:lpstr>MEANS OF THE EACH CATEGORY</vt:lpstr>
      <vt:lpstr>Pairing tests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(ANALYSIS OF VARIANCE)</dc:title>
  <dc:creator>Sreelakshmi Suresh Pillai</dc:creator>
  <cp:lastModifiedBy>Sneh Pillai</cp:lastModifiedBy>
  <cp:revision>8</cp:revision>
  <dcterms:created xsi:type="dcterms:W3CDTF">2022-01-16T10:13:49Z</dcterms:created>
  <dcterms:modified xsi:type="dcterms:W3CDTF">2024-11-14T07:20:20Z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0x01010002CD1C284E9BAA469934CA135FA1EF41</vt:lpwstr>
  </property>
</Properties>
</file>