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73" r:id="rId9"/>
    <p:sldId id="274" r:id="rId10"/>
    <p:sldId id="275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7" r:id="rId22"/>
    <p:sldId id="286" r:id="rId23"/>
    <p:sldId id="285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70" r:id="rId3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ACACA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46" y="1949446"/>
            <a:ext cx="4609307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211" y="1150062"/>
            <a:ext cx="8331576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ACACA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sreelal1/Text_classification_kennedsIQ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504950"/>
            <a:ext cx="7467600" cy="1525418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lang="en-US" sz="4400" spc="-5" dirty="0" smtClean="0"/>
              <a:t>Text classification for </a:t>
            </a:r>
            <a:r>
              <a:rPr lang="en-US" sz="4400" dirty="0"/>
              <a:t>Kennedys </a:t>
            </a:r>
            <a:r>
              <a:rPr lang="en-US" sz="4400" dirty="0" smtClean="0"/>
              <a:t>IQ</a:t>
            </a:r>
            <a:endParaRPr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715000" y="3638550"/>
            <a:ext cx="3886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kern="0" spc="20" dirty="0" smtClean="0">
                <a:solidFill>
                  <a:srgbClr val="ACACAC"/>
                </a:solidFill>
                <a:latin typeface="Comic Sans MS"/>
              </a:rPr>
              <a:t>Prepared by: 		</a:t>
            </a:r>
            <a:r>
              <a:rPr lang="en-US" sz="3500" kern="0" spc="15" dirty="0" smtClean="0">
                <a:solidFill>
                  <a:srgbClr val="ACACAC"/>
                </a:solidFill>
                <a:latin typeface="Comic Sans MS"/>
              </a:rPr>
              <a:t>Sreelal </a:t>
            </a:r>
            <a:r>
              <a:rPr lang="en-US" sz="3500" kern="0" spc="15" dirty="0">
                <a:solidFill>
                  <a:srgbClr val="ACACAC"/>
                </a:solidFill>
                <a:latin typeface="Comic Sans MS"/>
              </a:rPr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8575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After: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95350"/>
            <a:ext cx="77057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895350"/>
            <a:ext cx="8382000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Performed data cleaning steps using </a:t>
            </a:r>
            <a:r>
              <a:rPr lang="en-US" sz="27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nltk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library</a:t>
            </a:r>
            <a:endParaRPr lang="en-US" sz="2700" dirty="0">
              <a:latin typeface="Comic Sans MS"/>
              <a:cs typeface="Comic Sans MS"/>
            </a:endParaRPr>
          </a:p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Using regular expression to clean the</a:t>
            </a:r>
            <a:r>
              <a:rPr lang="en-US" sz="2700" spc="-90" dirty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text</a:t>
            </a:r>
            <a:endParaRPr lang="en-US" sz="2700" dirty="0">
              <a:latin typeface="Comic Sans MS"/>
              <a:cs typeface="Comic Sans MS"/>
            </a:endParaRPr>
          </a:p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Removing the stop</a:t>
            </a:r>
            <a:r>
              <a:rPr lang="en-US" sz="2700" spc="-20" dirty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words and special characters</a:t>
            </a:r>
          </a:p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Lemmatization</a:t>
            </a:r>
            <a:endParaRPr lang="en-US" sz="27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68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28600" y="438150"/>
            <a:ext cx="8585390" cy="4905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After data cleaning steps, article length looks like:</a:t>
            </a:r>
            <a:endParaRPr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5" y="1133475"/>
            <a:ext cx="8334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5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8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Visualizing most occurring words in each category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19150"/>
            <a:ext cx="29241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business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97" y="819150"/>
            <a:ext cx="441605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3" y="361950"/>
            <a:ext cx="22999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tech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22" y="20955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3" y="361950"/>
            <a:ext cx="273344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politics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27" y="43815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3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3" y="361950"/>
            <a:ext cx="26016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sports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07" y="376570"/>
            <a:ext cx="4559870" cy="45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4800" y="285750"/>
            <a:ext cx="38763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entertainment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56" y="282649"/>
            <a:ext cx="4682827" cy="46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6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228600" y="209550"/>
            <a:ext cx="8458200" cy="4770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US" sz="3000" kern="0" spc="5" dirty="0"/>
              <a:t>3</a:t>
            </a:r>
            <a:r>
              <a:rPr lang="en-US" sz="3000" kern="0" spc="5" dirty="0" smtClean="0"/>
              <a:t>. Modelling</a:t>
            </a:r>
            <a:endParaRPr lang="en-US" sz="3000" kern="0" dirty="0"/>
          </a:p>
        </p:txBody>
      </p:sp>
      <p:sp>
        <p:nvSpPr>
          <p:cNvPr id="5" name="object 3"/>
          <p:cNvSpPr txBox="1"/>
          <p:nvPr/>
        </p:nvSpPr>
        <p:spPr>
          <a:xfrm>
            <a:off x="228600" y="819150"/>
            <a:ext cx="8458200" cy="194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Started with splitting the data set into train and test for building model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And labelling the </a:t>
            </a: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  category column as unique ID’s</a:t>
            </a:r>
            <a:endParaRPr sz="2700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34" y="1348963"/>
            <a:ext cx="3265966" cy="37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81000" y="514350"/>
            <a:ext cx="8326120" cy="1011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5080" indent="-445134">
              <a:lnSpc>
                <a:spcPct val="115700"/>
              </a:lnSpc>
              <a:spcBef>
                <a:spcPts val="95"/>
              </a:spcBef>
              <a:buFont typeface="Arial"/>
              <a:buChar char="●"/>
              <a:tabLst>
                <a:tab pos="457200" algn="l"/>
                <a:tab pos="457834" algn="l"/>
              </a:tabLst>
            </a:pPr>
            <a:r>
              <a:rPr lang="en-US" sz="2800" dirty="0" smtClean="0">
                <a:solidFill>
                  <a:srgbClr val="ACACAC"/>
                </a:solidFill>
                <a:latin typeface="Comic Sans MS"/>
                <a:cs typeface="Comic Sans MS"/>
              </a:rPr>
              <a:t>Here, I am proposing a transfer learning approach to solve this NLP problem</a:t>
            </a:r>
            <a:endParaRPr sz="28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22" y="1962150"/>
            <a:ext cx="3114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90550"/>
            <a:ext cx="3292475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5" dirty="0"/>
              <a:t>Problem</a:t>
            </a:r>
            <a:r>
              <a:rPr sz="2800" spc="-70" dirty="0"/>
              <a:t> </a:t>
            </a:r>
            <a:r>
              <a:rPr sz="2800" spc="5" dirty="0"/>
              <a:t>Statement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4170" y="1809750"/>
            <a:ext cx="8331576" cy="1446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999"/>
              </a:lnSpc>
              <a:spcBef>
                <a:spcPts val="100"/>
              </a:spcBef>
            </a:pPr>
            <a:r>
              <a:rPr lang="en-US" spc="-5" dirty="0" smtClean="0"/>
              <a:t>To analyze and build a machine learning solution for the classification of news articles based on 5 different categories. 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28600" y="438150"/>
            <a:ext cx="8686800" cy="426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 solve most NLP problems effectively, model requires to understand the contextualized meaning of words in sentences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>
                <a:solidFill>
                  <a:srgbClr val="ACACAC"/>
                </a:solidFill>
                <a:latin typeface="Comic Sans MS"/>
                <a:cs typeface="Comic Sans MS"/>
              </a:rPr>
              <a:t>BERT 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(Bidirectional </a:t>
            </a:r>
            <a:r>
              <a:rPr lang="en-US" sz="2400" spc="-5" dirty="0">
                <a:solidFill>
                  <a:srgbClr val="ACACAC"/>
                </a:solidFill>
                <a:latin typeface="Comic Sans MS"/>
                <a:cs typeface="Comic Sans MS"/>
              </a:rPr>
              <a:t>Encoder Representations from 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Transformers) can generate contextualized word embeddings.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>
                <a:solidFill>
                  <a:srgbClr val="ACACAC"/>
                </a:solidFill>
                <a:latin typeface="Comic Sans MS"/>
                <a:cs typeface="Comic Sans MS"/>
              </a:rPr>
              <a:t>I am using 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bert_en_uncased_L-12_H-768_A-12 model </a:t>
            </a:r>
            <a:r>
              <a:rPr lang="en-US" sz="24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pretrained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with Wikipedia and </a:t>
            </a:r>
            <a:r>
              <a:rPr lang="en-US" sz="24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bookcorpus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.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Getting this model from </a:t>
            </a:r>
            <a:r>
              <a:rPr lang="en-US" sz="24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tensorflow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hub and fine tuning with our data set to solve the use case in 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hand.</a:t>
            </a:r>
            <a:endParaRPr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464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39486" y="742950"/>
            <a:ext cx="8643257" cy="4169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Text inputs need to be transformed to numeric token ids and arranged in several tensors before inputting to BERT.</a:t>
            </a: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Text representation BERT can understand:</a:t>
            </a:r>
          </a:p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Input Word IDs – Represents a unique token/word in a sentence</a:t>
            </a:r>
            <a:r>
              <a:rPr lang="en-US" sz="2000" spc="-5" dirty="0">
                <a:solidFill>
                  <a:srgbClr val="ACACAC"/>
                </a:solidFill>
                <a:latin typeface="Comic Sans MS"/>
                <a:cs typeface="Comic Sans MS"/>
              </a:rPr>
              <a:t>. 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Need CLS </a:t>
            </a:r>
            <a:r>
              <a:rPr lang="en-US" sz="2000" spc="-5" dirty="0">
                <a:solidFill>
                  <a:srgbClr val="ACACAC"/>
                </a:solidFill>
                <a:latin typeface="Comic Sans MS"/>
                <a:cs typeface="Comic Sans MS"/>
              </a:rPr>
              <a:t>and SEP tokens to distinguish the beginning and the end of a sentence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.</a:t>
            </a:r>
          </a:p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Input masks – Help to distinguish tokens from padding elements. It indicates the position of words</a:t>
            </a:r>
          </a:p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Type IDs – To distinguish different sentences. It two sentences are to be processes, each word in the first sentence masked to 0 and each word in second sentence to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7" y="133350"/>
            <a:ext cx="8763000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u="sng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How does it work?</a:t>
            </a: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endParaRPr lang="en-US" sz="22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148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61950"/>
            <a:ext cx="8763000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An example of 1 article after converting to the needed format</a:t>
            </a: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endParaRPr lang="en-US" sz="22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1026150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304800" y="2037717"/>
            <a:ext cx="8458200" cy="288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Pooled_output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– represents each input sequence as a whole. Think of this as an embedding for the entire article</a:t>
            </a:r>
          </a:p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Sequence_output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000" spc="-5" dirty="0">
                <a:solidFill>
                  <a:srgbClr val="ACACAC"/>
                </a:solidFill>
                <a:latin typeface="Comic Sans MS"/>
                <a:cs typeface="Comic Sans MS"/>
              </a:rPr>
              <a:t>– represents each input token in the context. 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Think </a:t>
            </a:r>
            <a:r>
              <a:rPr lang="en-US" sz="2000" spc="-5" dirty="0">
                <a:solidFill>
                  <a:srgbClr val="ACACAC"/>
                </a:solidFill>
                <a:latin typeface="Comic Sans MS"/>
                <a:cs typeface="Comic Sans MS"/>
              </a:rPr>
              <a:t>of this as a contextual embedding for every 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token/word in the article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.</a:t>
            </a: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endParaRPr lang="en-US" sz="12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For 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effective classification, I am going to use the </a:t>
            </a:r>
            <a:r>
              <a:rPr lang="en-US" sz="24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pooled_output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array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228600" y="133350"/>
            <a:ext cx="8686800" cy="172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Now we have the input ready, downloading the BERT model from </a:t>
            </a:r>
            <a:r>
              <a:rPr lang="en-US" sz="24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tensorflow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hub and fine tuning it to get the sequence embeddings.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BERT model returns 2 outputs:</a:t>
            </a:r>
            <a:endParaRPr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818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76200" y="133350"/>
            <a:ext cx="8991600" cy="1287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vector embeddings from the BERT layer will be passed on to a fully connected feed forward network for classification</a:t>
            </a:r>
            <a:endParaRPr sz="24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450251"/>
            <a:ext cx="5591175" cy="35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8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33350"/>
            <a:ext cx="8763000" cy="48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Model summary looks like: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88539"/>
            <a:ext cx="5486400" cy="46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14350"/>
            <a:ext cx="8686800" cy="392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Compiling the model with the proposed parameters of BERT architecture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Loss function is categorical cross entropy as we are dealing with a multi class classification problem and </a:t>
            </a:r>
            <a:r>
              <a:rPr lang="en-US" sz="24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softmax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function in the output layer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Training the model with processes text input and labels with 3 epochs.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train labels were converted into its one-hot representation to fit the model</a:t>
            </a: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689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333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training process: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838200"/>
            <a:ext cx="9144000" cy="2114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514" y="3257550"/>
            <a:ext cx="888274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It is observed that, train accuracy and validation accuracy is considerable improving with each epoch while reducing the loss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9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333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u="sng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Model prediction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85" y="819150"/>
            <a:ext cx="888274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Done prediction with test data and printed classification report by comparing to actual labels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13" y="1358003"/>
            <a:ext cx="4267200" cy="2495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642" y="3867150"/>
            <a:ext cx="8882743" cy="389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categories are mapped to its id’s as: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38" y="4269892"/>
            <a:ext cx="55435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68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333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u="sng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Another approach for converting tokens for BERT input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857" y="720165"/>
            <a:ext cx="8915400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the approach discussed, manually transformed the text data to a format which the BERT model can understand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2457"/>
            <a:ext cx="6248400" cy="3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03255"/>
            <a:ext cx="3581400" cy="4616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900" spc="5" dirty="0" smtClean="0"/>
              <a:t>Solution </a:t>
            </a:r>
            <a:r>
              <a:rPr sz="2900" spc="5" dirty="0" smtClean="0"/>
              <a:t>Approach</a:t>
            </a:r>
            <a:endParaRPr sz="29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A4C1C6C-8BBA-F042-814D-E002706D2F0C}"/>
              </a:ext>
            </a:extLst>
          </p:cNvPr>
          <p:cNvGrpSpPr/>
          <p:nvPr/>
        </p:nvGrpSpPr>
        <p:grpSpPr>
          <a:xfrm>
            <a:off x="457200" y="1657350"/>
            <a:ext cx="8382000" cy="2286797"/>
            <a:chOff x="2548027" y="5266943"/>
            <a:chExt cx="20043193" cy="44718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715E4AD-F6BA-A046-85CB-C754E35C59C2}"/>
                </a:ext>
              </a:extLst>
            </p:cNvPr>
            <p:cNvGrpSpPr/>
            <p:nvPr/>
          </p:nvGrpSpPr>
          <p:grpSpPr>
            <a:xfrm>
              <a:off x="2548027" y="5266943"/>
              <a:ext cx="20043193" cy="4471862"/>
              <a:chOff x="2427747" y="6708509"/>
              <a:chExt cx="12593879" cy="3436963"/>
            </a:xfrm>
          </p:grpSpPr>
          <p:sp>
            <p:nvSpPr>
              <p:cNvPr id="12" name="Right Arrow 3">
                <a:extLst>
                  <a:ext uri="{FF2B5EF4-FFF2-40B4-BE49-F238E27FC236}">
                    <a16:creationId xmlns:a16="http://schemas.microsoft.com/office/drawing/2014/main" xmlns="" id="{D48D319E-E17B-9540-8316-CE6BD9DAE49A}"/>
                  </a:ext>
                </a:extLst>
              </p:cNvPr>
              <p:cNvSpPr/>
              <p:nvPr/>
            </p:nvSpPr>
            <p:spPr>
              <a:xfrm>
                <a:off x="10203098" y="6708509"/>
                <a:ext cx="4818528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3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ight Arrow 3">
                <a:extLst>
                  <a:ext uri="{FF2B5EF4-FFF2-40B4-BE49-F238E27FC236}">
                    <a16:creationId xmlns:a16="http://schemas.microsoft.com/office/drawing/2014/main" xmlns="" id="{EE3777C8-C910-C54E-9792-75A213B2A249}"/>
                  </a:ext>
                </a:extLst>
              </p:cNvPr>
              <p:cNvSpPr/>
              <p:nvPr/>
            </p:nvSpPr>
            <p:spPr>
              <a:xfrm>
                <a:off x="5916435" y="6771481"/>
                <a:ext cx="5397777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2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ight Arrow 3">
                <a:extLst>
                  <a:ext uri="{FF2B5EF4-FFF2-40B4-BE49-F238E27FC236}">
                    <a16:creationId xmlns:a16="http://schemas.microsoft.com/office/drawing/2014/main" xmlns="" id="{4B5184E8-9A6E-2A40-B45C-2ABC24B39A13}"/>
                  </a:ext>
                </a:extLst>
              </p:cNvPr>
              <p:cNvSpPr/>
              <p:nvPr/>
            </p:nvSpPr>
            <p:spPr>
              <a:xfrm>
                <a:off x="2427747" y="6708509"/>
                <a:ext cx="4797971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1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84B9139-355D-7244-B273-06F60FCBB0CB}"/>
                </a:ext>
              </a:extLst>
            </p:cNvPr>
            <p:cNvSpPr/>
            <p:nvPr/>
          </p:nvSpPr>
          <p:spPr>
            <a:xfrm>
              <a:off x="3463168" y="7092444"/>
              <a:ext cx="4794032" cy="1023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Data preparation</a:t>
              </a:r>
              <a:endPara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84B9139-355D-7244-B273-06F60FCBB0CB}"/>
              </a:ext>
            </a:extLst>
          </p:cNvPr>
          <p:cNvSpPr/>
          <p:nvPr/>
        </p:nvSpPr>
        <p:spPr>
          <a:xfrm>
            <a:off x="3606224" y="2490798"/>
            <a:ext cx="23721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Data pre-processing &amp; EDA</a:t>
            </a:r>
            <a:endParaRPr lang="en-US" sz="2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4B9139-355D-7244-B273-06F60FCBB0CB}"/>
              </a:ext>
            </a:extLst>
          </p:cNvPr>
          <p:cNvSpPr/>
          <p:nvPr/>
        </p:nvSpPr>
        <p:spPr>
          <a:xfrm>
            <a:off x="6562223" y="2529310"/>
            <a:ext cx="171147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b="1" dirty="0" smtClean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Modelling</a:t>
            </a:r>
            <a:endParaRPr lang="en-US" sz="29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85750"/>
            <a:ext cx="8915400" cy="1623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Instead of previous 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approach, </a:t>
            </a:r>
            <a:r>
              <a:rPr lang="en-US" sz="22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TensorFlow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Hub provides a matching preprocessing model for each of the BERT models discussed 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earlier, </a:t>
            </a: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which implements this 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transformation from </a:t>
            </a: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the </a:t>
            </a:r>
            <a:r>
              <a:rPr lang="en-US" sz="2200" spc="-5" dirty="0" err="1">
                <a:solidFill>
                  <a:srgbClr val="ACACAC"/>
                </a:solidFill>
                <a:latin typeface="Comic Sans MS"/>
                <a:cs typeface="Comic Sans MS"/>
              </a:rPr>
              <a:t>TF.text</a:t>
            </a: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 library.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20530"/>
            <a:ext cx="6705600" cy="29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92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619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u="sng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Work Around using Hugging Face Transformer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71550"/>
            <a:ext cx="8839200" cy="361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16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Exploring the hugging face library, it is set up such that it has a collection of pre-trained transformer based models for different language modelling tasks</a:t>
            </a:r>
          </a:p>
          <a:p>
            <a:pPr marL="905509" marR="5080" lvl="1" indent="-436245">
              <a:lnSpc>
                <a:spcPct val="114999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448309" algn="l"/>
                <a:tab pos="448945" algn="l"/>
              </a:tabLst>
            </a:pPr>
            <a:r>
              <a:rPr lang="en-US" sz="1400" spc="-5" dirty="0">
                <a:solidFill>
                  <a:srgbClr val="ACACAC"/>
                </a:solidFill>
                <a:latin typeface="Comic Sans MS"/>
                <a:cs typeface="Comic Sans MS"/>
              </a:rPr>
              <a:t>For </a:t>
            </a:r>
            <a:r>
              <a:rPr lang="en-US" sz="1400" spc="-5" dirty="0" err="1">
                <a:solidFill>
                  <a:srgbClr val="ACACAC"/>
                </a:solidFill>
                <a:latin typeface="Comic Sans MS"/>
                <a:cs typeface="Comic Sans MS"/>
              </a:rPr>
              <a:t>eg</a:t>
            </a: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: “transformers.BertForSequenceClassification” class has the implementation for text classification problems </a:t>
            </a:r>
            <a:endParaRPr lang="en-US" sz="1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16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Constructed BERT tokenizer to encode the text data to the format discussed already. Explored different tokenization approaches hugging face provides:</a:t>
            </a:r>
          </a:p>
          <a:p>
            <a:pPr marL="869314" marR="5080" lvl="1" indent="-400050">
              <a:lnSpc>
                <a:spcPct val="114999"/>
              </a:lnSpc>
              <a:spcBef>
                <a:spcPts val="100"/>
              </a:spcBef>
              <a:buFont typeface="+mj-lt"/>
              <a:buAutoNum type="romanLcPeriod"/>
              <a:tabLst>
                <a:tab pos="448309" algn="l"/>
                <a:tab pos="448945" algn="l"/>
              </a:tabLst>
            </a:pP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Tokenizer.encode() – simple method to get the word based IDs</a:t>
            </a:r>
          </a:p>
          <a:p>
            <a:pPr marL="869314" marR="5080" lvl="1" indent="-400050">
              <a:lnSpc>
                <a:spcPct val="114999"/>
              </a:lnSpc>
              <a:spcBef>
                <a:spcPts val="100"/>
              </a:spcBef>
              <a:buFont typeface="+mj-lt"/>
              <a:buAutoNum type="romanLcPeriod"/>
              <a:tabLst>
                <a:tab pos="448309" algn="l"/>
                <a:tab pos="448945" algn="l"/>
              </a:tabLst>
            </a:pP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Tokenizer.encode_plus() – Returns dictionary of  word id’s, input masks and type id’s</a:t>
            </a:r>
          </a:p>
          <a:p>
            <a:pPr marL="869314" marR="5080" lvl="1" indent="-400050">
              <a:lnSpc>
                <a:spcPct val="114999"/>
              </a:lnSpc>
              <a:spcBef>
                <a:spcPts val="100"/>
              </a:spcBef>
              <a:buFont typeface="+mj-lt"/>
              <a:buAutoNum type="romanLcPeriod"/>
              <a:tabLst>
                <a:tab pos="448309" algn="l"/>
                <a:tab pos="448945" algn="l"/>
              </a:tabLst>
            </a:pP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Tokenizer.batch_encode_plus() – Works well if we have multiple sentences in a record. It will generate dictionary of id’s for each input sentence</a:t>
            </a:r>
          </a:p>
          <a:p>
            <a:pPr marL="869314" marR="5080" lvl="1" indent="-400050">
              <a:lnSpc>
                <a:spcPct val="114999"/>
              </a:lnSpc>
              <a:spcBef>
                <a:spcPts val="100"/>
              </a:spcBef>
              <a:buFont typeface="+mj-lt"/>
              <a:buAutoNum type="romanLcPeriod"/>
              <a:tabLst>
                <a:tab pos="448309" algn="l"/>
                <a:tab pos="448945" algn="l"/>
              </a:tabLst>
            </a:pP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Tokenizer() – Directly use the class without any method. Returns the encoded form based on the input type </a:t>
            </a:r>
            <a:endParaRPr lang="en-US" sz="1400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356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905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Github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repo for the code can be accessed 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  <a:hlinkClick r:id="rId2"/>
              </a:rPr>
              <a:t>here</a:t>
            </a:r>
            <a:endParaRPr lang="en-US" sz="22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50" y="1200150"/>
            <a:ext cx="64536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346" y="1949446"/>
            <a:ext cx="46018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10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37338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spc="5" dirty="0" smtClean="0"/>
              <a:t>1. Data preparation</a:t>
            </a:r>
            <a:endParaRPr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72140" y="1733550"/>
            <a:ext cx="83146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Corpus of news articles containing 2225 documents were collected in zip format</a:t>
            </a: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Developed an automated python script to convert the data set into a format to be used in following stages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370367" y="216515"/>
            <a:ext cx="84582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US" sz="2800" kern="0" spc="5" dirty="0"/>
              <a:t>2</a:t>
            </a:r>
            <a:r>
              <a:rPr lang="en-US" sz="2800" kern="0" spc="5" dirty="0" smtClean="0"/>
              <a:t>. Data pre-processing and Exploratory analysis</a:t>
            </a:r>
            <a:endParaRPr lang="en-US" sz="28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370367" y="881062"/>
            <a:ext cx="8001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Understanding the dataset</a:t>
            </a: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Checking if null values present in the dataset</a:t>
            </a:r>
          </a:p>
          <a:p>
            <a:pPr marL="12064">
              <a:spcBef>
                <a:spcPts val="585"/>
              </a:spcBef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>
              <a:spcBef>
                <a:spcPts val="585"/>
              </a:spcBef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>
              <a:lnSpc>
                <a:spcPct val="100000"/>
              </a:lnSpc>
              <a:spcBef>
                <a:spcPts val="585"/>
              </a:spcBef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18" y="1428750"/>
            <a:ext cx="5995582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38550"/>
            <a:ext cx="2057400" cy="971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05746"/>
            <a:ext cx="8280590" cy="14754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Distribution of categories</a:t>
            </a: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7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sz="2700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90" y="971550"/>
            <a:ext cx="3219450" cy="2543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806" y="438918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4">
              <a:lnSpc>
                <a:spcPct val="100000"/>
              </a:lnSpc>
              <a:spcBef>
                <a:spcPts val="585"/>
              </a:spcBef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Observation: Here the classes are approximately balanced, hence not    			        performing any under sampling or oversampling method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9" y="757238"/>
            <a:ext cx="54673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381000" y="361950"/>
            <a:ext cx="8280590" cy="90601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Let’s look at the distribution of length of news articles</a:t>
            </a:r>
            <a:endParaRPr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7967"/>
            <a:ext cx="7410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276350"/>
            <a:ext cx="8001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4">
              <a:lnSpc>
                <a:spcPct val="100000"/>
              </a:lnSpc>
              <a:spcBef>
                <a:spcPts val="585"/>
              </a:spcBef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Observations: </a:t>
            </a:r>
          </a:p>
          <a:p>
            <a:pPr marL="297814" indent="-285750">
              <a:lnSpc>
                <a:spcPct val="100000"/>
              </a:lnSpc>
              <a:spcBef>
                <a:spcPts val="585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We have only a few articles with more than 10k characters</a:t>
            </a:r>
          </a:p>
          <a:p>
            <a:pPr marL="297814" indent="-285750">
              <a:lnSpc>
                <a:spcPct val="100000"/>
              </a:lnSpc>
              <a:spcBef>
                <a:spcPts val="585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95 percentile of article length is seen as 4288.</a:t>
            </a:r>
          </a:p>
          <a:p>
            <a:pPr marL="297814" indent="-285750">
              <a:lnSpc>
                <a:spcPct val="100000"/>
              </a:lnSpc>
              <a:spcBef>
                <a:spcPts val="585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Dropping the articles with more than 4288 characters as those are only 5% of total number of records.</a:t>
            </a:r>
          </a:p>
          <a:p>
            <a:pPr marL="297814" indent="-285750">
              <a:lnSpc>
                <a:spcPct val="100000"/>
              </a:lnSpc>
              <a:spcBef>
                <a:spcPts val="585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Removing larger document helped in better comprehension while model building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7162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52400" y="133350"/>
            <a:ext cx="8534400" cy="44435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Let’s look at box plot of article length:</a:t>
            </a:r>
            <a:endParaRPr sz="24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1276350"/>
            <a:ext cx="83820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93" y="79360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Before: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14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880</Words>
  <Application>Microsoft Office PowerPoint</Application>
  <PresentationFormat>On-screen Show (16:9)</PresentationFormat>
  <Paragraphs>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맑은 고딕</vt:lpstr>
      <vt:lpstr>Arial</vt:lpstr>
      <vt:lpstr>Calibri</vt:lpstr>
      <vt:lpstr>Comic Sans MS</vt:lpstr>
      <vt:lpstr>Courier New</vt:lpstr>
      <vt:lpstr>Montserrat</vt:lpstr>
      <vt:lpstr>Poppins SemiBold</vt:lpstr>
      <vt:lpstr>Roboto Medium</vt:lpstr>
      <vt:lpstr>Wingdings</vt:lpstr>
      <vt:lpstr>Office Theme</vt:lpstr>
      <vt:lpstr>Text classification for Kennedys IQ</vt:lpstr>
      <vt:lpstr>Problem Statement</vt:lpstr>
      <vt:lpstr>Solution Approach</vt:lpstr>
      <vt:lpstr>1. 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Sentiments Analysis By Prajwal Mani</dc:title>
  <cp:lastModifiedBy>user</cp:lastModifiedBy>
  <cp:revision>71</cp:revision>
  <dcterms:created xsi:type="dcterms:W3CDTF">2021-05-23T18:00:41Z</dcterms:created>
  <dcterms:modified xsi:type="dcterms:W3CDTF">2022-01-19T06:34:35Z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2021-05-23T00:00:00Z</vt:filetime>
  </property>
</Properties>
</file>