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2" d="100"/>
          <a:sy n="142" d="100"/>
        </p:scale>
        <p:origin x="94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hyperlink" Target="https://vimeo.com/1129200040?fl=tl&amp;fe=ec" TargetMode="External"/><Relationship Id="rId1" Type="http://schemas.openxmlformats.org/officeDocument/2006/relationships/hyperlink" Target="https://github.com/sreelayanarla/Weather-Conditions-and-Climate-Change-with-ClimateWins"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vimeo.com/1129200040?fl=tl&amp;fe=ec" TargetMode="External"/><Relationship Id="rId1" Type="http://schemas.openxmlformats.org/officeDocument/2006/relationships/hyperlink" Target="https://github.com/sreelayanarla/Weather-Conditions-and-Climate-Change-with-ClimateWin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A3442-DBDC-4241-8451-F37E78C21D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995172F-648C-433E-9B56-BB404B4437F0}">
      <dgm:prSet/>
      <dgm:spPr/>
      <dgm:t>
        <a:bodyPr/>
        <a:lstStyle/>
        <a:p>
          <a:r>
            <a:rPr lang="en-US"/>
            <a:t>ClimateWins is investigating how </a:t>
          </a:r>
          <a:r>
            <a:rPr lang="en-US" b="1"/>
            <a:t>machine learning</a:t>
          </a:r>
          <a:r>
            <a:rPr lang="en-US"/>
            <a:t> can enhance climate forecasting and identify long-term environmental trends.</a:t>
          </a:r>
        </a:p>
      </dgm:t>
    </dgm:pt>
    <dgm:pt modelId="{D3E67C6A-FB5E-48FF-B2AD-474C14ABA7F7}" type="parTrans" cxnId="{BBE6FF3D-F40D-4B88-9803-859F25A5F716}">
      <dgm:prSet/>
      <dgm:spPr/>
      <dgm:t>
        <a:bodyPr/>
        <a:lstStyle/>
        <a:p>
          <a:endParaRPr lang="en-US"/>
        </a:p>
      </dgm:t>
    </dgm:pt>
    <dgm:pt modelId="{4250FA4F-0292-42D6-BA75-5F8CE8E6CE12}" type="sibTrans" cxnId="{BBE6FF3D-F40D-4B88-9803-859F25A5F716}">
      <dgm:prSet/>
      <dgm:spPr/>
      <dgm:t>
        <a:bodyPr/>
        <a:lstStyle/>
        <a:p>
          <a:endParaRPr lang="en-US"/>
        </a:p>
      </dgm:t>
    </dgm:pt>
    <dgm:pt modelId="{4A895C7F-1D27-49EB-8E26-4C0FF3D4EC13}">
      <dgm:prSet/>
      <dgm:spPr/>
      <dgm:t>
        <a:bodyPr/>
        <a:lstStyle/>
        <a:p>
          <a:r>
            <a:rPr lang="en-US"/>
            <a:t>The goal is to analyze how data-driven models can help predict </a:t>
          </a:r>
          <a:r>
            <a:rPr lang="en-US" b="1"/>
            <a:t>pleasant and unpleasant weather conditions</a:t>
          </a:r>
          <a:r>
            <a:rPr lang="en-US"/>
            <a:t> across Europe.</a:t>
          </a:r>
        </a:p>
      </dgm:t>
    </dgm:pt>
    <dgm:pt modelId="{1C2B014B-C4A7-4973-B0CA-BACA6902235D}" type="parTrans" cxnId="{7CC0B27A-1A41-4A14-84F7-8042733B6C4B}">
      <dgm:prSet/>
      <dgm:spPr/>
      <dgm:t>
        <a:bodyPr/>
        <a:lstStyle/>
        <a:p>
          <a:endParaRPr lang="en-US"/>
        </a:p>
      </dgm:t>
    </dgm:pt>
    <dgm:pt modelId="{2B52D1C8-B2CF-4EE9-AD21-3AA3AC420132}" type="sibTrans" cxnId="{7CC0B27A-1A41-4A14-84F7-8042733B6C4B}">
      <dgm:prSet/>
      <dgm:spPr/>
      <dgm:t>
        <a:bodyPr/>
        <a:lstStyle/>
        <a:p>
          <a:endParaRPr lang="en-US"/>
        </a:p>
      </dgm:t>
    </dgm:pt>
    <dgm:pt modelId="{95452E30-A1F1-44B1-9F68-31F0D3B87396}">
      <dgm:prSet/>
      <dgm:spPr/>
      <dgm:t>
        <a:bodyPr/>
        <a:lstStyle/>
        <a:p>
          <a:r>
            <a:rPr lang="en-US"/>
            <a:t>By applying machine learning, we aim to uncover </a:t>
          </a:r>
          <a:r>
            <a:rPr lang="en-US" b="1"/>
            <a:t>patterns, correlations, and indicators</a:t>
          </a:r>
          <a:r>
            <a:rPr lang="en-US"/>
            <a:t> of climate change that traditional forecasting may overlook.</a:t>
          </a:r>
        </a:p>
      </dgm:t>
    </dgm:pt>
    <dgm:pt modelId="{0EA52F61-9C5B-4F70-8FA1-4190E49589E4}" type="parTrans" cxnId="{B677CDAE-907C-4F35-943C-4C7A40F2A988}">
      <dgm:prSet/>
      <dgm:spPr/>
      <dgm:t>
        <a:bodyPr/>
        <a:lstStyle/>
        <a:p>
          <a:endParaRPr lang="en-US"/>
        </a:p>
      </dgm:t>
    </dgm:pt>
    <dgm:pt modelId="{185518DA-894C-41A1-8B9F-A67F3BFFE477}" type="sibTrans" cxnId="{B677CDAE-907C-4F35-943C-4C7A40F2A988}">
      <dgm:prSet/>
      <dgm:spPr/>
      <dgm:t>
        <a:bodyPr/>
        <a:lstStyle/>
        <a:p>
          <a:endParaRPr lang="en-US"/>
        </a:p>
      </dgm:t>
    </dgm:pt>
    <dgm:pt modelId="{4F70E092-4D96-4B4B-AB01-5AE43D7C550E}" type="pres">
      <dgm:prSet presAssocID="{19AA3442-DBDC-4241-8451-F37E78C21D00}" presName="linear" presStyleCnt="0">
        <dgm:presLayoutVars>
          <dgm:animLvl val="lvl"/>
          <dgm:resizeHandles val="exact"/>
        </dgm:presLayoutVars>
      </dgm:prSet>
      <dgm:spPr/>
    </dgm:pt>
    <dgm:pt modelId="{05871C55-2F24-4B6C-9DE5-D8A7D6E8E357}" type="pres">
      <dgm:prSet presAssocID="{0995172F-648C-433E-9B56-BB404B4437F0}" presName="parentText" presStyleLbl="node1" presStyleIdx="0" presStyleCnt="3">
        <dgm:presLayoutVars>
          <dgm:chMax val="0"/>
          <dgm:bulletEnabled val="1"/>
        </dgm:presLayoutVars>
      </dgm:prSet>
      <dgm:spPr/>
    </dgm:pt>
    <dgm:pt modelId="{FF487CAC-5D05-43C3-BA0C-AA80D932D212}" type="pres">
      <dgm:prSet presAssocID="{4250FA4F-0292-42D6-BA75-5F8CE8E6CE12}" presName="spacer" presStyleCnt="0"/>
      <dgm:spPr/>
    </dgm:pt>
    <dgm:pt modelId="{EABFD6D7-D278-44A8-AD3B-B9E716300A73}" type="pres">
      <dgm:prSet presAssocID="{4A895C7F-1D27-49EB-8E26-4C0FF3D4EC13}" presName="parentText" presStyleLbl="node1" presStyleIdx="1" presStyleCnt="3">
        <dgm:presLayoutVars>
          <dgm:chMax val="0"/>
          <dgm:bulletEnabled val="1"/>
        </dgm:presLayoutVars>
      </dgm:prSet>
      <dgm:spPr/>
    </dgm:pt>
    <dgm:pt modelId="{1E7B3152-540D-4B43-98B0-2CBF30C93066}" type="pres">
      <dgm:prSet presAssocID="{2B52D1C8-B2CF-4EE9-AD21-3AA3AC420132}" presName="spacer" presStyleCnt="0"/>
      <dgm:spPr/>
    </dgm:pt>
    <dgm:pt modelId="{8E9F5E39-E114-4403-8FAA-C81B7F20B4C3}" type="pres">
      <dgm:prSet presAssocID="{95452E30-A1F1-44B1-9F68-31F0D3B87396}" presName="parentText" presStyleLbl="node1" presStyleIdx="2" presStyleCnt="3">
        <dgm:presLayoutVars>
          <dgm:chMax val="0"/>
          <dgm:bulletEnabled val="1"/>
        </dgm:presLayoutVars>
      </dgm:prSet>
      <dgm:spPr/>
    </dgm:pt>
  </dgm:ptLst>
  <dgm:cxnLst>
    <dgm:cxn modelId="{E11F672C-1813-4C87-839F-1645525ECF19}" type="presOf" srcId="{4A895C7F-1D27-49EB-8E26-4C0FF3D4EC13}" destId="{EABFD6D7-D278-44A8-AD3B-B9E716300A73}" srcOrd="0" destOrd="0" presId="urn:microsoft.com/office/officeart/2005/8/layout/vList2"/>
    <dgm:cxn modelId="{C53E992E-BE24-41DF-BB12-7534B879339E}" type="presOf" srcId="{19AA3442-DBDC-4241-8451-F37E78C21D00}" destId="{4F70E092-4D96-4B4B-AB01-5AE43D7C550E}" srcOrd="0" destOrd="0" presId="urn:microsoft.com/office/officeart/2005/8/layout/vList2"/>
    <dgm:cxn modelId="{BBE6FF3D-F40D-4B88-9803-859F25A5F716}" srcId="{19AA3442-DBDC-4241-8451-F37E78C21D00}" destId="{0995172F-648C-433E-9B56-BB404B4437F0}" srcOrd="0" destOrd="0" parTransId="{D3E67C6A-FB5E-48FF-B2AD-474C14ABA7F7}" sibTransId="{4250FA4F-0292-42D6-BA75-5F8CE8E6CE12}"/>
    <dgm:cxn modelId="{7CC0B27A-1A41-4A14-84F7-8042733B6C4B}" srcId="{19AA3442-DBDC-4241-8451-F37E78C21D00}" destId="{4A895C7F-1D27-49EB-8E26-4C0FF3D4EC13}" srcOrd="1" destOrd="0" parTransId="{1C2B014B-C4A7-4973-B0CA-BACA6902235D}" sibTransId="{2B52D1C8-B2CF-4EE9-AD21-3AA3AC420132}"/>
    <dgm:cxn modelId="{7BF3C486-B19F-42F8-8816-4F9FAB438767}" type="presOf" srcId="{0995172F-648C-433E-9B56-BB404B4437F0}" destId="{05871C55-2F24-4B6C-9DE5-D8A7D6E8E357}" srcOrd="0" destOrd="0" presId="urn:microsoft.com/office/officeart/2005/8/layout/vList2"/>
    <dgm:cxn modelId="{B677CDAE-907C-4F35-943C-4C7A40F2A988}" srcId="{19AA3442-DBDC-4241-8451-F37E78C21D00}" destId="{95452E30-A1F1-44B1-9F68-31F0D3B87396}" srcOrd="2" destOrd="0" parTransId="{0EA52F61-9C5B-4F70-8FA1-4190E49589E4}" sibTransId="{185518DA-894C-41A1-8B9F-A67F3BFFE477}"/>
    <dgm:cxn modelId="{F2DD03E6-B185-4065-BD17-F504D4F77361}" type="presOf" srcId="{95452E30-A1F1-44B1-9F68-31F0D3B87396}" destId="{8E9F5E39-E114-4403-8FAA-C81B7F20B4C3}" srcOrd="0" destOrd="0" presId="urn:microsoft.com/office/officeart/2005/8/layout/vList2"/>
    <dgm:cxn modelId="{0A19BDB8-0B41-41B5-8206-AA450BE437C2}" type="presParOf" srcId="{4F70E092-4D96-4B4B-AB01-5AE43D7C550E}" destId="{05871C55-2F24-4B6C-9DE5-D8A7D6E8E357}" srcOrd="0" destOrd="0" presId="urn:microsoft.com/office/officeart/2005/8/layout/vList2"/>
    <dgm:cxn modelId="{C3556226-D078-46F8-B29C-E153BC139B23}" type="presParOf" srcId="{4F70E092-4D96-4B4B-AB01-5AE43D7C550E}" destId="{FF487CAC-5D05-43C3-BA0C-AA80D932D212}" srcOrd="1" destOrd="0" presId="urn:microsoft.com/office/officeart/2005/8/layout/vList2"/>
    <dgm:cxn modelId="{558244C6-273A-4F66-98F4-BFDBB3124F4E}" type="presParOf" srcId="{4F70E092-4D96-4B4B-AB01-5AE43D7C550E}" destId="{EABFD6D7-D278-44A8-AD3B-B9E716300A73}" srcOrd="2" destOrd="0" presId="urn:microsoft.com/office/officeart/2005/8/layout/vList2"/>
    <dgm:cxn modelId="{B4BE7EB9-2EBD-4659-9A6A-E32FFE4FF9BB}" type="presParOf" srcId="{4F70E092-4D96-4B4B-AB01-5AE43D7C550E}" destId="{1E7B3152-540D-4B43-98B0-2CBF30C93066}" srcOrd="3" destOrd="0" presId="urn:microsoft.com/office/officeart/2005/8/layout/vList2"/>
    <dgm:cxn modelId="{9E952228-0C19-4F94-9CCB-C163460470E4}" type="presParOf" srcId="{4F70E092-4D96-4B4B-AB01-5AE43D7C550E}" destId="{8E9F5E39-E114-4403-8FAA-C81B7F20B4C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08E373-5B00-4F21-932D-CC65AD04C204}"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CB710AD2-0637-42F8-BE58-A8E3AF5CE88D}">
      <dgm:prSet/>
      <dgm:spPr/>
      <dgm:t>
        <a:bodyPr/>
        <a:lstStyle/>
        <a:p>
          <a:r>
            <a:rPr lang="en-US"/>
            <a:t>Please</a:t>
          </a:r>
        </a:p>
      </dgm:t>
    </dgm:pt>
    <dgm:pt modelId="{7CCD2F11-DD97-4C3A-BEA2-72981A5D61A8}" type="parTrans" cxnId="{2FCC2F8E-1907-4866-B1C8-D5478E16B21D}">
      <dgm:prSet/>
      <dgm:spPr/>
      <dgm:t>
        <a:bodyPr/>
        <a:lstStyle/>
        <a:p>
          <a:endParaRPr lang="en-US"/>
        </a:p>
      </dgm:t>
    </dgm:pt>
    <dgm:pt modelId="{C65C9E7B-F145-4C71-ACB2-E4DFD4316A54}" type="sibTrans" cxnId="{2FCC2F8E-1907-4866-B1C8-D5478E16B21D}">
      <dgm:prSet/>
      <dgm:spPr/>
      <dgm:t>
        <a:bodyPr/>
        <a:lstStyle/>
        <a:p>
          <a:endParaRPr lang="en-US"/>
        </a:p>
      </dgm:t>
    </dgm:pt>
    <dgm:pt modelId="{FF0F7302-8D09-48C1-B9C4-B1D656BD828D}">
      <dgm:prSet/>
      <dgm:spPr/>
      <dgm:t>
        <a:bodyPr/>
        <a:lstStyle/>
        <a:p>
          <a:r>
            <a:rPr lang="en-US" dirty="0"/>
            <a:t>For questions and further discussion, please contact me at layanarla7@gmail.com Thank You!</a:t>
          </a:r>
        </a:p>
      </dgm:t>
    </dgm:pt>
    <dgm:pt modelId="{3B2607D5-C594-4B9E-9DA5-357D38257934}" type="parTrans" cxnId="{8B34B788-A919-47EA-AC2F-72D5835CE342}">
      <dgm:prSet/>
      <dgm:spPr/>
      <dgm:t>
        <a:bodyPr/>
        <a:lstStyle/>
        <a:p>
          <a:endParaRPr lang="en-US"/>
        </a:p>
      </dgm:t>
    </dgm:pt>
    <dgm:pt modelId="{A36BD280-FA3B-4C11-8834-AA65EB283720}" type="sibTrans" cxnId="{8B34B788-A919-47EA-AC2F-72D5835CE342}">
      <dgm:prSet/>
      <dgm:spPr/>
      <dgm:t>
        <a:bodyPr/>
        <a:lstStyle/>
        <a:p>
          <a:endParaRPr lang="en-US"/>
        </a:p>
      </dgm:t>
    </dgm:pt>
    <dgm:pt modelId="{9628E5B3-AD52-42D9-9F7D-E421FA0B5A35}">
      <dgm:prSet/>
      <dgm:spPr/>
      <dgm:t>
        <a:bodyPr/>
        <a:lstStyle/>
        <a:p>
          <a:r>
            <a:rPr lang="en-US"/>
            <a:t>Check out</a:t>
          </a:r>
        </a:p>
      </dgm:t>
    </dgm:pt>
    <dgm:pt modelId="{0450300E-E940-4A32-B1E2-43F65194514B}" type="parTrans" cxnId="{F316FF3E-41B1-4A24-B172-97AE369B7570}">
      <dgm:prSet/>
      <dgm:spPr/>
      <dgm:t>
        <a:bodyPr/>
        <a:lstStyle/>
        <a:p>
          <a:endParaRPr lang="en-US"/>
        </a:p>
      </dgm:t>
    </dgm:pt>
    <dgm:pt modelId="{F68B2B04-9826-4D5E-A90E-913F384CF9AF}" type="sibTrans" cxnId="{F316FF3E-41B1-4A24-B172-97AE369B7570}">
      <dgm:prSet/>
      <dgm:spPr/>
      <dgm:t>
        <a:bodyPr/>
        <a:lstStyle/>
        <a:p>
          <a:endParaRPr lang="en-US"/>
        </a:p>
      </dgm:t>
    </dgm:pt>
    <dgm:pt modelId="{9876E8B5-FAD2-4AE4-BD19-40738E21FEFF}">
      <dgm:prSet/>
      <dgm:spPr/>
      <dgm:t>
        <a:bodyPr/>
        <a:lstStyle/>
        <a:p>
          <a:r>
            <a:rPr lang="en-US" dirty="0"/>
            <a:t>Check out my GitHub (</a:t>
          </a:r>
          <a:r>
            <a:rPr lang="en-US" dirty="0">
              <a:hlinkClick xmlns:r="http://schemas.openxmlformats.org/officeDocument/2006/relationships" r:id="rId1"/>
            </a:rPr>
            <a:t>https://github.com/sreelayanarla</a:t>
          </a:r>
          <a:r>
            <a:rPr lang="en-US" dirty="0"/>
            <a:t>) for the </a:t>
          </a:r>
          <a:r>
            <a:rPr lang="en-US" dirty="0" err="1"/>
            <a:t>Jupyter</a:t>
          </a:r>
          <a:r>
            <a:rPr lang="en-US" dirty="0"/>
            <a:t> notebooks behind this work as well as additional projects! </a:t>
          </a:r>
        </a:p>
      </dgm:t>
    </dgm:pt>
    <dgm:pt modelId="{E21EF867-54FE-4C61-A051-7B620E0CA06C}" type="parTrans" cxnId="{BAC7FCDA-B0AE-4821-ACAC-1F9227E79BA8}">
      <dgm:prSet/>
      <dgm:spPr/>
      <dgm:t>
        <a:bodyPr/>
        <a:lstStyle/>
        <a:p>
          <a:endParaRPr lang="en-US"/>
        </a:p>
      </dgm:t>
    </dgm:pt>
    <dgm:pt modelId="{C4D9D515-B033-4F46-9960-881721D2C2EA}" type="sibTrans" cxnId="{BAC7FCDA-B0AE-4821-ACAC-1F9227E79BA8}">
      <dgm:prSet/>
      <dgm:spPr/>
      <dgm:t>
        <a:bodyPr/>
        <a:lstStyle/>
        <a:p>
          <a:endParaRPr lang="en-US"/>
        </a:p>
      </dgm:t>
    </dgm:pt>
    <dgm:pt modelId="{4A7979F2-3BA6-4AAF-9578-6B1A4D6E14DE}">
      <dgm:prSet/>
      <dgm:spPr/>
      <dgm:t>
        <a:bodyPr/>
        <a:lstStyle/>
        <a:p>
          <a:r>
            <a:rPr lang="en-US"/>
            <a:t>View</a:t>
          </a:r>
        </a:p>
      </dgm:t>
    </dgm:pt>
    <dgm:pt modelId="{1BD79666-EF24-4493-85A6-6AF0286D2CB7}" type="parTrans" cxnId="{643EA07D-58E0-4240-82F2-623E32157694}">
      <dgm:prSet/>
      <dgm:spPr/>
      <dgm:t>
        <a:bodyPr/>
        <a:lstStyle/>
        <a:p>
          <a:endParaRPr lang="en-US"/>
        </a:p>
      </dgm:t>
    </dgm:pt>
    <dgm:pt modelId="{7456CCB7-275B-4FC4-A69B-8145AC4161CD}" type="sibTrans" cxnId="{643EA07D-58E0-4240-82F2-623E32157694}">
      <dgm:prSet/>
      <dgm:spPr/>
      <dgm:t>
        <a:bodyPr/>
        <a:lstStyle/>
        <a:p>
          <a:endParaRPr lang="en-US"/>
        </a:p>
      </dgm:t>
    </dgm:pt>
    <dgm:pt modelId="{4E034789-954C-4148-B2B6-BD8013987E12}">
      <dgm:prSet/>
      <dgm:spPr/>
      <dgm:t>
        <a:bodyPr/>
        <a:lstStyle/>
        <a:p>
          <a:r>
            <a:rPr lang="en-US" dirty="0">
              <a:hlinkClick xmlns:r="http://schemas.openxmlformats.org/officeDocument/2006/relationships" r:id="rId2"/>
            </a:rPr>
            <a:t>View</a:t>
          </a:r>
          <a:r>
            <a:rPr lang="en-US" dirty="0"/>
            <a:t> my video presentation on </a:t>
          </a:r>
          <a:r>
            <a:rPr lang="en-US" dirty="0" err="1"/>
            <a:t>vimeo</a:t>
          </a:r>
          <a:r>
            <a:rPr lang="en-US" dirty="0"/>
            <a:t>!</a:t>
          </a:r>
        </a:p>
      </dgm:t>
    </dgm:pt>
    <dgm:pt modelId="{C9EBE61D-07BA-41B0-9FEA-49251BDADB5A}" type="parTrans" cxnId="{7FBB9436-7F02-4823-B416-882EACFDA2D1}">
      <dgm:prSet/>
      <dgm:spPr/>
      <dgm:t>
        <a:bodyPr/>
        <a:lstStyle/>
        <a:p>
          <a:endParaRPr lang="en-US"/>
        </a:p>
      </dgm:t>
    </dgm:pt>
    <dgm:pt modelId="{6BD0B89A-9643-4A53-8F34-852104D1B90F}" type="sibTrans" cxnId="{7FBB9436-7F02-4823-B416-882EACFDA2D1}">
      <dgm:prSet/>
      <dgm:spPr/>
      <dgm:t>
        <a:bodyPr/>
        <a:lstStyle/>
        <a:p>
          <a:endParaRPr lang="en-US"/>
        </a:p>
      </dgm:t>
    </dgm:pt>
    <dgm:pt modelId="{A35F6CEC-1468-451B-86D9-9CAFA064B7DB}" type="pres">
      <dgm:prSet presAssocID="{4608E373-5B00-4F21-932D-CC65AD04C204}" presName="Name0" presStyleCnt="0">
        <dgm:presLayoutVars>
          <dgm:dir/>
          <dgm:animLvl val="lvl"/>
          <dgm:resizeHandles val="exact"/>
        </dgm:presLayoutVars>
      </dgm:prSet>
      <dgm:spPr/>
    </dgm:pt>
    <dgm:pt modelId="{4B54EEBE-BBC9-47A3-8F4F-063E4FA8B5D9}" type="pres">
      <dgm:prSet presAssocID="{CB710AD2-0637-42F8-BE58-A8E3AF5CE88D}" presName="linNode" presStyleCnt="0"/>
      <dgm:spPr/>
    </dgm:pt>
    <dgm:pt modelId="{E8F5213D-265D-4819-8020-F4CC9BC25FCD}" type="pres">
      <dgm:prSet presAssocID="{CB710AD2-0637-42F8-BE58-A8E3AF5CE88D}" presName="parentText" presStyleLbl="alignNode1" presStyleIdx="0" presStyleCnt="3">
        <dgm:presLayoutVars>
          <dgm:chMax val="1"/>
          <dgm:bulletEnabled/>
        </dgm:presLayoutVars>
      </dgm:prSet>
      <dgm:spPr/>
    </dgm:pt>
    <dgm:pt modelId="{AC583EA5-C634-4A3D-A5B7-3897A0739F7F}" type="pres">
      <dgm:prSet presAssocID="{CB710AD2-0637-42F8-BE58-A8E3AF5CE88D}" presName="descendantText" presStyleLbl="alignAccFollowNode1" presStyleIdx="0" presStyleCnt="3">
        <dgm:presLayoutVars>
          <dgm:bulletEnabled/>
        </dgm:presLayoutVars>
      </dgm:prSet>
      <dgm:spPr/>
    </dgm:pt>
    <dgm:pt modelId="{8798A066-1AF9-4E2E-ACAD-E133E188041D}" type="pres">
      <dgm:prSet presAssocID="{C65C9E7B-F145-4C71-ACB2-E4DFD4316A54}" presName="sp" presStyleCnt="0"/>
      <dgm:spPr/>
    </dgm:pt>
    <dgm:pt modelId="{4BC7D83E-559A-43E4-ADB0-B9D47C6237D8}" type="pres">
      <dgm:prSet presAssocID="{9628E5B3-AD52-42D9-9F7D-E421FA0B5A35}" presName="linNode" presStyleCnt="0"/>
      <dgm:spPr/>
    </dgm:pt>
    <dgm:pt modelId="{3387C780-D902-4D57-859A-41F1F347C8CB}" type="pres">
      <dgm:prSet presAssocID="{9628E5B3-AD52-42D9-9F7D-E421FA0B5A35}" presName="parentText" presStyleLbl="alignNode1" presStyleIdx="1" presStyleCnt="3">
        <dgm:presLayoutVars>
          <dgm:chMax val="1"/>
          <dgm:bulletEnabled/>
        </dgm:presLayoutVars>
      </dgm:prSet>
      <dgm:spPr/>
    </dgm:pt>
    <dgm:pt modelId="{A6C70546-994D-4489-AB57-46706B5C9FDC}" type="pres">
      <dgm:prSet presAssocID="{9628E5B3-AD52-42D9-9F7D-E421FA0B5A35}" presName="descendantText" presStyleLbl="alignAccFollowNode1" presStyleIdx="1" presStyleCnt="3">
        <dgm:presLayoutVars>
          <dgm:bulletEnabled/>
        </dgm:presLayoutVars>
      </dgm:prSet>
      <dgm:spPr/>
    </dgm:pt>
    <dgm:pt modelId="{7AA2B38F-A82D-4910-9ACC-08D450B821DE}" type="pres">
      <dgm:prSet presAssocID="{F68B2B04-9826-4D5E-A90E-913F384CF9AF}" presName="sp" presStyleCnt="0"/>
      <dgm:spPr/>
    </dgm:pt>
    <dgm:pt modelId="{BF219C8D-EA26-43C3-B6C8-6A566355F93B}" type="pres">
      <dgm:prSet presAssocID="{4A7979F2-3BA6-4AAF-9578-6B1A4D6E14DE}" presName="linNode" presStyleCnt="0"/>
      <dgm:spPr/>
    </dgm:pt>
    <dgm:pt modelId="{61C2BDCA-1A8A-4DCD-8B6C-F7914B1BC56E}" type="pres">
      <dgm:prSet presAssocID="{4A7979F2-3BA6-4AAF-9578-6B1A4D6E14DE}" presName="parentText" presStyleLbl="alignNode1" presStyleIdx="2" presStyleCnt="3">
        <dgm:presLayoutVars>
          <dgm:chMax val="1"/>
          <dgm:bulletEnabled/>
        </dgm:presLayoutVars>
      </dgm:prSet>
      <dgm:spPr/>
    </dgm:pt>
    <dgm:pt modelId="{2D2890BD-4B7A-4431-BD28-DA858DF8CC54}" type="pres">
      <dgm:prSet presAssocID="{4A7979F2-3BA6-4AAF-9578-6B1A4D6E14DE}" presName="descendantText" presStyleLbl="alignAccFollowNode1" presStyleIdx="2" presStyleCnt="3">
        <dgm:presLayoutVars>
          <dgm:bulletEnabled/>
        </dgm:presLayoutVars>
      </dgm:prSet>
      <dgm:spPr/>
    </dgm:pt>
  </dgm:ptLst>
  <dgm:cxnLst>
    <dgm:cxn modelId="{4FC9F311-9341-4501-860D-5C478B971AA9}" type="presOf" srcId="{4A7979F2-3BA6-4AAF-9578-6B1A4D6E14DE}" destId="{61C2BDCA-1A8A-4DCD-8B6C-F7914B1BC56E}" srcOrd="0" destOrd="0" presId="urn:microsoft.com/office/officeart/2016/7/layout/VerticalSolidActionList"/>
    <dgm:cxn modelId="{0E42A21A-507E-4DCD-AEB5-DC08104EA36D}" type="presOf" srcId="{9628E5B3-AD52-42D9-9F7D-E421FA0B5A35}" destId="{3387C780-D902-4D57-859A-41F1F347C8CB}" srcOrd="0" destOrd="0" presId="urn:microsoft.com/office/officeart/2016/7/layout/VerticalSolidActionList"/>
    <dgm:cxn modelId="{A7A7B421-9F63-4A0E-A280-6F030B949D3F}" type="presOf" srcId="{4608E373-5B00-4F21-932D-CC65AD04C204}" destId="{A35F6CEC-1468-451B-86D9-9CAFA064B7DB}" srcOrd="0" destOrd="0" presId="urn:microsoft.com/office/officeart/2016/7/layout/VerticalSolidActionList"/>
    <dgm:cxn modelId="{7FBB9436-7F02-4823-B416-882EACFDA2D1}" srcId="{4A7979F2-3BA6-4AAF-9578-6B1A4D6E14DE}" destId="{4E034789-954C-4148-B2B6-BD8013987E12}" srcOrd="0" destOrd="0" parTransId="{C9EBE61D-07BA-41B0-9FEA-49251BDADB5A}" sibTransId="{6BD0B89A-9643-4A53-8F34-852104D1B90F}"/>
    <dgm:cxn modelId="{1FB0933B-47BA-4F64-95A5-0275A028D8CC}" type="presOf" srcId="{9876E8B5-FAD2-4AE4-BD19-40738E21FEFF}" destId="{A6C70546-994D-4489-AB57-46706B5C9FDC}" srcOrd="0" destOrd="0" presId="urn:microsoft.com/office/officeart/2016/7/layout/VerticalSolidActionList"/>
    <dgm:cxn modelId="{F316FF3E-41B1-4A24-B172-97AE369B7570}" srcId="{4608E373-5B00-4F21-932D-CC65AD04C204}" destId="{9628E5B3-AD52-42D9-9F7D-E421FA0B5A35}" srcOrd="1" destOrd="0" parTransId="{0450300E-E940-4A32-B1E2-43F65194514B}" sibTransId="{F68B2B04-9826-4D5E-A90E-913F384CF9AF}"/>
    <dgm:cxn modelId="{643EA07D-58E0-4240-82F2-623E32157694}" srcId="{4608E373-5B00-4F21-932D-CC65AD04C204}" destId="{4A7979F2-3BA6-4AAF-9578-6B1A4D6E14DE}" srcOrd="2" destOrd="0" parTransId="{1BD79666-EF24-4493-85A6-6AF0286D2CB7}" sibTransId="{7456CCB7-275B-4FC4-A69B-8145AC4161CD}"/>
    <dgm:cxn modelId="{8B34B788-A919-47EA-AC2F-72D5835CE342}" srcId="{CB710AD2-0637-42F8-BE58-A8E3AF5CE88D}" destId="{FF0F7302-8D09-48C1-B9C4-B1D656BD828D}" srcOrd="0" destOrd="0" parTransId="{3B2607D5-C594-4B9E-9DA5-357D38257934}" sibTransId="{A36BD280-FA3B-4C11-8834-AA65EB283720}"/>
    <dgm:cxn modelId="{2FCC2F8E-1907-4866-B1C8-D5478E16B21D}" srcId="{4608E373-5B00-4F21-932D-CC65AD04C204}" destId="{CB710AD2-0637-42F8-BE58-A8E3AF5CE88D}" srcOrd="0" destOrd="0" parTransId="{7CCD2F11-DD97-4C3A-BEA2-72981A5D61A8}" sibTransId="{C65C9E7B-F145-4C71-ACB2-E4DFD4316A54}"/>
    <dgm:cxn modelId="{599EF98F-B6AC-4ABF-886A-462D55F8F607}" type="presOf" srcId="{CB710AD2-0637-42F8-BE58-A8E3AF5CE88D}" destId="{E8F5213D-265D-4819-8020-F4CC9BC25FCD}" srcOrd="0" destOrd="0" presId="urn:microsoft.com/office/officeart/2016/7/layout/VerticalSolidActionList"/>
    <dgm:cxn modelId="{0759C992-F41B-4802-A909-7822DA25C56B}" type="presOf" srcId="{4E034789-954C-4148-B2B6-BD8013987E12}" destId="{2D2890BD-4B7A-4431-BD28-DA858DF8CC54}" srcOrd="0" destOrd="0" presId="urn:microsoft.com/office/officeart/2016/7/layout/VerticalSolidActionList"/>
    <dgm:cxn modelId="{BAC7FCDA-B0AE-4821-ACAC-1F9227E79BA8}" srcId="{9628E5B3-AD52-42D9-9F7D-E421FA0B5A35}" destId="{9876E8B5-FAD2-4AE4-BD19-40738E21FEFF}" srcOrd="0" destOrd="0" parTransId="{E21EF867-54FE-4C61-A051-7B620E0CA06C}" sibTransId="{C4D9D515-B033-4F46-9960-881721D2C2EA}"/>
    <dgm:cxn modelId="{DC952DE0-ECA4-4C79-8D15-0097FD05C22F}" type="presOf" srcId="{FF0F7302-8D09-48C1-B9C4-B1D656BD828D}" destId="{AC583EA5-C634-4A3D-A5B7-3897A0739F7F}" srcOrd="0" destOrd="0" presId="urn:microsoft.com/office/officeart/2016/7/layout/VerticalSolidActionList"/>
    <dgm:cxn modelId="{DD8B3A5F-0A23-4BE4-83C4-E3EC3D294D9D}" type="presParOf" srcId="{A35F6CEC-1468-451B-86D9-9CAFA064B7DB}" destId="{4B54EEBE-BBC9-47A3-8F4F-063E4FA8B5D9}" srcOrd="0" destOrd="0" presId="urn:microsoft.com/office/officeart/2016/7/layout/VerticalSolidActionList"/>
    <dgm:cxn modelId="{F9E48B35-37BE-4392-97EC-D6BE2D0760AB}" type="presParOf" srcId="{4B54EEBE-BBC9-47A3-8F4F-063E4FA8B5D9}" destId="{E8F5213D-265D-4819-8020-F4CC9BC25FCD}" srcOrd="0" destOrd="0" presId="urn:microsoft.com/office/officeart/2016/7/layout/VerticalSolidActionList"/>
    <dgm:cxn modelId="{875262C7-C3C0-4C7D-AEF9-1F964AAE2800}" type="presParOf" srcId="{4B54EEBE-BBC9-47A3-8F4F-063E4FA8B5D9}" destId="{AC583EA5-C634-4A3D-A5B7-3897A0739F7F}" srcOrd="1" destOrd="0" presId="urn:microsoft.com/office/officeart/2016/7/layout/VerticalSolidActionList"/>
    <dgm:cxn modelId="{32E21C8B-C8CA-4C04-AC29-9C32157B0B14}" type="presParOf" srcId="{A35F6CEC-1468-451B-86D9-9CAFA064B7DB}" destId="{8798A066-1AF9-4E2E-ACAD-E133E188041D}" srcOrd="1" destOrd="0" presId="urn:microsoft.com/office/officeart/2016/7/layout/VerticalSolidActionList"/>
    <dgm:cxn modelId="{E9A3B546-7477-4105-90AA-7750F177E70D}" type="presParOf" srcId="{A35F6CEC-1468-451B-86D9-9CAFA064B7DB}" destId="{4BC7D83E-559A-43E4-ADB0-B9D47C6237D8}" srcOrd="2" destOrd="0" presId="urn:microsoft.com/office/officeart/2016/7/layout/VerticalSolidActionList"/>
    <dgm:cxn modelId="{09A7A350-1ADE-4820-9A28-5D4920B3C753}" type="presParOf" srcId="{4BC7D83E-559A-43E4-ADB0-B9D47C6237D8}" destId="{3387C780-D902-4D57-859A-41F1F347C8CB}" srcOrd="0" destOrd="0" presId="urn:microsoft.com/office/officeart/2016/7/layout/VerticalSolidActionList"/>
    <dgm:cxn modelId="{600372A1-B304-408F-81BD-FFC9E0C9C074}" type="presParOf" srcId="{4BC7D83E-559A-43E4-ADB0-B9D47C6237D8}" destId="{A6C70546-994D-4489-AB57-46706B5C9FDC}" srcOrd="1" destOrd="0" presId="urn:microsoft.com/office/officeart/2016/7/layout/VerticalSolidActionList"/>
    <dgm:cxn modelId="{9B179053-8DD5-4B61-B956-D8880AA28F39}" type="presParOf" srcId="{A35F6CEC-1468-451B-86D9-9CAFA064B7DB}" destId="{7AA2B38F-A82D-4910-9ACC-08D450B821DE}" srcOrd="3" destOrd="0" presId="urn:microsoft.com/office/officeart/2016/7/layout/VerticalSolidActionList"/>
    <dgm:cxn modelId="{C21ECD03-7AAC-47DA-9C5C-AAF997DC0089}" type="presParOf" srcId="{A35F6CEC-1468-451B-86D9-9CAFA064B7DB}" destId="{BF219C8D-EA26-43C3-B6C8-6A566355F93B}" srcOrd="4" destOrd="0" presId="urn:microsoft.com/office/officeart/2016/7/layout/VerticalSolidActionList"/>
    <dgm:cxn modelId="{A276E478-0CFD-4EA4-99F4-77C7D10DCD7B}" type="presParOf" srcId="{BF219C8D-EA26-43C3-B6C8-6A566355F93B}" destId="{61C2BDCA-1A8A-4DCD-8B6C-F7914B1BC56E}" srcOrd="0" destOrd="0" presId="urn:microsoft.com/office/officeart/2016/7/layout/VerticalSolidActionList"/>
    <dgm:cxn modelId="{6F63D92A-BA79-415A-81F9-9589810EF676}" type="presParOf" srcId="{BF219C8D-EA26-43C3-B6C8-6A566355F93B}" destId="{2D2890BD-4B7A-4431-BD28-DA858DF8CC54}"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71C55-2F24-4B6C-9DE5-D8A7D6E8E357}">
      <dsp:nvSpPr>
        <dsp:cNvPr id="0" name=""/>
        <dsp:cNvSpPr/>
      </dsp:nvSpPr>
      <dsp:spPr>
        <a:xfrm>
          <a:off x="0" y="135223"/>
          <a:ext cx="8312785" cy="10143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ClimateWins is investigating how </a:t>
          </a:r>
          <a:r>
            <a:rPr lang="en-US" sz="1700" b="1" kern="1200"/>
            <a:t>machine learning</a:t>
          </a:r>
          <a:r>
            <a:rPr lang="en-US" sz="1700" kern="1200"/>
            <a:t> can enhance climate forecasting and identify long-term environmental trends.</a:t>
          </a:r>
        </a:p>
      </dsp:txBody>
      <dsp:txXfrm>
        <a:off x="49518" y="184741"/>
        <a:ext cx="8213749" cy="915353"/>
      </dsp:txXfrm>
    </dsp:sp>
    <dsp:sp modelId="{EABFD6D7-D278-44A8-AD3B-B9E716300A73}">
      <dsp:nvSpPr>
        <dsp:cNvPr id="0" name=""/>
        <dsp:cNvSpPr/>
      </dsp:nvSpPr>
      <dsp:spPr>
        <a:xfrm>
          <a:off x="0" y="1198573"/>
          <a:ext cx="8312785" cy="1014389"/>
        </a:xfrm>
        <a:prstGeom prst="roundRect">
          <a:avLst/>
        </a:prstGeom>
        <a:solidFill>
          <a:schemeClr val="accent2">
            <a:hueOff val="-398442"/>
            <a:satOff val="6385"/>
            <a:lumOff val="5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goal is to analyze how data-driven models can help predict </a:t>
          </a:r>
          <a:r>
            <a:rPr lang="en-US" sz="1700" b="1" kern="1200"/>
            <a:t>pleasant and unpleasant weather conditions</a:t>
          </a:r>
          <a:r>
            <a:rPr lang="en-US" sz="1700" kern="1200"/>
            <a:t> across Europe.</a:t>
          </a:r>
        </a:p>
      </dsp:txBody>
      <dsp:txXfrm>
        <a:off x="49518" y="1248091"/>
        <a:ext cx="8213749" cy="915353"/>
      </dsp:txXfrm>
    </dsp:sp>
    <dsp:sp modelId="{8E9F5E39-E114-4403-8FAA-C81B7F20B4C3}">
      <dsp:nvSpPr>
        <dsp:cNvPr id="0" name=""/>
        <dsp:cNvSpPr/>
      </dsp:nvSpPr>
      <dsp:spPr>
        <a:xfrm>
          <a:off x="0" y="2261923"/>
          <a:ext cx="8312785" cy="1014389"/>
        </a:xfrm>
        <a:prstGeom prst="roundRect">
          <a:avLst/>
        </a:prstGeom>
        <a:solidFill>
          <a:schemeClr val="accent2">
            <a:hueOff val="-796883"/>
            <a:satOff val="12770"/>
            <a:lumOff val="1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By applying machine learning, we aim to uncover </a:t>
          </a:r>
          <a:r>
            <a:rPr lang="en-US" sz="1700" b="1" kern="1200"/>
            <a:t>patterns, correlations, and indicators</a:t>
          </a:r>
          <a:r>
            <a:rPr lang="en-US" sz="1700" kern="1200"/>
            <a:t> of climate change that traditional forecasting may overlook.</a:t>
          </a:r>
        </a:p>
      </dsp:txBody>
      <dsp:txXfrm>
        <a:off x="49518" y="2311441"/>
        <a:ext cx="8213749" cy="915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83EA5-C634-4A3D-A5B7-3897A0739F7F}">
      <dsp:nvSpPr>
        <dsp:cNvPr id="0" name=""/>
        <dsp:cNvSpPr/>
      </dsp:nvSpPr>
      <dsp:spPr>
        <a:xfrm>
          <a:off x="1015365" y="1570"/>
          <a:ext cx="4061460" cy="160929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804" tIns="408760" rIns="78804" bIns="408760" numCol="1" spcCol="1270" anchor="ctr" anchorCtr="0">
          <a:noAutofit/>
        </a:bodyPr>
        <a:lstStyle/>
        <a:p>
          <a:pPr marL="0" lvl="0" indent="0" algn="l" defTabSz="488950">
            <a:lnSpc>
              <a:spcPct val="90000"/>
            </a:lnSpc>
            <a:spcBef>
              <a:spcPct val="0"/>
            </a:spcBef>
            <a:spcAft>
              <a:spcPct val="35000"/>
            </a:spcAft>
            <a:buNone/>
          </a:pPr>
          <a:r>
            <a:rPr lang="en-US" sz="1100" kern="1200" dirty="0"/>
            <a:t>For questions and further discussion, please contact me at layanarla7@gmail.com Thank You!</a:t>
          </a:r>
        </a:p>
      </dsp:txBody>
      <dsp:txXfrm>
        <a:off x="1015365" y="1570"/>
        <a:ext cx="4061460" cy="1609291"/>
      </dsp:txXfrm>
    </dsp:sp>
    <dsp:sp modelId="{E8F5213D-265D-4819-8020-F4CC9BC25FCD}">
      <dsp:nvSpPr>
        <dsp:cNvPr id="0" name=""/>
        <dsp:cNvSpPr/>
      </dsp:nvSpPr>
      <dsp:spPr>
        <a:xfrm>
          <a:off x="0" y="1570"/>
          <a:ext cx="1015365" cy="160929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30" tIns="158962" rIns="53730" bIns="158962" numCol="1" spcCol="1270" anchor="ctr" anchorCtr="0">
          <a:noAutofit/>
        </a:bodyPr>
        <a:lstStyle/>
        <a:p>
          <a:pPr marL="0" lvl="0" indent="0" algn="ctr" defTabSz="622300">
            <a:lnSpc>
              <a:spcPct val="90000"/>
            </a:lnSpc>
            <a:spcBef>
              <a:spcPct val="0"/>
            </a:spcBef>
            <a:spcAft>
              <a:spcPct val="35000"/>
            </a:spcAft>
            <a:buNone/>
          </a:pPr>
          <a:r>
            <a:rPr lang="en-US" sz="1400" kern="1200"/>
            <a:t>Please</a:t>
          </a:r>
        </a:p>
      </dsp:txBody>
      <dsp:txXfrm>
        <a:off x="0" y="1570"/>
        <a:ext cx="1015365" cy="1609291"/>
      </dsp:txXfrm>
    </dsp:sp>
    <dsp:sp modelId="{A6C70546-994D-4489-AB57-46706B5C9FDC}">
      <dsp:nvSpPr>
        <dsp:cNvPr id="0" name=""/>
        <dsp:cNvSpPr/>
      </dsp:nvSpPr>
      <dsp:spPr>
        <a:xfrm>
          <a:off x="1015365" y="1707419"/>
          <a:ext cx="4061460" cy="1609291"/>
        </a:xfrm>
        <a:prstGeom prst="rect">
          <a:avLst/>
        </a:prstGeom>
        <a:solidFill>
          <a:schemeClr val="accent2">
            <a:tint val="40000"/>
            <a:alpha val="90000"/>
            <a:hueOff val="-423558"/>
            <a:satOff val="8294"/>
            <a:lumOff val="1360"/>
            <a:alphaOff val="0"/>
          </a:schemeClr>
        </a:solidFill>
        <a:ln w="12700" cap="flat" cmpd="sng" algn="ctr">
          <a:solidFill>
            <a:schemeClr val="accent2">
              <a:tint val="40000"/>
              <a:alpha val="90000"/>
              <a:hueOff val="-423558"/>
              <a:satOff val="8294"/>
              <a:lumOff val="13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804" tIns="408760" rIns="78804" bIns="408760" numCol="1" spcCol="1270" anchor="ctr" anchorCtr="0">
          <a:noAutofit/>
        </a:bodyPr>
        <a:lstStyle/>
        <a:p>
          <a:pPr marL="0" lvl="0" indent="0" algn="l" defTabSz="488950">
            <a:lnSpc>
              <a:spcPct val="90000"/>
            </a:lnSpc>
            <a:spcBef>
              <a:spcPct val="0"/>
            </a:spcBef>
            <a:spcAft>
              <a:spcPct val="35000"/>
            </a:spcAft>
            <a:buNone/>
          </a:pPr>
          <a:r>
            <a:rPr lang="en-US" sz="1100" kern="1200" dirty="0"/>
            <a:t>Check out my GitHub (</a:t>
          </a:r>
          <a:r>
            <a:rPr lang="en-US" sz="1100" kern="1200" dirty="0">
              <a:hlinkClick xmlns:r="http://schemas.openxmlformats.org/officeDocument/2006/relationships" r:id="rId1"/>
            </a:rPr>
            <a:t>https://github.com/sreelayanarla</a:t>
          </a:r>
          <a:r>
            <a:rPr lang="en-US" sz="1100" kern="1200" dirty="0"/>
            <a:t>) for the </a:t>
          </a:r>
          <a:r>
            <a:rPr lang="en-US" sz="1100" kern="1200" dirty="0" err="1"/>
            <a:t>Jupyter</a:t>
          </a:r>
          <a:r>
            <a:rPr lang="en-US" sz="1100" kern="1200" dirty="0"/>
            <a:t> notebooks behind this work as well as additional projects! </a:t>
          </a:r>
        </a:p>
      </dsp:txBody>
      <dsp:txXfrm>
        <a:off x="1015365" y="1707419"/>
        <a:ext cx="4061460" cy="1609291"/>
      </dsp:txXfrm>
    </dsp:sp>
    <dsp:sp modelId="{3387C780-D902-4D57-859A-41F1F347C8CB}">
      <dsp:nvSpPr>
        <dsp:cNvPr id="0" name=""/>
        <dsp:cNvSpPr/>
      </dsp:nvSpPr>
      <dsp:spPr>
        <a:xfrm>
          <a:off x="0" y="1707419"/>
          <a:ext cx="1015365" cy="1609291"/>
        </a:xfrm>
        <a:prstGeom prst="rect">
          <a:avLst/>
        </a:prstGeom>
        <a:solidFill>
          <a:schemeClr val="accent2">
            <a:hueOff val="-398442"/>
            <a:satOff val="6385"/>
            <a:lumOff val="5784"/>
            <a:alphaOff val="0"/>
          </a:schemeClr>
        </a:solidFill>
        <a:ln w="12700" cap="flat" cmpd="sng" algn="ctr">
          <a:solidFill>
            <a:schemeClr val="accent2">
              <a:hueOff val="-398442"/>
              <a:satOff val="6385"/>
              <a:lumOff val="5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30" tIns="158962" rIns="53730" bIns="158962" numCol="1" spcCol="1270" anchor="ctr" anchorCtr="0">
          <a:noAutofit/>
        </a:bodyPr>
        <a:lstStyle/>
        <a:p>
          <a:pPr marL="0" lvl="0" indent="0" algn="ctr" defTabSz="622300">
            <a:lnSpc>
              <a:spcPct val="90000"/>
            </a:lnSpc>
            <a:spcBef>
              <a:spcPct val="0"/>
            </a:spcBef>
            <a:spcAft>
              <a:spcPct val="35000"/>
            </a:spcAft>
            <a:buNone/>
          </a:pPr>
          <a:r>
            <a:rPr lang="en-US" sz="1400" kern="1200"/>
            <a:t>Check out</a:t>
          </a:r>
        </a:p>
      </dsp:txBody>
      <dsp:txXfrm>
        <a:off x="0" y="1707419"/>
        <a:ext cx="1015365" cy="1609291"/>
      </dsp:txXfrm>
    </dsp:sp>
    <dsp:sp modelId="{2D2890BD-4B7A-4431-BD28-DA858DF8CC54}">
      <dsp:nvSpPr>
        <dsp:cNvPr id="0" name=""/>
        <dsp:cNvSpPr/>
      </dsp:nvSpPr>
      <dsp:spPr>
        <a:xfrm>
          <a:off x="1015365" y="3413268"/>
          <a:ext cx="4061460" cy="1609291"/>
        </a:xfrm>
        <a:prstGeom prst="rect">
          <a:avLst/>
        </a:prstGeom>
        <a:solidFill>
          <a:schemeClr val="accent2">
            <a:tint val="40000"/>
            <a:alpha val="90000"/>
            <a:hueOff val="-847117"/>
            <a:satOff val="16588"/>
            <a:lumOff val="2720"/>
            <a:alphaOff val="0"/>
          </a:schemeClr>
        </a:solidFill>
        <a:ln w="12700" cap="flat" cmpd="sng" algn="ctr">
          <a:solidFill>
            <a:schemeClr val="accent2">
              <a:tint val="40000"/>
              <a:alpha val="90000"/>
              <a:hueOff val="-847117"/>
              <a:satOff val="16588"/>
              <a:lumOff val="27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804" tIns="408760" rIns="78804" bIns="408760" numCol="1" spcCol="1270" anchor="ctr" anchorCtr="0">
          <a:noAutofit/>
        </a:bodyPr>
        <a:lstStyle/>
        <a:p>
          <a:pPr marL="0" lvl="0" indent="0" algn="l" defTabSz="488950">
            <a:lnSpc>
              <a:spcPct val="90000"/>
            </a:lnSpc>
            <a:spcBef>
              <a:spcPct val="0"/>
            </a:spcBef>
            <a:spcAft>
              <a:spcPct val="35000"/>
            </a:spcAft>
            <a:buNone/>
          </a:pPr>
          <a:r>
            <a:rPr lang="en-US" sz="1100" kern="1200" dirty="0">
              <a:hlinkClick xmlns:r="http://schemas.openxmlformats.org/officeDocument/2006/relationships" r:id="rId2"/>
            </a:rPr>
            <a:t>View</a:t>
          </a:r>
          <a:r>
            <a:rPr lang="en-US" sz="1100" kern="1200" dirty="0"/>
            <a:t> my video presentation on </a:t>
          </a:r>
          <a:r>
            <a:rPr lang="en-US" sz="1100" kern="1200" dirty="0" err="1"/>
            <a:t>vimeo</a:t>
          </a:r>
          <a:r>
            <a:rPr lang="en-US" sz="1100" kern="1200" dirty="0"/>
            <a:t>!</a:t>
          </a:r>
        </a:p>
      </dsp:txBody>
      <dsp:txXfrm>
        <a:off x="1015365" y="3413268"/>
        <a:ext cx="4061460" cy="1609291"/>
      </dsp:txXfrm>
    </dsp:sp>
    <dsp:sp modelId="{61C2BDCA-1A8A-4DCD-8B6C-F7914B1BC56E}">
      <dsp:nvSpPr>
        <dsp:cNvPr id="0" name=""/>
        <dsp:cNvSpPr/>
      </dsp:nvSpPr>
      <dsp:spPr>
        <a:xfrm>
          <a:off x="0" y="3413268"/>
          <a:ext cx="1015365" cy="1609291"/>
        </a:xfrm>
        <a:prstGeom prst="rect">
          <a:avLst/>
        </a:prstGeom>
        <a:solidFill>
          <a:schemeClr val="accent2">
            <a:hueOff val="-796883"/>
            <a:satOff val="12770"/>
            <a:lumOff val="11569"/>
            <a:alphaOff val="0"/>
          </a:schemeClr>
        </a:solidFill>
        <a:ln w="12700" cap="flat" cmpd="sng" algn="ctr">
          <a:solidFill>
            <a:schemeClr val="accent2">
              <a:hueOff val="-796883"/>
              <a:satOff val="12770"/>
              <a:lumOff val="11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30" tIns="158962" rIns="53730" bIns="158962" numCol="1" spcCol="1270" anchor="ctr" anchorCtr="0">
          <a:noAutofit/>
        </a:bodyPr>
        <a:lstStyle/>
        <a:p>
          <a:pPr marL="0" lvl="0" indent="0" algn="ctr" defTabSz="622300">
            <a:lnSpc>
              <a:spcPct val="90000"/>
            </a:lnSpc>
            <a:spcBef>
              <a:spcPct val="0"/>
            </a:spcBef>
            <a:spcAft>
              <a:spcPct val="35000"/>
            </a:spcAft>
            <a:buNone/>
          </a:pPr>
          <a:r>
            <a:rPr lang="en-US" sz="1400" kern="1200"/>
            <a:t>View</a:t>
          </a:r>
        </a:p>
      </dsp:txBody>
      <dsp:txXfrm>
        <a:off x="0" y="3413268"/>
        <a:ext cx="1015365" cy="16092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10/21/2025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60518443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10/21/2025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315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10/21/2025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91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10/21/2025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10/21/2025</a:t>
            </a:fld>
            <a:endParaRPr lang="en-US" dirty="0"/>
          </a:p>
        </p:txBody>
      </p:sp>
    </p:spTree>
    <p:extLst>
      <p:ext uri="{BB962C8B-B14F-4D97-AF65-F5344CB8AC3E}">
        <p14:creationId xmlns:p14="http://schemas.microsoft.com/office/powerpoint/2010/main" val="314288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10/21/2025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10/21/2025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585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10/21/2025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10/21/2025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10/21/2025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10/21/2025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10/21/2025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644B269-5702-26EE-1891-C45C81BF03E1}"/>
              </a:ext>
            </a:extLst>
          </p:cNvPr>
          <p:cNvSpPr>
            <a:spLocks noGrp="1"/>
          </p:cNvSpPr>
          <p:nvPr>
            <p:ph type="ctrTitle"/>
          </p:nvPr>
        </p:nvSpPr>
        <p:spPr>
          <a:xfrm>
            <a:off x="6090045" y="1346200"/>
            <a:ext cx="5624118" cy="3284538"/>
          </a:xfrm>
        </p:spPr>
        <p:txBody>
          <a:bodyPr anchor="b">
            <a:normAutofit/>
          </a:bodyPr>
          <a:lstStyle/>
          <a:p>
            <a:pPr>
              <a:lnSpc>
                <a:spcPct val="110000"/>
              </a:lnSpc>
            </a:pPr>
            <a:r>
              <a:rPr lang="en-US" sz="4200"/>
              <a:t>Weather Conditions and Climate Change with ClimateWins</a:t>
            </a:r>
            <a:endParaRPr lang="en-DE" sz="4200"/>
          </a:p>
        </p:txBody>
      </p:sp>
      <p:sp>
        <p:nvSpPr>
          <p:cNvPr id="3" name="Subtitle 2">
            <a:extLst>
              <a:ext uri="{FF2B5EF4-FFF2-40B4-BE49-F238E27FC236}">
                <a16:creationId xmlns:a16="http://schemas.microsoft.com/office/drawing/2014/main" id="{853C09A2-1BD9-6C3F-B058-A05BF0F83DFD}"/>
              </a:ext>
            </a:extLst>
          </p:cNvPr>
          <p:cNvSpPr>
            <a:spLocks noGrp="1"/>
          </p:cNvSpPr>
          <p:nvPr>
            <p:ph type="subTitle" idx="1"/>
          </p:nvPr>
        </p:nvSpPr>
        <p:spPr>
          <a:xfrm>
            <a:off x="6096369" y="4630738"/>
            <a:ext cx="5617794" cy="1150937"/>
          </a:xfrm>
        </p:spPr>
        <p:txBody>
          <a:bodyPr anchor="t">
            <a:normAutofit/>
          </a:bodyPr>
          <a:lstStyle/>
          <a:p>
            <a:r>
              <a:rPr lang="en-US"/>
              <a:t>An Interim Report by Sreelaya Narla</a:t>
            </a:r>
            <a:endParaRPr lang="en-DE" dirty="0"/>
          </a:p>
        </p:txBody>
      </p:sp>
      <p:sp>
        <p:nvSpPr>
          <p:cNvPr id="1049" name="Freeform: Shape 1048">
            <a:extLst>
              <a:ext uri="{FF2B5EF4-FFF2-40B4-BE49-F238E27FC236}">
                <a16:creationId xmlns:a16="http://schemas.microsoft.com/office/drawing/2014/main" id="{A896E309-9008-4FCF-B20E-4D66A8893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129" y="1074738"/>
            <a:ext cx="4883079"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1" name="Freeform: Shape 1050">
            <a:extLst>
              <a:ext uri="{FF2B5EF4-FFF2-40B4-BE49-F238E27FC236}">
                <a16:creationId xmlns:a16="http://schemas.microsoft.com/office/drawing/2014/main" id="{866FB43D-65CC-47CA-8035-FF8F6B4D1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37" y="850790"/>
            <a:ext cx="5363405" cy="513654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3" name="Freeform: Shape 1052">
            <a:extLst>
              <a:ext uri="{FF2B5EF4-FFF2-40B4-BE49-F238E27FC236}">
                <a16:creationId xmlns:a16="http://schemas.microsoft.com/office/drawing/2014/main" id="{E667A721-F18D-4002-9D70-BC20D791C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993913"/>
            <a:ext cx="5101065" cy="48842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descr="7-Secrets-About-the-Causes-of-Climate-Change">
            <a:extLst>
              <a:ext uri="{FF2B5EF4-FFF2-40B4-BE49-F238E27FC236}">
                <a16:creationId xmlns:a16="http://schemas.microsoft.com/office/drawing/2014/main" id="{090D0CDB-1464-28EA-CD04-1F2604D8C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976" r="23453" b="1"/>
          <a:stretch>
            <a:fillRect/>
          </a:stretch>
        </p:blipFill>
        <p:spPr bwMode="auto">
          <a:xfrm>
            <a:off x="950259" y="1367611"/>
            <a:ext cx="4432693" cy="4094066"/>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48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C7E9-DDB2-37C3-A17E-10C4EC54F231}"/>
              </a:ext>
            </a:extLst>
          </p:cNvPr>
          <p:cNvSpPr>
            <a:spLocks noGrp="1"/>
          </p:cNvSpPr>
          <p:nvPr>
            <p:ph type="title"/>
          </p:nvPr>
        </p:nvSpPr>
        <p:spPr/>
        <p:txBody>
          <a:bodyPr>
            <a:normAutofit fontScale="90000"/>
          </a:bodyPr>
          <a:lstStyle/>
          <a:p>
            <a:r>
              <a:rPr lang="en-US" dirty="0"/>
              <a:t>Summary &amp; Next Steps</a:t>
            </a:r>
            <a:br>
              <a:rPr lang="en-US" dirty="0"/>
            </a:br>
            <a:endParaRPr lang="en-DE" dirty="0"/>
          </a:p>
        </p:txBody>
      </p:sp>
      <p:sp>
        <p:nvSpPr>
          <p:cNvPr id="3" name="Content Placeholder 2">
            <a:extLst>
              <a:ext uri="{FF2B5EF4-FFF2-40B4-BE49-F238E27FC236}">
                <a16:creationId xmlns:a16="http://schemas.microsoft.com/office/drawing/2014/main" id="{8447A54D-21ED-6102-EBB8-9A25C822CD18}"/>
              </a:ext>
            </a:extLst>
          </p:cNvPr>
          <p:cNvSpPr>
            <a:spLocks noGrp="1"/>
          </p:cNvSpPr>
          <p:nvPr>
            <p:ph sz="half" idx="1"/>
          </p:nvPr>
        </p:nvSpPr>
        <p:spPr/>
        <p:txBody>
          <a:bodyPr>
            <a:normAutofit fontScale="32500" lnSpcReduction="20000"/>
          </a:bodyPr>
          <a:lstStyle/>
          <a:p>
            <a:r>
              <a:rPr lang="en-US" sz="2500" b="1" dirty="0"/>
              <a:t>Summary</a:t>
            </a:r>
          </a:p>
          <a:p>
            <a:r>
              <a:rPr lang="en-US" sz="2500" dirty="0"/>
              <a:t>Machine learning algorithms demonstrated strong potential in </a:t>
            </a:r>
            <a:r>
              <a:rPr lang="en-US" sz="2500" b="1" dirty="0"/>
              <a:t>predicting future weather conditions</a:t>
            </a:r>
            <a:r>
              <a:rPr lang="en-US" sz="2500" dirty="0"/>
              <a:t>, with some models achieving up to </a:t>
            </a:r>
            <a:r>
              <a:rPr lang="en-US" sz="2500" b="1" dirty="0"/>
              <a:t>88% accuracy</a:t>
            </a:r>
            <a:r>
              <a:rPr lang="en-US" sz="2500" dirty="0"/>
              <a:t>.</a:t>
            </a:r>
          </a:p>
          <a:p>
            <a:r>
              <a:rPr lang="en-US" sz="2500" b="1" dirty="0"/>
              <a:t>Prediction accuracy varied</a:t>
            </a:r>
            <a:r>
              <a:rPr lang="en-US" sz="2500" dirty="0"/>
              <a:t> depending on geographic location and local climate conditions — for example, </a:t>
            </a:r>
            <a:r>
              <a:rPr lang="en-US" sz="2500" b="1" dirty="0"/>
              <a:t>Sonnblick</a:t>
            </a:r>
            <a:r>
              <a:rPr lang="en-US" sz="2500" dirty="0"/>
              <a:t> achieved nearly </a:t>
            </a:r>
            <a:r>
              <a:rPr lang="en-US" sz="2500" b="1" dirty="0"/>
              <a:t>100% accuracy</a:t>
            </a:r>
            <a:r>
              <a:rPr lang="en-US" sz="2500" dirty="0"/>
              <a:t>, while </a:t>
            </a:r>
            <a:r>
              <a:rPr lang="en-US" sz="2500" b="1" dirty="0"/>
              <a:t>Madrid</a:t>
            </a:r>
            <a:r>
              <a:rPr lang="en-US" sz="2500" dirty="0"/>
              <a:t> performed lower due to greater variability in weather.</a:t>
            </a:r>
          </a:p>
          <a:p>
            <a:r>
              <a:rPr lang="en-US" sz="2500" dirty="0"/>
              <a:t>The </a:t>
            </a:r>
            <a:r>
              <a:rPr lang="en-US" sz="2500" b="1" dirty="0"/>
              <a:t>K-Nearest Neighbors (KNN)</a:t>
            </a:r>
            <a:r>
              <a:rPr lang="en-US" sz="2500" dirty="0"/>
              <a:t> algorithm showed the </a:t>
            </a:r>
            <a:r>
              <a:rPr lang="en-US" sz="2500" b="1" dirty="0"/>
              <a:t>highest and most consistent accuracy</a:t>
            </a:r>
            <a:r>
              <a:rPr lang="en-US" sz="2500" dirty="0"/>
              <a:t>, making it the </a:t>
            </a:r>
            <a:r>
              <a:rPr lang="en-US" sz="2500" b="1" dirty="0"/>
              <a:t>best current method</a:t>
            </a:r>
            <a:r>
              <a:rPr lang="en-US" sz="2500" dirty="0"/>
              <a:t> for predicting pleasant and unpleasant weather conditions.</a:t>
            </a:r>
          </a:p>
          <a:p>
            <a:r>
              <a:rPr lang="en-US" sz="2500" dirty="0"/>
              <a:t>The </a:t>
            </a:r>
            <a:r>
              <a:rPr lang="en-US" sz="2500" b="1" dirty="0"/>
              <a:t>Artificial Neural Network (ANN)</a:t>
            </a:r>
            <a:r>
              <a:rPr lang="en-US" sz="2500" dirty="0"/>
              <a:t> algorithm can likely be </a:t>
            </a:r>
            <a:r>
              <a:rPr lang="en-US" sz="2500" b="1" dirty="0"/>
              <a:t>improved through further tuning</a:t>
            </a:r>
            <a:r>
              <a:rPr lang="en-US" sz="2500" dirty="0"/>
              <a:t> (adjusting hidden layers, learning rates, and iterations) to reach higher performance levels in future tests.</a:t>
            </a:r>
          </a:p>
          <a:p>
            <a:r>
              <a:rPr lang="en-US" sz="2500" dirty="0"/>
              <a:t>Machine learning overall can </a:t>
            </a:r>
            <a:r>
              <a:rPr lang="en-US" sz="2500" b="1" dirty="0"/>
              <a:t>help identify climate change patterns</a:t>
            </a:r>
            <a:r>
              <a:rPr lang="en-US" sz="2500" dirty="0"/>
              <a:t> by tracking extreme or unpleasant weather events over time.</a:t>
            </a:r>
          </a:p>
          <a:p>
            <a:endParaRPr lang="en-DE" dirty="0"/>
          </a:p>
        </p:txBody>
      </p:sp>
      <p:sp>
        <p:nvSpPr>
          <p:cNvPr id="4" name="Content Placeholder 3">
            <a:extLst>
              <a:ext uri="{FF2B5EF4-FFF2-40B4-BE49-F238E27FC236}">
                <a16:creationId xmlns:a16="http://schemas.microsoft.com/office/drawing/2014/main" id="{A473972A-BB94-6FE4-5C94-883087C9D98D}"/>
              </a:ext>
            </a:extLst>
          </p:cNvPr>
          <p:cNvSpPr>
            <a:spLocks noGrp="1"/>
          </p:cNvSpPr>
          <p:nvPr>
            <p:ph sz="half" idx="2"/>
          </p:nvPr>
        </p:nvSpPr>
        <p:spPr/>
        <p:txBody>
          <a:bodyPr>
            <a:normAutofit fontScale="32500" lnSpcReduction="20000"/>
          </a:bodyPr>
          <a:lstStyle/>
          <a:p>
            <a:r>
              <a:rPr lang="en-US" sz="2500" b="1" dirty="0"/>
              <a:t>Next Steps</a:t>
            </a:r>
          </a:p>
          <a:p>
            <a:r>
              <a:rPr lang="en-US" sz="2500" dirty="0"/>
              <a:t>Continue refining models to </a:t>
            </a:r>
            <a:r>
              <a:rPr lang="en-US" sz="2500" b="1" dirty="0"/>
              <a:t>increase accuracy and reduce overfitting</a:t>
            </a:r>
            <a:r>
              <a:rPr lang="en-US" sz="2500" dirty="0"/>
              <a:t>.</a:t>
            </a:r>
          </a:p>
          <a:p>
            <a:r>
              <a:rPr lang="en-US" sz="2500" dirty="0"/>
              <a:t>Further </a:t>
            </a:r>
            <a:r>
              <a:rPr lang="en-US" sz="2500" b="1" dirty="0"/>
              <a:t>optimize the ANN model</a:t>
            </a:r>
            <a:r>
              <a:rPr lang="en-US" sz="2500" dirty="0"/>
              <a:t> with hyperparameter tuning.</a:t>
            </a:r>
          </a:p>
          <a:p>
            <a:r>
              <a:rPr lang="en-US" sz="2500" dirty="0"/>
              <a:t>Explore </a:t>
            </a:r>
            <a:r>
              <a:rPr lang="en-US" sz="2500" b="1" dirty="0"/>
              <a:t>unsupervised learning</a:t>
            </a:r>
            <a:r>
              <a:rPr lang="en-US" sz="2500" dirty="0"/>
              <a:t> for hidden climate pattern detection.</a:t>
            </a:r>
          </a:p>
          <a:p>
            <a:r>
              <a:rPr lang="en-US" sz="2500" dirty="0"/>
              <a:t>Incorporate </a:t>
            </a:r>
            <a:r>
              <a:rPr lang="en-US" sz="2500" b="1" dirty="0"/>
              <a:t>additional environmental variables</a:t>
            </a:r>
            <a:r>
              <a:rPr lang="en-US" sz="2500" dirty="0"/>
              <a:t> (wind speed, humidity, etc.).</a:t>
            </a:r>
          </a:p>
          <a:p>
            <a:r>
              <a:rPr lang="en-US" sz="2500" dirty="0"/>
              <a:t>Use model insights to </a:t>
            </a:r>
            <a:r>
              <a:rPr lang="en-US" sz="2500" b="1" dirty="0"/>
              <a:t>forecast long-term climate trends</a:t>
            </a:r>
            <a:r>
              <a:rPr lang="en-US" sz="2500" dirty="0"/>
              <a:t> and guide </a:t>
            </a:r>
            <a:r>
              <a:rPr lang="en-US" sz="2500" b="1" dirty="0"/>
              <a:t>climate policy and action</a:t>
            </a:r>
            <a:r>
              <a:rPr lang="en-US" sz="2500" dirty="0"/>
              <a:t>.</a:t>
            </a:r>
          </a:p>
          <a:p>
            <a:endParaRPr lang="en-DE" dirty="0"/>
          </a:p>
        </p:txBody>
      </p:sp>
    </p:spTree>
    <p:extLst>
      <p:ext uri="{BB962C8B-B14F-4D97-AF65-F5344CB8AC3E}">
        <p14:creationId xmlns:p14="http://schemas.microsoft.com/office/powerpoint/2010/main" val="131104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022CB5A-4174-8C29-34C4-22FCFA9434DE}"/>
              </a:ext>
            </a:extLst>
          </p:cNvPr>
          <p:cNvSpPr>
            <a:spLocks noGrp="1"/>
          </p:cNvSpPr>
          <p:nvPr>
            <p:ph type="title"/>
          </p:nvPr>
        </p:nvSpPr>
        <p:spPr>
          <a:xfrm>
            <a:off x="1829849" y="1899904"/>
            <a:ext cx="3312116" cy="2934031"/>
          </a:xfrm>
        </p:spPr>
        <p:txBody>
          <a:bodyPr anchor="ctr">
            <a:normAutofit/>
          </a:bodyPr>
          <a:lstStyle/>
          <a:p>
            <a:r>
              <a:rPr lang="en-US" dirty="0"/>
              <a:t>Thank You!</a:t>
            </a:r>
            <a:endParaRPr lang="en-DE" dirty="0"/>
          </a:p>
        </p:txBody>
      </p:sp>
      <p:graphicFrame>
        <p:nvGraphicFramePr>
          <p:cNvPr id="5" name="Content Placeholder 2">
            <a:extLst>
              <a:ext uri="{FF2B5EF4-FFF2-40B4-BE49-F238E27FC236}">
                <a16:creationId xmlns:a16="http://schemas.microsoft.com/office/drawing/2014/main" id="{401FE530-F294-7378-DBF3-BDC678D96E68}"/>
              </a:ext>
            </a:extLst>
          </p:cNvPr>
          <p:cNvGraphicFramePr>
            <a:graphicFrameLocks noGrp="1"/>
          </p:cNvGraphicFramePr>
          <p:nvPr>
            <p:ph idx="1"/>
            <p:extLst>
              <p:ext uri="{D42A27DB-BD31-4B8C-83A1-F6EECF244321}">
                <p14:modId xmlns:p14="http://schemas.microsoft.com/office/powerpoint/2010/main" val="3384919573"/>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27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BBF1B85-2C3A-524D-F8FE-4334E3A0BC6B}"/>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a:t>Introduction</a:t>
            </a:r>
            <a:br>
              <a:rPr lang="en-US" sz="3000"/>
            </a:br>
            <a:endParaRPr lang="en-DE" sz="3000"/>
          </a:p>
        </p:txBody>
      </p:sp>
      <p:graphicFrame>
        <p:nvGraphicFramePr>
          <p:cNvPr id="5" name="Content Placeholder 2">
            <a:extLst>
              <a:ext uri="{FF2B5EF4-FFF2-40B4-BE49-F238E27FC236}">
                <a16:creationId xmlns:a16="http://schemas.microsoft.com/office/drawing/2014/main" id="{F32E8C0B-0EE7-2269-D6A2-246E6C5D80A1}"/>
              </a:ext>
            </a:extLst>
          </p:cNvPr>
          <p:cNvGraphicFramePr>
            <a:graphicFrameLocks noGrp="1"/>
          </p:cNvGraphicFramePr>
          <p:nvPr>
            <p:ph idx="1"/>
            <p:extLst>
              <p:ext uri="{D42A27DB-BD31-4B8C-83A1-F6EECF244321}">
                <p14:modId xmlns:p14="http://schemas.microsoft.com/office/powerpoint/2010/main" val="3756857124"/>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880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2369780-D8F9-2043-75AA-F91FFC285854}"/>
              </a:ext>
            </a:extLst>
          </p:cNvPr>
          <p:cNvSpPr>
            <a:spLocks noGrp="1"/>
          </p:cNvSpPr>
          <p:nvPr>
            <p:ph type="title"/>
          </p:nvPr>
        </p:nvSpPr>
        <p:spPr>
          <a:xfrm>
            <a:off x="992518" y="442913"/>
            <a:ext cx="5271804" cy="1639888"/>
          </a:xfrm>
        </p:spPr>
        <p:txBody>
          <a:bodyPr anchor="b">
            <a:normAutofit/>
          </a:bodyPr>
          <a:lstStyle/>
          <a:p>
            <a:pPr>
              <a:lnSpc>
                <a:spcPct val="120000"/>
              </a:lnSpc>
            </a:pPr>
            <a:r>
              <a:rPr lang="en-US" sz="2700"/>
              <a:t>Objective &amp; Hypotheses</a:t>
            </a:r>
            <a:br>
              <a:rPr lang="en-US" sz="2700"/>
            </a:br>
            <a:endParaRPr lang="en-DE" sz="2700"/>
          </a:p>
        </p:txBody>
      </p:sp>
      <p:sp>
        <p:nvSpPr>
          <p:cNvPr id="20" name="Content Placeholder 2">
            <a:extLst>
              <a:ext uri="{FF2B5EF4-FFF2-40B4-BE49-F238E27FC236}">
                <a16:creationId xmlns:a16="http://schemas.microsoft.com/office/drawing/2014/main" id="{F20DCA7C-1E75-E4B7-7CFA-4FC1B5B403DA}"/>
              </a:ext>
            </a:extLst>
          </p:cNvPr>
          <p:cNvSpPr>
            <a:spLocks noGrp="1"/>
          </p:cNvSpPr>
          <p:nvPr>
            <p:ph idx="1"/>
          </p:nvPr>
        </p:nvSpPr>
        <p:spPr>
          <a:xfrm>
            <a:off x="992519" y="2312988"/>
            <a:ext cx="5271804" cy="3651250"/>
          </a:xfrm>
        </p:spPr>
        <p:txBody>
          <a:bodyPr>
            <a:normAutofit/>
          </a:bodyPr>
          <a:lstStyle/>
          <a:p>
            <a:pPr>
              <a:lnSpc>
                <a:spcPct val="130000"/>
              </a:lnSpc>
            </a:pPr>
            <a:r>
              <a:rPr lang="en-US" sz="1100" b="1"/>
              <a:t>Objective:</a:t>
            </a:r>
            <a:br>
              <a:rPr lang="en-US" sz="1100"/>
            </a:br>
            <a:r>
              <a:rPr lang="en-US" sz="1100"/>
              <a:t>Use machine learning to evaluate and predict weather conditions and potential climate change indicators across multiple European weather stations.</a:t>
            </a:r>
          </a:p>
          <a:p>
            <a:pPr>
              <a:lnSpc>
                <a:spcPct val="130000"/>
              </a:lnSpc>
            </a:pPr>
            <a:r>
              <a:rPr lang="en-US" sz="1100" b="1"/>
              <a:t>Hypotheses:</a:t>
            </a:r>
            <a:endParaRPr lang="en-US" sz="1100"/>
          </a:p>
          <a:p>
            <a:pPr>
              <a:lnSpc>
                <a:spcPct val="130000"/>
              </a:lnSpc>
            </a:pPr>
            <a:r>
              <a:rPr lang="en-US" sz="1100"/>
              <a:t>There is a correlation between rising temperatures and extreme weather events (e.g., heatwaves, heavy precipitation).</a:t>
            </a:r>
          </a:p>
          <a:p>
            <a:pPr>
              <a:lnSpc>
                <a:spcPct val="130000"/>
              </a:lnSpc>
            </a:pPr>
            <a:r>
              <a:rPr lang="en-US" sz="1100"/>
              <a:t>Prediction accuracy will vary depending on geographic location and climate characteristics.</a:t>
            </a:r>
          </a:p>
          <a:p>
            <a:pPr>
              <a:lnSpc>
                <a:spcPct val="130000"/>
              </a:lnSpc>
            </a:pPr>
            <a:r>
              <a:rPr lang="en-US" sz="1100"/>
              <a:t>No single machine learning algorithm will outperform all others for predicting weather patterns.</a:t>
            </a:r>
          </a:p>
          <a:p>
            <a:pPr>
              <a:lnSpc>
                <a:spcPct val="130000"/>
              </a:lnSpc>
            </a:pPr>
            <a:endParaRPr lang="en-DE" sz="1100"/>
          </a:p>
        </p:txBody>
      </p:sp>
      <p:sp>
        <p:nvSpPr>
          <p:cNvPr id="21" name="Freeform: Shape 2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4" name="Picture 23" descr="Wind farm silhouette">
            <a:extLst>
              <a:ext uri="{FF2B5EF4-FFF2-40B4-BE49-F238E27FC236}">
                <a16:creationId xmlns:a16="http://schemas.microsoft.com/office/drawing/2014/main" id="{AED91238-234D-EB77-2DA9-F7A5EF1A7C6B}"/>
              </a:ext>
            </a:extLst>
          </p:cNvPr>
          <p:cNvPicPr>
            <a:picLocks noChangeAspect="1"/>
          </p:cNvPicPr>
          <p:nvPr/>
        </p:nvPicPr>
        <p:blipFill>
          <a:blip r:embed="rId2"/>
          <a:srcRect l="23591" r="28769" b="2"/>
          <a:stretch>
            <a:fillRect/>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49986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F923FF5-21A5-E79E-0A65-4E4E4951FB18}"/>
              </a:ext>
            </a:extLst>
          </p:cNvPr>
          <p:cNvSpPr>
            <a:spLocks noGrp="1"/>
          </p:cNvSpPr>
          <p:nvPr>
            <p:ph type="title"/>
          </p:nvPr>
        </p:nvSpPr>
        <p:spPr>
          <a:xfrm>
            <a:off x="992518" y="442913"/>
            <a:ext cx="5271804" cy="1639888"/>
          </a:xfrm>
        </p:spPr>
        <p:txBody>
          <a:bodyPr anchor="b">
            <a:normAutofit/>
          </a:bodyPr>
          <a:lstStyle/>
          <a:p>
            <a:r>
              <a:rPr lang="en-US" dirty="0"/>
              <a:t>The Data</a:t>
            </a:r>
            <a:br>
              <a:rPr lang="en-US" dirty="0"/>
            </a:br>
            <a:endParaRPr lang="en-DE" dirty="0"/>
          </a:p>
        </p:txBody>
      </p:sp>
      <p:sp>
        <p:nvSpPr>
          <p:cNvPr id="3" name="Content Placeholder 2">
            <a:extLst>
              <a:ext uri="{FF2B5EF4-FFF2-40B4-BE49-F238E27FC236}">
                <a16:creationId xmlns:a16="http://schemas.microsoft.com/office/drawing/2014/main" id="{B68F8A02-D7E3-CFD3-868D-FF5950B31ADF}"/>
              </a:ext>
            </a:extLst>
          </p:cNvPr>
          <p:cNvSpPr>
            <a:spLocks noGrp="1"/>
          </p:cNvSpPr>
          <p:nvPr>
            <p:ph idx="1"/>
          </p:nvPr>
        </p:nvSpPr>
        <p:spPr>
          <a:xfrm>
            <a:off x="992519" y="2312988"/>
            <a:ext cx="5271804" cy="3651250"/>
          </a:xfrm>
        </p:spPr>
        <p:txBody>
          <a:bodyPr>
            <a:normAutofit/>
          </a:bodyPr>
          <a:lstStyle/>
          <a:p>
            <a:pPr>
              <a:lnSpc>
                <a:spcPct val="130000"/>
              </a:lnSpc>
            </a:pPr>
            <a:r>
              <a:rPr lang="en-US" sz="1300" b="1"/>
              <a:t>Source:</a:t>
            </a:r>
            <a:r>
              <a:rPr lang="en-US" sz="1300"/>
              <a:t> European Climate Assessment &amp; Dataset (ECA&amp;D) project</a:t>
            </a:r>
          </a:p>
          <a:p>
            <a:pPr>
              <a:lnSpc>
                <a:spcPct val="130000"/>
              </a:lnSpc>
            </a:pPr>
            <a:r>
              <a:rPr lang="en-US" sz="1300" b="1"/>
              <a:t>Stations:</a:t>
            </a:r>
            <a:r>
              <a:rPr lang="en-US" sz="1300"/>
              <a:t> 15–18 weather stations across Europe</a:t>
            </a:r>
          </a:p>
          <a:p>
            <a:pPr>
              <a:lnSpc>
                <a:spcPct val="130000"/>
              </a:lnSpc>
            </a:pPr>
            <a:r>
              <a:rPr lang="en-US" sz="1300" b="1"/>
              <a:t>Timeframe:</a:t>
            </a:r>
            <a:r>
              <a:rPr lang="en-US" sz="1300"/>
              <a:t> Daily data from 1960 through 2022</a:t>
            </a:r>
          </a:p>
          <a:p>
            <a:pPr>
              <a:lnSpc>
                <a:spcPct val="130000"/>
              </a:lnSpc>
            </a:pPr>
            <a:r>
              <a:rPr lang="en-US" sz="1300" b="1"/>
              <a:t>Variables:</a:t>
            </a:r>
            <a:r>
              <a:rPr lang="en-US" sz="1300"/>
              <a:t> Temperature, humidity, precipitation, wind speed, pressure, and cloud cover</a:t>
            </a:r>
          </a:p>
          <a:p>
            <a:pPr>
              <a:lnSpc>
                <a:spcPct val="130000"/>
              </a:lnSpc>
            </a:pPr>
            <a:r>
              <a:rPr lang="en-US" sz="1300" b="1"/>
              <a:t>Preprocessing:</a:t>
            </a:r>
            <a:r>
              <a:rPr lang="en-US" sz="1300"/>
              <a:t> Missing data handled through interpolation and normalization for consistent scaling</a:t>
            </a:r>
          </a:p>
          <a:p>
            <a:pPr>
              <a:lnSpc>
                <a:spcPct val="130000"/>
              </a:lnSpc>
            </a:pPr>
            <a:endParaRPr lang="en-DE" sz="130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366EA179-B58A-2560-9BC5-71679D2A7F50}"/>
              </a:ext>
            </a:extLst>
          </p:cNvPr>
          <p:cNvPicPr>
            <a:picLocks noChangeAspect="1"/>
          </p:cNvPicPr>
          <p:nvPr/>
        </p:nvPicPr>
        <p:blipFill>
          <a:blip r:embed="rId2"/>
          <a:srcRect l="29102" r="29985"/>
          <a:stretch>
            <a:fillRect/>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86065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87CFC323-1608-FC2E-AB51-969449CC64E1}"/>
              </a:ext>
            </a:extLst>
          </p:cNvPr>
          <p:cNvSpPr>
            <a:spLocks noGrp="1"/>
          </p:cNvSpPr>
          <p:nvPr>
            <p:ph type="title"/>
          </p:nvPr>
        </p:nvSpPr>
        <p:spPr>
          <a:xfrm>
            <a:off x="1920875" y="442913"/>
            <a:ext cx="6857365" cy="1344612"/>
          </a:xfrm>
        </p:spPr>
        <p:txBody>
          <a:bodyPr anchor="b">
            <a:normAutofit/>
          </a:bodyPr>
          <a:lstStyle/>
          <a:p>
            <a:pPr>
              <a:lnSpc>
                <a:spcPct val="120000"/>
              </a:lnSpc>
            </a:pPr>
            <a:r>
              <a:rPr lang="en-US" sz="3000"/>
              <a:t>Data Bias &amp; Accuracy</a:t>
            </a:r>
            <a:br>
              <a:rPr lang="en-US" sz="3000"/>
            </a:br>
            <a:endParaRPr lang="en-DE" sz="3000"/>
          </a:p>
        </p:txBody>
      </p:sp>
      <p:sp>
        <p:nvSpPr>
          <p:cNvPr id="21" name="Content Placeholder 2">
            <a:extLst>
              <a:ext uri="{FF2B5EF4-FFF2-40B4-BE49-F238E27FC236}">
                <a16:creationId xmlns:a16="http://schemas.microsoft.com/office/drawing/2014/main" id="{0AE534AB-9E69-E33F-FFEA-BF7C2EF57E48}"/>
              </a:ext>
            </a:extLst>
          </p:cNvPr>
          <p:cNvSpPr>
            <a:spLocks noGrp="1"/>
          </p:cNvSpPr>
          <p:nvPr>
            <p:ph idx="1"/>
          </p:nvPr>
        </p:nvSpPr>
        <p:spPr>
          <a:xfrm>
            <a:off x="1920875" y="2312988"/>
            <a:ext cx="6857365" cy="3651250"/>
          </a:xfrm>
        </p:spPr>
        <p:txBody>
          <a:bodyPr>
            <a:normAutofit/>
          </a:bodyPr>
          <a:lstStyle/>
          <a:p>
            <a:pPr>
              <a:lnSpc>
                <a:spcPct val="130000"/>
              </a:lnSpc>
            </a:pPr>
            <a:r>
              <a:rPr lang="en-US" sz="1000" b="1" dirty="0"/>
              <a:t>Potential Biases:</a:t>
            </a:r>
            <a:endParaRPr lang="en-US" sz="1000" dirty="0"/>
          </a:p>
          <a:p>
            <a:pPr>
              <a:lnSpc>
                <a:spcPct val="130000"/>
              </a:lnSpc>
            </a:pPr>
            <a:r>
              <a:rPr lang="en-US" sz="1000" b="1" dirty="0"/>
              <a:t>Temporal Bias:</a:t>
            </a:r>
            <a:r>
              <a:rPr lang="en-US" sz="1000" dirty="0"/>
              <a:t> Older records may reflect outdated or inconsistent measurement methods.</a:t>
            </a:r>
          </a:p>
          <a:p>
            <a:pPr>
              <a:lnSpc>
                <a:spcPct val="130000"/>
              </a:lnSpc>
            </a:pPr>
            <a:r>
              <a:rPr lang="en-US" sz="1000" b="1" dirty="0"/>
              <a:t>Historical Bias:</a:t>
            </a:r>
            <a:r>
              <a:rPr lang="en-US" sz="1000" dirty="0"/>
              <a:t> Abundant older data may mask recent rapid climate shifts, reducing accuracy for current trends.</a:t>
            </a:r>
          </a:p>
          <a:p>
            <a:pPr>
              <a:lnSpc>
                <a:spcPct val="130000"/>
              </a:lnSpc>
            </a:pPr>
            <a:r>
              <a:rPr lang="en-US" sz="1000" b="1" dirty="0"/>
              <a:t>Selection Bias:</a:t>
            </a:r>
            <a:r>
              <a:rPr lang="en-US" sz="1000" dirty="0"/>
              <a:t> More developed European regions are overrepresented, underrepresenting smaller or rural stations.</a:t>
            </a:r>
          </a:p>
          <a:p>
            <a:pPr>
              <a:lnSpc>
                <a:spcPct val="130000"/>
              </a:lnSpc>
            </a:pPr>
            <a:r>
              <a:rPr lang="en-US" sz="1000" b="1" dirty="0"/>
              <a:t>Accuracy:</a:t>
            </a:r>
            <a:endParaRPr lang="en-US" sz="1000" dirty="0"/>
          </a:p>
          <a:p>
            <a:pPr>
              <a:lnSpc>
                <a:spcPct val="130000"/>
              </a:lnSpc>
            </a:pPr>
            <a:r>
              <a:rPr lang="en-US" sz="1000" dirty="0"/>
              <a:t>Average model accuracy: </a:t>
            </a:r>
            <a:r>
              <a:rPr lang="en-US" sz="1000" b="1" dirty="0"/>
              <a:t>88%</a:t>
            </a:r>
            <a:r>
              <a:rPr lang="en-US" sz="1000" dirty="0"/>
              <a:t> across stations.</a:t>
            </a:r>
          </a:p>
          <a:p>
            <a:pPr>
              <a:lnSpc>
                <a:spcPct val="130000"/>
              </a:lnSpc>
            </a:pPr>
            <a:r>
              <a:rPr lang="en-US" sz="1000" dirty="0"/>
              <a:t>Some stations (e.g., Sonnblick, Valentia) achieved over </a:t>
            </a:r>
            <a:r>
              <a:rPr lang="en-US" sz="1000" b="1" dirty="0"/>
              <a:t>95%</a:t>
            </a:r>
            <a:r>
              <a:rPr lang="en-US" sz="1000" dirty="0"/>
              <a:t>, possibly due to stable climates or limited variability.</a:t>
            </a:r>
          </a:p>
          <a:p>
            <a:pPr>
              <a:lnSpc>
                <a:spcPct val="130000"/>
              </a:lnSpc>
            </a:pPr>
            <a:r>
              <a:rPr lang="en-US" sz="1000" dirty="0"/>
              <a:t>Consistently high accuracy across locations suggests strong model generalization, though isolated overfitting may occur.</a:t>
            </a:r>
          </a:p>
          <a:p>
            <a:pPr>
              <a:lnSpc>
                <a:spcPct val="130000"/>
              </a:lnSpc>
            </a:pPr>
            <a:endParaRPr lang="en-DE" sz="1000" dirty="0"/>
          </a:p>
        </p:txBody>
      </p:sp>
    </p:spTree>
    <p:extLst>
      <p:ext uri="{BB962C8B-B14F-4D97-AF65-F5344CB8AC3E}">
        <p14:creationId xmlns:p14="http://schemas.microsoft.com/office/powerpoint/2010/main" val="118538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0297BA4-BCBC-593D-4E74-996DBAF5BCC4}"/>
              </a:ext>
            </a:extLst>
          </p:cNvPr>
          <p:cNvSpPr>
            <a:spLocks noGrp="1"/>
          </p:cNvSpPr>
          <p:nvPr>
            <p:ph type="title"/>
          </p:nvPr>
        </p:nvSpPr>
        <p:spPr>
          <a:xfrm>
            <a:off x="992518" y="442913"/>
            <a:ext cx="5185645" cy="1639888"/>
          </a:xfrm>
        </p:spPr>
        <p:txBody>
          <a:bodyPr vert="horz" lIns="109728" tIns="109728" rIns="109728" bIns="91440" rtlCol="0" anchor="b">
            <a:normAutofit/>
          </a:bodyPr>
          <a:lstStyle/>
          <a:p>
            <a:r>
              <a:rPr lang="en-US" dirty="0"/>
              <a:t>Optimization</a:t>
            </a:r>
            <a:endParaRPr lang="en-US"/>
          </a:p>
        </p:txBody>
      </p:sp>
      <p:sp>
        <p:nvSpPr>
          <p:cNvPr id="3" name="Content Placeholder 2">
            <a:extLst>
              <a:ext uri="{FF2B5EF4-FFF2-40B4-BE49-F238E27FC236}">
                <a16:creationId xmlns:a16="http://schemas.microsoft.com/office/drawing/2014/main" id="{11C407E1-CF79-4A0F-9777-A86BECEFDD51}"/>
              </a:ext>
            </a:extLst>
          </p:cNvPr>
          <p:cNvSpPr>
            <a:spLocks noGrp="1"/>
          </p:cNvSpPr>
          <p:nvPr>
            <p:ph sz="half" idx="1"/>
          </p:nvPr>
        </p:nvSpPr>
        <p:spPr>
          <a:xfrm>
            <a:off x="992519" y="2312988"/>
            <a:ext cx="5296964" cy="3651250"/>
          </a:xfrm>
        </p:spPr>
        <p:txBody>
          <a:bodyPr vert="horz" lIns="109728" tIns="109728" rIns="109728" bIns="91440" rtlCol="0">
            <a:normAutofit/>
          </a:bodyPr>
          <a:lstStyle/>
          <a:p>
            <a:pPr>
              <a:lnSpc>
                <a:spcPct val="130000"/>
              </a:lnSpc>
            </a:pPr>
            <a:r>
              <a:rPr lang="en-US" sz="900" b="1"/>
              <a:t>Optimization Approach: Gradient Descent</a:t>
            </a:r>
            <a:endParaRPr lang="en-US" sz="900"/>
          </a:p>
          <a:p>
            <a:pPr>
              <a:lnSpc>
                <a:spcPct val="130000"/>
              </a:lnSpc>
            </a:pPr>
            <a:r>
              <a:rPr lang="en-US" sz="900"/>
              <a:t>The data was optimized using </a:t>
            </a:r>
            <a:r>
              <a:rPr lang="en-US" sz="900" b="1"/>
              <a:t>Gradient Descent</a:t>
            </a:r>
            <a:r>
              <a:rPr lang="en-US" sz="900"/>
              <a:t>, an iterative algorithm that adjusts parameters to minimize a </a:t>
            </a:r>
            <a:r>
              <a:rPr lang="en-US" sz="900" b="1"/>
              <a:t>loss function</a:t>
            </a:r>
            <a:r>
              <a:rPr lang="en-US" sz="900"/>
              <a:t>.</a:t>
            </a:r>
          </a:p>
          <a:p>
            <a:pPr>
              <a:lnSpc>
                <a:spcPct val="130000"/>
              </a:lnSpc>
            </a:pPr>
            <a:r>
              <a:rPr lang="en-US" sz="900"/>
              <a:t>Gradient Descent continually updates model weights based on the </a:t>
            </a:r>
            <a:r>
              <a:rPr lang="en-US" sz="900" b="1"/>
              <a:t>direction of steepest error reduction</a:t>
            </a:r>
            <a:r>
              <a:rPr lang="en-US" sz="900"/>
              <a:t>, improving predictive accuracy with each iteration.</a:t>
            </a:r>
          </a:p>
          <a:p>
            <a:pPr>
              <a:lnSpc>
                <a:spcPct val="130000"/>
              </a:lnSpc>
            </a:pPr>
            <a:r>
              <a:rPr lang="en-US" sz="900"/>
              <a:t>For this project, Gradient Descent was applied to optimize temperature and weather-condition prediction models across multiple European weather stations.</a:t>
            </a:r>
          </a:p>
          <a:p>
            <a:pPr>
              <a:lnSpc>
                <a:spcPct val="130000"/>
              </a:lnSpc>
            </a:pPr>
            <a:r>
              <a:rPr lang="en-US" sz="900"/>
              <a:t>The iterative optimization minimized the loss function to nearly zero, suggesting that </a:t>
            </a:r>
            <a:r>
              <a:rPr lang="en-US" sz="900" b="1"/>
              <a:t>average temperature and weather conditions can be modeled by differentiable functions</a:t>
            </a:r>
            <a:r>
              <a:rPr lang="en-US" sz="900"/>
              <a:t>.</a:t>
            </a:r>
          </a:p>
          <a:p>
            <a:pPr>
              <a:lnSpc>
                <a:spcPct val="130000"/>
              </a:lnSpc>
            </a:pPr>
            <a:r>
              <a:rPr lang="en-US" sz="900"/>
              <a:t>This process ensured the model converged toward optimal parameters and reduced overfitting, leading to consistent accuracy across most weather stations.</a:t>
            </a:r>
          </a:p>
          <a:p>
            <a:pPr>
              <a:lnSpc>
                <a:spcPct val="130000"/>
              </a:lnSpc>
            </a:pPr>
            <a:endParaRPr lang="en-US" sz="900"/>
          </a:p>
        </p:txBody>
      </p:sp>
      <p:pic>
        <p:nvPicPr>
          <p:cNvPr id="5" name="Content Placeholder 4">
            <a:extLst>
              <a:ext uri="{FF2B5EF4-FFF2-40B4-BE49-F238E27FC236}">
                <a16:creationId xmlns:a16="http://schemas.microsoft.com/office/drawing/2014/main" id="{1D655917-A275-359B-AF09-5F82AB67490C}"/>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8237967" y="2536132"/>
            <a:ext cx="2988679" cy="1785735"/>
          </a:xfrm>
          <a:prstGeom prst="rect">
            <a:avLst/>
          </a:prstGeom>
        </p:spPr>
      </p:pic>
    </p:spTree>
    <p:extLst>
      <p:ext uri="{BB962C8B-B14F-4D97-AF65-F5344CB8AC3E}">
        <p14:creationId xmlns:p14="http://schemas.microsoft.com/office/powerpoint/2010/main" val="248396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87ECEDF-4069-936F-45C1-5FCD995DF154}"/>
              </a:ext>
            </a:extLst>
          </p:cNvPr>
          <p:cNvSpPr>
            <a:spLocks noGrp="1"/>
          </p:cNvSpPr>
          <p:nvPr>
            <p:ph type="title"/>
          </p:nvPr>
        </p:nvSpPr>
        <p:spPr>
          <a:xfrm>
            <a:off x="992518" y="442913"/>
            <a:ext cx="5185645" cy="1639888"/>
          </a:xfrm>
        </p:spPr>
        <p:txBody>
          <a:bodyPr vert="horz" lIns="109728" tIns="109728" rIns="109728" bIns="91440" rtlCol="0" anchor="b">
            <a:normAutofit/>
          </a:bodyPr>
          <a:lstStyle/>
          <a:p>
            <a:r>
              <a:rPr lang="en-US" dirty="0"/>
              <a:t>K-Nearest Neighbors</a:t>
            </a:r>
          </a:p>
        </p:txBody>
      </p:sp>
      <p:sp>
        <p:nvSpPr>
          <p:cNvPr id="6" name="Rectangle 1">
            <a:extLst>
              <a:ext uri="{FF2B5EF4-FFF2-40B4-BE49-F238E27FC236}">
                <a16:creationId xmlns:a16="http://schemas.microsoft.com/office/drawing/2014/main" id="{C219822F-1482-1A12-313C-06B52E8D7A18}"/>
              </a:ext>
            </a:extLst>
          </p:cNvPr>
          <p:cNvSpPr>
            <a:spLocks noGrp="1" noChangeArrowheads="1"/>
          </p:cNvSpPr>
          <p:nvPr>
            <p:ph sz="half" idx="1"/>
          </p:nvPr>
        </p:nvSpPr>
        <p:spPr bwMode="auto">
          <a:xfrm>
            <a:off x="992519" y="2312988"/>
            <a:ext cx="5296964" cy="3651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Ctr="0" compatLnSpc="1">
            <a:prstTxWarp prst="textNoShape">
              <a:avLst/>
            </a:prstTxWarp>
            <a:normAutofit/>
          </a:bodyPr>
          <a:lstStyle/>
          <a:p>
            <a:pPr marR="0" lvl="0" indent="0" fontAlgn="base">
              <a:lnSpc>
                <a:spcPct val="130000"/>
              </a:lnSpc>
              <a:spcAft>
                <a:spcPct val="0"/>
              </a:spcAft>
              <a:buClrTx/>
              <a:buSzTx/>
              <a:buFont typeface="Corbel" panose="020B0503020204020204" pitchFamily="34" charset="0"/>
              <a:buChar char="•"/>
              <a:tabLst/>
            </a:pPr>
            <a:r>
              <a:rPr kumimoji="0" lang="en-US" altLang="en-DE" sz="900" b="0" i="0" u="none" strike="noStrike" cap="none" normalizeH="0" dirty="0">
                <a:ln>
                  <a:noFill/>
                </a:ln>
                <a:effectLst/>
              </a:rPr>
              <a:t>The </a:t>
            </a:r>
            <a:r>
              <a:rPr kumimoji="0" lang="en-US" altLang="en-DE" sz="900" b="1" i="0" u="none" strike="noStrike" cap="none" normalizeH="0" dirty="0">
                <a:ln>
                  <a:noFill/>
                </a:ln>
                <a:effectLst/>
              </a:rPr>
              <a:t>K–Nearest Neighbors (KNN)</a:t>
            </a:r>
            <a:r>
              <a:rPr kumimoji="0" lang="en-US" altLang="en-DE" sz="900" b="0" i="0" u="none" strike="noStrike" cap="none" normalizeH="0" dirty="0">
                <a:ln>
                  <a:noFill/>
                </a:ln>
                <a:effectLst/>
              </a:rPr>
              <a:t> algorithm predicts outcomes by measuring the distance between new data points and the nearest data points in the training set.</a:t>
            </a:r>
          </a:p>
          <a:p>
            <a:pPr marR="0" lvl="0" indent="0" fontAlgn="base">
              <a:lnSpc>
                <a:spcPct val="130000"/>
              </a:lnSpc>
              <a:spcAft>
                <a:spcPct val="0"/>
              </a:spcAft>
              <a:buClrTx/>
              <a:buSzTx/>
              <a:buFont typeface="Corbel" panose="020B0503020204020204" pitchFamily="34" charset="0"/>
              <a:buChar char="•"/>
              <a:tabLst/>
            </a:pPr>
            <a:r>
              <a:rPr kumimoji="0" lang="en-US" altLang="en-DE" sz="900" b="0" i="0" u="none" strike="noStrike" cap="none" normalizeH="0" dirty="0">
                <a:ln>
                  <a:noFill/>
                </a:ln>
                <a:effectLst/>
              </a:rPr>
              <a:t>Each prediction is based on the </a:t>
            </a:r>
            <a:r>
              <a:rPr kumimoji="0" lang="en-US" altLang="en-DE" sz="900" b="1" i="0" u="none" strike="noStrike" cap="none" normalizeH="0" dirty="0">
                <a:ln>
                  <a:noFill/>
                </a:ln>
                <a:effectLst/>
              </a:rPr>
              <a:t>majority class</a:t>
            </a:r>
            <a:r>
              <a:rPr kumimoji="0" lang="en-US" altLang="en-DE" sz="900" b="0" i="0" u="none" strike="noStrike" cap="none" normalizeH="0" dirty="0">
                <a:ln>
                  <a:noFill/>
                </a:ln>
                <a:effectLst/>
              </a:rPr>
              <a:t> among its </a:t>
            </a:r>
            <a:r>
              <a:rPr kumimoji="0" lang="en-US" altLang="en-DE" sz="900" b="0" i="1" u="none" strike="noStrike" cap="none" normalizeH="0" dirty="0">
                <a:ln>
                  <a:noFill/>
                </a:ln>
                <a:effectLst/>
              </a:rPr>
              <a:t>k</a:t>
            </a:r>
            <a:r>
              <a:rPr kumimoji="0" lang="en-US" altLang="en-DE" sz="900" b="0" i="0" u="none" strike="noStrike" cap="none" normalizeH="0" dirty="0">
                <a:ln>
                  <a:noFill/>
                </a:ln>
                <a:effectLst/>
              </a:rPr>
              <a:t> closest neighbors—in this case, determining whether a day was </a:t>
            </a:r>
            <a:r>
              <a:rPr kumimoji="0" lang="en-US" altLang="en-DE" sz="900" b="1" i="0" u="none" strike="noStrike" cap="none" normalizeH="0" dirty="0">
                <a:ln>
                  <a:noFill/>
                </a:ln>
                <a:effectLst/>
              </a:rPr>
              <a:t>pleasant</a:t>
            </a:r>
            <a:r>
              <a:rPr kumimoji="0" lang="en-US" altLang="en-DE" sz="900" b="0" i="0" u="none" strike="noStrike" cap="none" normalizeH="0" dirty="0">
                <a:ln>
                  <a:noFill/>
                </a:ln>
                <a:effectLst/>
              </a:rPr>
              <a:t> or </a:t>
            </a:r>
            <a:r>
              <a:rPr kumimoji="0" lang="en-US" altLang="en-DE" sz="900" b="1" i="0" u="none" strike="noStrike" cap="none" normalizeH="0" dirty="0">
                <a:ln>
                  <a:noFill/>
                </a:ln>
                <a:effectLst/>
              </a:rPr>
              <a:t>unpleasant</a:t>
            </a:r>
            <a:r>
              <a:rPr kumimoji="0" lang="en-US" altLang="en-DE" sz="900" b="0" i="0" u="none" strike="noStrike" cap="none" normalizeH="0" dirty="0">
                <a:ln>
                  <a:noFill/>
                </a:ln>
                <a:effectLst/>
              </a:rPr>
              <a:t>.</a:t>
            </a:r>
          </a:p>
          <a:p>
            <a:pPr marR="0" lvl="0" indent="0" fontAlgn="base">
              <a:lnSpc>
                <a:spcPct val="130000"/>
              </a:lnSpc>
              <a:spcAft>
                <a:spcPct val="0"/>
              </a:spcAft>
              <a:buClrTx/>
              <a:buSzTx/>
              <a:buFont typeface="Corbel" panose="020B0503020204020204" pitchFamily="34" charset="0"/>
              <a:buChar char="•"/>
              <a:tabLst/>
            </a:pPr>
            <a:r>
              <a:rPr kumimoji="0" lang="en-US" altLang="en-DE" sz="900" b="0" i="0" u="none" strike="noStrike" cap="none" normalizeH="0" dirty="0">
                <a:ln>
                  <a:noFill/>
                </a:ln>
                <a:effectLst/>
              </a:rPr>
              <a:t>KNN was applied to </a:t>
            </a:r>
            <a:r>
              <a:rPr kumimoji="0" lang="en-US" altLang="en-DE" sz="900" b="1" i="0" u="none" strike="noStrike" cap="none" normalizeH="0" dirty="0">
                <a:ln>
                  <a:noFill/>
                </a:ln>
                <a:effectLst/>
              </a:rPr>
              <a:t>15 European weather stations</a:t>
            </a:r>
            <a:r>
              <a:rPr kumimoji="0" lang="en-US" altLang="en-DE" sz="900" b="0" i="0" u="none" strike="noStrike" cap="none" normalizeH="0" dirty="0">
                <a:ln>
                  <a:noFill/>
                </a:ln>
                <a:effectLst/>
              </a:rPr>
              <a:t> to predict pleasant weather days using a </a:t>
            </a:r>
            <a:r>
              <a:rPr kumimoji="0" lang="en-US" altLang="en-DE" sz="900" b="1" i="0" u="none" strike="noStrike" cap="none" normalizeH="0" dirty="0">
                <a:ln>
                  <a:noFill/>
                </a:ln>
                <a:effectLst/>
              </a:rPr>
              <a:t>k-value of 3</a:t>
            </a:r>
            <a:r>
              <a:rPr kumimoji="0" lang="en-US" altLang="en-DE" sz="900" b="0" i="0" u="none" strike="noStrike" cap="none" normalizeH="0" dirty="0">
                <a:ln>
                  <a:noFill/>
                </a:ln>
                <a:effectLst/>
              </a:rPr>
              <a:t>.</a:t>
            </a:r>
          </a:p>
          <a:p>
            <a:pPr marR="0" lvl="0" indent="0" fontAlgn="base">
              <a:lnSpc>
                <a:spcPct val="130000"/>
              </a:lnSpc>
              <a:spcAft>
                <a:spcPct val="0"/>
              </a:spcAft>
              <a:buClrTx/>
              <a:buSzTx/>
              <a:buFont typeface="Corbel" panose="020B0503020204020204" pitchFamily="34" charset="0"/>
              <a:buChar char="•"/>
              <a:tabLst/>
            </a:pPr>
            <a:r>
              <a:rPr kumimoji="0" lang="en-US" altLang="en-DE" sz="900" b="0" i="0" u="none" strike="noStrike" cap="none" normalizeH="0" dirty="0">
                <a:ln>
                  <a:noFill/>
                </a:ln>
                <a:effectLst/>
              </a:rPr>
              <a:t>The model achieved an </a:t>
            </a:r>
            <a:r>
              <a:rPr kumimoji="0" lang="en-US" altLang="en-DE" sz="900" b="1" i="0" u="none" strike="noStrike" cap="none" normalizeH="0" dirty="0">
                <a:ln>
                  <a:noFill/>
                </a:ln>
                <a:effectLst/>
              </a:rPr>
              <a:t>average accuracy of 88%</a:t>
            </a:r>
            <a:r>
              <a:rPr kumimoji="0" lang="en-US" altLang="en-DE" sz="900" b="0" i="0" u="none" strike="noStrike" cap="none" normalizeH="0" dirty="0">
                <a:ln>
                  <a:noFill/>
                </a:ln>
                <a:effectLst/>
              </a:rPr>
              <a:t>, performing best in regions with stable climates.</a:t>
            </a:r>
          </a:p>
          <a:p>
            <a:pPr marR="0" lvl="0" indent="0" fontAlgn="base">
              <a:lnSpc>
                <a:spcPct val="130000"/>
              </a:lnSpc>
              <a:spcAft>
                <a:spcPct val="0"/>
              </a:spcAft>
              <a:buClrTx/>
              <a:buSzTx/>
              <a:buFont typeface="Corbel" panose="020B0503020204020204" pitchFamily="34" charset="0"/>
              <a:buChar char="•"/>
              <a:tabLst/>
            </a:pPr>
            <a:r>
              <a:rPr kumimoji="0" lang="en-US" altLang="en-DE" sz="900" b="1" i="0" u="none" strike="noStrike" cap="none" normalizeH="0" dirty="0">
                <a:ln>
                  <a:noFill/>
                </a:ln>
                <a:effectLst/>
              </a:rPr>
              <a:t>Overfitting</a:t>
            </a:r>
            <a:r>
              <a:rPr kumimoji="0" lang="en-US" altLang="en-DE" sz="900" b="0" i="0" u="none" strike="noStrike" cap="none" normalizeH="0" dirty="0">
                <a:ln>
                  <a:noFill/>
                </a:ln>
                <a:effectLst/>
              </a:rPr>
              <a:t> may have occurred at stations with limited variation or smaller datasets, where predictions reached 100% accuracy (e.g., Sonnblick).</a:t>
            </a:r>
          </a:p>
          <a:p>
            <a:pPr marR="0" lvl="0" indent="0" fontAlgn="base">
              <a:lnSpc>
                <a:spcPct val="130000"/>
              </a:lnSpc>
              <a:spcAft>
                <a:spcPct val="0"/>
              </a:spcAft>
              <a:buClrTx/>
              <a:buSzTx/>
              <a:buFont typeface="Corbel" panose="020B0503020204020204" pitchFamily="34" charset="0"/>
              <a:buChar char="•"/>
              <a:tabLst/>
            </a:pPr>
            <a:r>
              <a:rPr kumimoji="0" lang="en-US" altLang="en-DE" sz="900" b="0" i="0" u="none" strike="noStrike" cap="none" normalizeH="0" dirty="0">
                <a:ln>
                  <a:noFill/>
                </a:ln>
                <a:effectLst/>
              </a:rPr>
              <a:t>To improve model generalization, future training should include </a:t>
            </a:r>
            <a:r>
              <a:rPr kumimoji="0" lang="en-US" altLang="en-DE" sz="900" b="1" i="0" u="none" strike="noStrike" cap="none" normalizeH="0" dirty="0">
                <a:ln>
                  <a:noFill/>
                </a:ln>
                <a:effectLst/>
              </a:rPr>
              <a:t>more diverse regional data</a:t>
            </a:r>
            <a:r>
              <a:rPr kumimoji="0" lang="en-US" altLang="en-DE" sz="900" b="0" i="0" u="none" strike="noStrike" cap="none" normalizeH="0" dirty="0">
                <a:ln>
                  <a:noFill/>
                </a:ln>
                <a:effectLst/>
              </a:rPr>
              <a:t> and account for </a:t>
            </a:r>
            <a:r>
              <a:rPr kumimoji="0" lang="en-US" altLang="en-DE" sz="900" b="1" i="0" u="none" strike="noStrike" cap="none" normalizeH="0" dirty="0">
                <a:ln>
                  <a:noFill/>
                </a:ln>
                <a:effectLst/>
              </a:rPr>
              <a:t>seasonal variations</a:t>
            </a:r>
            <a:r>
              <a:rPr kumimoji="0" lang="en-US" altLang="en-DE" sz="900" b="0" i="0" u="none" strike="noStrike" cap="none" normalizeH="0" dirty="0">
                <a:ln>
                  <a:noFill/>
                </a:ln>
                <a:effectLst/>
              </a:rPr>
              <a:t>.</a:t>
            </a:r>
          </a:p>
        </p:txBody>
      </p:sp>
      <p:pic>
        <p:nvPicPr>
          <p:cNvPr id="5" name="Content Placeholder 4">
            <a:extLst>
              <a:ext uri="{FF2B5EF4-FFF2-40B4-BE49-F238E27FC236}">
                <a16:creationId xmlns:a16="http://schemas.microsoft.com/office/drawing/2014/main" id="{6114541A-E983-C332-D1E9-7A9C2D7A0322}"/>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8237967" y="2457679"/>
            <a:ext cx="3379302" cy="2389984"/>
          </a:xfrm>
          <a:prstGeom prst="rect">
            <a:avLst/>
          </a:prstGeom>
        </p:spPr>
      </p:pic>
    </p:spTree>
    <p:extLst>
      <p:ext uri="{BB962C8B-B14F-4D97-AF65-F5344CB8AC3E}">
        <p14:creationId xmlns:p14="http://schemas.microsoft.com/office/powerpoint/2010/main" val="242113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A700BA6-43A7-F92A-1353-A11C9CDFF025}"/>
              </a:ext>
            </a:extLst>
          </p:cNvPr>
          <p:cNvSpPr>
            <a:spLocks noGrp="1"/>
          </p:cNvSpPr>
          <p:nvPr>
            <p:ph type="title"/>
          </p:nvPr>
        </p:nvSpPr>
        <p:spPr>
          <a:xfrm>
            <a:off x="992518" y="442913"/>
            <a:ext cx="5185645" cy="1639888"/>
          </a:xfrm>
        </p:spPr>
        <p:txBody>
          <a:bodyPr vert="horz" lIns="109728" tIns="109728" rIns="109728" bIns="91440" rtlCol="0" anchor="b">
            <a:normAutofit/>
          </a:bodyPr>
          <a:lstStyle/>
          <a:p>
            <a:r>
              <a:rPr lang="en-US" dirty="0"/>
              <a:t>Decision Tree</a:t>
            </a:r>
            <a:br>
              <a:rPr lang="en-US" dirty="0"/>
            </a:br>
            <a:endParaRPr lang="en-US"/>
          </a:p>
        </p:txBody>
      </p:sp>
      <p:sp>
        <p:nvSpPr>
          <p:cNvPr id="3" name="Content Placeholder 2">
            <a:extLst>
              <a:ext uri="{FF2B5EF4-FFF2-40B4-BE49-F238E27FC236}">
                <a16:creationId xmlns:a16="http://schemas.microsoft.com/office/drawing/2014/main" id="{73B2F524-7F07-5E8A-76FA-2F06AFAA0CAC}"/>
              </a:ext>
            </a:extLst>
          </p:cNvPr>
          <p:cNvSpPr>
            <a:spLocks noGrp="1"/>
          </p:cNvSpPr>
          <p:nvPr>
            <p:ph sz="half" idx="1"/>
          </p:nvPr>
        </p:nvSpPr>
        <p:spPr>
          <a:xfrm>
            <a:off x="992519" y="2312988"/>
            <a:ext cx="5296964" cy="3651250"/>
          </a:xfrm>
        </p:spPr>
        <p:txBody>
          <a:bodyPr vert="horz" lIns="109728" tIns="109728" rIns="109728" bIns="91440" rtlCol="0">
            <a:normAutofit/>
          </a:bodyPr>
          <a:lstStyle/>
          <a:p>
            <a:pPr>
              <a:lnSpc>
                <a:spcPct val="130000"/>
              </a:lnSpc>
            </a:pPr>
            <a:r>
              <a:rPr lang="en-US" sz="900" dirty="0"/>
              <a:t>The </a:t>
            </a:r>
            <a:r>
              <a:rPr lang="en-US" sz="900" b="1" dirty="0"/>
              <a:t>Decision Tree</a:t>
            </a:r>
            <a:r>
              <a:rPr lang="en-US" sz="900" dirty="0"/>
              <a:t> algorithm classifies data by asking a series of feature-based questions, splitting the dataset into branches until a decision (leaf) is reached — similar to a flow chart.</a:t>
            </a:r>
          </a:p>
          <a:p>
            <a:pPr>
              <a:lnSpc>
                <a:spcPct val="130000"/>
              </a:lnSpc>
            </a:pPr>
            <a:r>
              <a:rPr lang="en-US" sz="900" dirty="0"/>
              <a:t>Each node represents a feature condition, and the path from root to leaf determines the </a:t>
            </a:r>
            <a:r>
              <a:rPr lang="en-US" sz="900" b="1" dirty="0"/>
              <a:t>predicted outcome</a:t>
            </a:r>
            <a:r>
              <a:rPr lang="en-US" sz="900" dirty="0"/>
              <a:t>, such as whether a day is </a:t>
            </a:r>
            <a:r>
              <a:rPr lang="en-US" sz="900" b="1" dirty="0"/>
              <a:t>pleasant</a:t>
            </a:r>
            <a:r>
              <a:rPr lang="en-US" sz="900" dirty="0"/>
              <a:t> or </a:t>
            </a:r>
            <a:r>
              <a:rPr lang="en-US" sz="900" b="1" dirty="0"/>
              <a:t>unpleasant</a:t>
            </a:r>
            <a:r>
              <a:rPr lang="en-US" sz="900" dirty="0"/>
              <a:t>.</a:t>
            </a:r>
          </a:p>
          <a:p>
            <a:pPr>
              <a:lnSpc>
                <a:spcPct val="130000"/>
              </a:lnSpc>
            </a:pPr>
            <a:r>
              <a:rPr lang="en-US" sz="900" dirty="0"/>
              <a:t>The model was trained on data from </a:t>
            </a:r>
            <a:r>
              <a:rPr lang="en-US" sz="900" b="1" dirty="0"/>
              <a:t>15 European weather stations</a:t>
            </a:r>
            <a:r>
              <a:rPr lang="en-US" sz="900" dirty="0"/>
              <a:t> to predict pleasant weather days.</a:t>
            </a:r>
          </a:p>
          <a:p>
            <a:pPr>
              <a:lnSpc>
                <a:spcPct val="130000"/>
              </a:lnSpc>
            </a:pPr>
            <a:r>
              <a:rPr lang="en-US" sz="900" dirty="0"/>
              <a:t>The </a:t>
            </a:r>
            <a:r>
              <a:rPr lang="en-US" sz="900" b="1" dirty="0"/>
              <a:t>training accuracy</a:t>
            </a:r>
            <a:r>
              <a:rPr lang="en-US" sz="900" dirty="0"/>
              <a:t> was </a:t>
            </a:r>
            <a:r>
              <a:rPr lang="en-US" sz="900" b="1" dirty="0"/>
              <a:t>46%</a:t>
            </a:r>
            <a:r>
              <a:rPr lang="en-US" sz="900" dirty="0"/>
              <a:t>, and the </a:t>
            </a:r>
            <a:r>
              <a:rPr lang="en-US" sz="900" b="1" dirty="0"/>
              <a:t>testing accuracy</a:t>
            </a:r>
            <a:r>
              <a:rPr lang="en-US" sz="900" dirty="0"/>
              <a:t> was </a:t>
            </a:r>
            <a:r>
              <a:rPr lang="en-US" sz="900" b="1" dirty="0"/>
              <a:t>47%</a:t>
            </a:r>
            <a:r>
              <a:rPr lang="en-US" sz="900" dirty="0"/>
              <a:t>, indicating limited predictive power and potential </a:t>
            </a:r>
            <a:r>
              <a:rPr lang="en-US" sz="900" b="1" dirty="0"/>
              <a:t>overfitting</a:t>
            </a:r>
            <a:r>
              <a:rPr lang="en-US" sz="900" dirty="0"/>
              <a:t> due to excessive branching.</a:t>
            </a:r>
          </a:p>
          <a:p>
            <a:pPr>
              <a:lnSpc>
                <a:spcPct val="130000"/>
              </a:lnSpc>
            </a:pPr>
            <a:r>
              <a:rPr lang="en-US" sz="900" dirty="0"/>
              <a:t>The tree’s </a:t>
            </a:r>
            <a:r>
              <a:rPr lang="en-US" sz="900" b="1" dirty="0"/>
              <a:t>complex structure</a:t>
            </a:r>
            <a:r>
              <a:rPr lang="en-US" sz="900" dirty="0"/>
              <a:t> makes it difficult to interpret and computationally heavy to train.</a:t>
            </a:r>
          </a:p>
          <a:p>
            <a:pPr>
              <a:lnSpc>
                <a:spcPct val="130000"/>
              </a:lnSpc>
            </a:pPr>
            <a:r>
              <a:rPr lang="en-US" sz="900" b="1" dirty="0"/>
              <a:t>Pruning the tree</a:t>
            </a:r>
            <a:r>
              <a:rPr lang="en-US" sz="900" dirty="0"/>
              <a:t> or switching to ensemble methods (like Random Forest) could improve accuracy and prevent overfitting.</a:t>
            </a:r>
          </a:p>
          <a:p>
            <a:pPr>
              <a:lnSpc>
                <a:spcPct val="130000"/>
              </a:lnSpc>
            </a:pPr>
            <a:endParaRPr lang="en-US" sz="900" dirty="0"/>
          </a:p>
        </p:txBody>
      </p:sp>
      <p:pic>
        <p:nvPicPr>
          <p:cNvPr id="6" name="Content Placeholder 5" descr="A black and white diagram&#10;&#10;AI-generated content may be incorrect.">
            <a:extLst>
              <a:ext uri="{FF2B5EF4-FFF2-40B4-BE49-F238E27FC236}">
                <a16:creationId xmlns:a16="http://schemas.microsoft.com/office/drawing/2014/main" id="{4336FA47-934D-CBA0-3926-A4EC15C5FA4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37967" y="1964547"/>
            <a:ext cx="2988679" cy="2928905"/>
          </a:xfrm>
          <a:prstGeom prst="rect">
            <a:avLst/>
          </a:prstGeom>
        </p:spPr>
      </p:pic>
    </p:spTree>
    <p:extLst>
      <p:ext uri="{BB962C8B-B14F-4D97-AF65-F5344CB8AC3E}">
        <p14:creationId xmlns:p14="http://schemas.microsoft.com/office/powerpoint/2010/main" val="209294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6848E85-C9C9-84D1-3ABB-2A8C1D3F1B5D}"/>
              </a:ext>
            </a:extLst>
          </p:cNvPr>
          <p:cNvSpPr>
            <a:spLocks noGrp="1"/>
          </p:cNvSpPr>
          <p:nvPr>
            <p:ph type="title"/>
          </p:nvPr>
        </p:nvSpPr>
        <p:spPr>
          <a:xfrm>
            <a:off x="992518" y="442913"/>
            <a:ext cx="5183986" cy="1639888"/>
          </a:xfrm>
        </p:spPr>
        <p:txBody>
          <a:bodyPr vert="horz" lIns="109728" tIns="109728" rIns="109728" bIns="91440" rtlCol="0" anchor="b">
            <a:normAutofit/>
          </a:bodyPr>
          <a:lstStyle/>
          <a:p>
            <a:pPr>
              <a:lnSpc>
                <a:spcPct val="120000"/>
              </a:lnSpc>
            </a:pPr>
            <a:r>
              <a:rPr lang="en-US" sz="2500"/>
              <a:t>Artificial Neural Network (ANN)</a:t>
            </a:r>
            <a:br>
              <a:rPr lang="en-US" sz="2500"/>
            </a:br>
            <a:endParaRPr lang="en-US" sz="2500"/>
          </a:p>
        </p:txBody>
      </p:sp>
      <p:sp>
        <p:nvSpPr>
          <p:cNvPr id="3" name="Content Placeholder 2">
            <a:extLst>
              <a:ext uri="{FF2B5EF4-FFF2-40B4-BE49-F238E27FC236}">
                <a16:creationId xmlns:a16="http://schemas.microsoft.com/office/drawing/2014/main" id="{0F7B04FB-FA58-2EE1-E6B4-84CB115248F2}"/>
              </a:ext>
            </a:extLst>
          </p:cNvPr>
          <p:cNvSpPr>
            <a:spLocks noGrp="1"/>
          </p:cNvSpPr>
          <p:nvPr>
            <p:ph sz="half" idx="1"/>
          </p:nvPr>
        </p:nvSpPr>
        <p:spPr>
          <a:xfrm>
            <a:off x="992519" y="2312988"/>
            <a:ext cx="5183986" cy="3651250"/>
          </a:xfrm>
        </p:spPr>
        <p:txBody>
          <a:bodyPr vert="horz" lIns="109728" tIns="109728" rIns="109728" bIns="91440" rtlCol="0">
            <a:normAutofit/>
          </a:bodyPr>
          <a:lstStyle/>
          <a:p>
            <a:pPr>
              <a:lnSpc>
                <a:spcPct val="130000"/>
              </a:lnSpc>
            </a:pPr>
            <a:r>
              <a:rPr lang="en-US" sz="700"/>
              <a:t>The </a:t>
            </a:r>
            <a:r>
              <a:rPr lang="en-US" sz="700" b="1"/>
              <a:t>Artificial Neural Network (ANN)</a:t>
            </a:r>
            <a:r>
              <a:rPr lang="en-US" sz="700"/>
              <a:t> is inspired by the way the </a:t>
            </a:r>
            <a:r>
              <a:rPr lang="en-US" sz="700" b="1"/>
              <a:t>human brain</a:t>
            </a:r>
            <a:r>
              <a:rPr lang="en-US" sz="700"/>
              <a:t> processes information.</a:t>
            </a:r>
          </a:p>
          <a:p>
            <a:pPr>
              <a:lnSpc>
                <a:spcPct val="130000"/>
              </a:lnSpc>
            </a:pPr>
            <a:r>
              <a:rPr lang="en-US" sz="700"/>
              <a:t>It consists of multiple </a:t>
            </a:r>
            <a:r>
              <a:rPr lang="en-US" sz="700" b="1"/>
              <a:t>layers of interconnected neurons</a:t>
            </a:r>
            <a:r>
              <a:rPr lang="en-US" sz="700"/>
              <a:t> that learn complex relationships between features through training.</a:t>
            </a:r>
          </a:p>
          <a:p>
            <a:pPr>
              <a:lnSpc>
                <a:spcPct val="130000"/>
              </a:lnSpc>
            </a:pPr>
            <a:r>
              <a:rPr lang="en-US" sz="700"/>
              <a:t>Input layers receive data, hidden layers apply mathematical transformations, and the output layer produces the final prediction — in this case, whether a day was </a:t>
            </a:r>
            <a:r>
              <a:rPr lang="en-US" sz="700" b="1"/>
              <a:t>pleasant</a:t>
            </a:r>
            <a:r>
              <a:rPr lang="en-US" sz="700"/>
              <a:t> or </a:t>
            </a:r>
            <a:r>
              <a:rPr lang="en-US" sz="700" b="1"/>
              <a:t>unpleasant</a:t>
            </a:r>
            <a:r>
              <a:rPr lang="en-US" sz="700"/>
              <a:t>.</a:t>
            </a:r>
          </a:p>
          <a:p>
            <a:pPr>
              <a:lnSpc>
                <a:spcPct val="130000"/>
              </a:lnSpc>
            </a:pPr>
            <a:r>
              <a:rPr lang="en-US" sz="700"/>
              <a:t>The ANN model was trained using data from </a:t>
            </a:r>
            <a:r>
              <a:rPr lang="en-US" sz="700" b="1"/>
              <a:t>15 European weather stations</a:t>
            </a:r>
            <a:r>
              <a:rPr lang="en-US" sz="700"/>
              <a:t>, adjusting </a:t>
            </a:r>
            <a:r>
              <a:rPr lang="en-US" sz="700" b="1"/>
              <a:t>hidden layer size</a:t>
            </a:r>
            <a:r>
              <a:rPr lang="en-US" sz="700"/>
              <a:t>, </a:t>
            </a:r>
            <a:r>
              <a:rPr lang="en-US" sz="700" b="1"/>
              <a:t>number of iterations</a:t>
            </a:r>
            <a:r>
              <a:rPr lang="en-US" sz="700"/>
              <a:t>, and </a:t>
            </a:r>
            <a:r>
              <a:rPr lang="en-US" sz="700" b="1"/>
              <a:t>tolerance</a:t>
            </a:r>
            <a:r>
              <a:rPr lang="en-US" sz="700"/>
              <a:t> for optimal performance.</a:t>
            </a:r>
          </a:p>
          <a:p>
            <a:pPr>
              <a:lnSpc>
                <a:spcPct val="130000"/>
              </a:lnSpc>
            </a:pPr>
            <a:r>
              <a:rPr lang="en-US" sz="700"/>
              <a:t>The model achieved a </a:t>
            </a:r>
            <a:r>
              <a:rPr lang="en-US" sz="700" b="1"/>
              <a:t>maximum testing accuracy of 56%</a:t>
            </a:r>
            <a:r>
              <a:rPr lang="en-US" sz="700"/>
              <a:t>, while training accuracy consistently remained higher, suggesting </a:t>
            </a:r>
            <a:r>
              <a:rPr lang="en-US" sz="700" b="1"/>
              <a:t>overfitting</a:t>
            </a:r>
            <a:r>
              <a:rPr lang="en-US" sz="700"/>
              <a:t> to the training data.</a:t>
            </a:r>
          </a:p>
          <a:p>
            <a:pPr>
              <a:lnSpc>
                <a:spcPct val="130000"/>
              </a:lnSpc>
            </a:pPr>
            <a:r>
              <a:rPr lang="en-US" sz="700"/>
              <a:t>To improve performance, the model may require </a:t>
            </a:r>
            <a:r>
              <a:rPr lang="en-US" sz="700" b="1"/>
              <a:t>regularization techniques</a:t>
            </a:r>
            <a:r>
              <a:rPr lang="en-US" sz="700"/>
              <a:t>, </a:t>
            </a:r>
            <a:r>
              <a:rPr lang="en-US" sz="700" b="1"/>
              <a:t>additional data</a:t>
            </a:r>
            <a:r>
              <a:rPr lang="en-US" sz="700"/>
              <a:t>, or </a:t>
            </a:r>
            <a:r>
              <a:rPr lang="en-US" sz="700" b="1"/>
              <a:t>more balanced training samples</a:t>
            </a:r>
            <a:r>
              <a:rPr lang="en-US" sz="700"/>
              <a:t> across different weather stations.</a:t>
            </a:r>
          </a:p>
          <a:p>
            <a:pPr>
              <a:lnSpc>
                <a:spcPct val="130000"/>
              </a:lnSpc>
            </a:pPr>
            <a:endParaRPr lang="en-US" sz="700"/>
          </a:p>
        </p:txBody>
      </p:sp>
      <p:sp>
        <p:nvSpPr>
          <p:cNvPr id="27" name="Freeform: Shape 26">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a:extLst>
              <a:ext uri="{FF2B5EF4-FFF2-40B4-BE49-F238E27FC236}">
                <a16:creationId xmlns:a16="http://schemas.microsoft.com/office/drawing/2014/main" id="{1DE90FB8-529F-2DE7-1FFA-6B628A0790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86227" y="1493301"/>
            <a:ext cx="4805468" cy="2943349"/>
          </a:xfrm>
          <a:prstGeom prst="rect">
            <a:avLst/>
          </a:prstGeom>
        </p:spPr>
      </p:pic>
      <p:sp>
        <p:nvSpPr>
          <p:cNvPr id="6" name="TextBox 5">
            <a:extLst>
              <a:ext uri="{FF2B5EF4-FFF2-40B4-BE49-F238E27FC236}">
                <a16:creationId xmlns:a16="http://schemas.microsoft.com/office/drawing/2014/main" id="{09816A0D-27A5-F1C4-8C4F-3B7BD4500AF5}"/>
              </a:ext>
            </a:extLst>
          </p:cNvPr>
          <p:cNvSpPr txBox="1"/>
          <p:nvPr/>
        </p:nvSpPr>
        <p:spPr>
          <a:xfrm>
            <a:off x="7526740" y="4519421"/>
            <a:ext cx="4722126" cy="1223412"/>
          </a:xfrm>
          <a:prstGeom prst="rect">
            <a:avLst/>
          </a:prstGeom>
          <a:noFill/>
        </p:spPr>
        <p:txBody>
          <a:bodyPr wrap="square" rtlCol="0">
            <a:spAutoFit/>
          </a:bodyPr>
          <a:lstStyle/>
          <a:p>
            <a:r>
              <a:rPr lang="en-US" sz="1050" dirty="0"/>
              <a:t>Above is a series of confusion matrices. Each matrix represents accurate predictions of unpleasant days (upper left), inaccurate predictions of unpleasant days (upper right), inaccurate predictions of pleasant days (lower left), and accurate predictions of pleasant days (lower right). Each weather station has its own matrix. Notice Sonnblick’s solid matrix, which represents the ANN’s 100% accuracy in predicting only unpleasant weather days for this location. </a:t>
            </a:r>
            <a:endParaRPr lang="en-DE" sz="1050" dirty="0"/>
          </a:p>
        </p:txBody>
      </p:sp>
    </p:spTree>
    <p:extLst>
      <p:ext uri="{BB962C8B-B14F-4D97-AF65-F5344CB8AC3E}">
        <p14:creationId xmlns:p14="http://schemas.microsoft.com/office/powerpoint/2010/main" val="1774481716"/>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Sketchlines</Template>
  <TotalTime>0</TotalTime>
  <Words>1201</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Meiryo</vt:lpstr>
      <vt:lpstr>Corbel</vt:lpstr>
      <vt:lpstr>SketchLinesVTI</vt:lpstr>
      <vt:lpstr>Weather Conditions and Climate Change with ClimateWins</vt:lpstr>
      <vt:lpstr>Introduction </vt:lpstr>
      <vt:lpstr>Objective &amp; Hypotheses </vt:lpstr>
      <vt:lpstr>The Data </vt:lpstr>
      <vt:lpstr>Data Bias &amp; Accuracy </vt:lpstr>
      <vt:lpstr>Optimization</vt:lpstr>
      <vt:lpstr>K-Nearest Neighbors</vt:lpstr>
      <vt:lpstr>Decision Tree </vt:lpstr>
      <vt:lpstr>Artificial Neural Network (ANN) </vt:lpstr>
      <vt:lpstr>Summary &amp; Next Steps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Ramayanam</dc:creator>
  <cp:lastModifiedBy>Vivek Ramayanam</cp:lastModifiedBy>
  <cp:revision>3</cp:revision>
  <dcterms:created xsi:type="dcterms:W3CDTF">2025-10-20T12:50:29Z</dcterms:created>
  <dcterms:modified xsi:type="dcterms:W3CDTF">2025-10-21T14:07:50Z</dcterms:modified>
</cp:coreProperties>
</file>