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2" r:id="rId9"/>
    <p:sldId id="263" r:id="rId10"/>
    <p:sldId id="264" r:id="rId11"/>
    <p:sldId id="265" r:id="rId12"/>
    <p:sldId id="267" r:id="rId13"/>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38" d="100"/>
          <a:sy n="138" d="100"/>
        </p:scale>
        <p:origin x="120"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FCFA5F-E017-4543-A63C-51F708BB7A93}" type="doc">
      <dgm:prSet loTypeId="urn:microsoft.com/office/officeart/2005/8/layout/chevron1" loCatId="process" qsTypeId="urn:microsoft.com/office/officeart/2005/8/quickstyle/simple1" qsCatId="simple" csTypeId="urn:microsoft.com/office/officeart/2005/8/colors/accent1_2" csCatId="accent1" phldr="1"/>
      <dgm:spPr/>
    </dgm:pt>
    <dgm:pt modelId="{7DD55737-AF4E-41FD-B2AD-65426ED57EF2}">
      <dgm:prSet phldrT="[Text]" custT="1"/>
      <dgm:spPr/>
      <dgm:t>
        <a:bodyPr/>
        <a:lstStyle/>
        <a:p>
          <a:r>
            <a:rPr lang="en-US" sz="1400" dirty="0"/>
            <a:t>PostgreSQL for data storage</a:t>
          </a:r>
          <a:endParaRPr lang="en-DE" sz="1400" dirty="0"/>
        </a:p>
      </dgm:t>
    </dgm:pt>
    <dgm:pt modelId="{77C5948C-9CBA-4350-A0BD-953982794658}" type="parTrans" cxnId="{52C0BB94-22A6-49D7-BF4F-C065023F65EB}">
      <dgm:prSet/>
      <dgm:spPr/>
      <dgm:t>
        <a:bodyPr/>
        <a:lstStyle/>
        <a:p>
          <a:endParaRPr lang="en-DE"/>
        </a:p>
      </dgm:t>
    </dgm:pt>
    <dgm:pt modelId="{34907A5C-5E98-408F-A737-47C23D7A5DBE}" type="sibTrans" cxnId="{52C0BB94-22A6-49D7-BF4F-C065023F65EB}">
      <dgm:prSet/>
      <dgm:spPr/>
      <dgm:t>
        <a:bodyPr/>
        <a:lstStyle/>
        <a:p>
          <a:endParaRPr lang="en-DE"/>
        </a:p>
      </dgm:t>
    </dgm:pt>
    <dgm:pt modelId="{04F5953C-E484-4B74-9553-537E4AEB02FB}">
      <dgm:prSet phldrT="[Text]" custT="1"/>
      <dgm:spPr/>
      <dgm:t>
        <a:bodyPr/>
        <a:lstStyle/>
        <a:p>
          <a:r>
            <a:rPr lang="en-US" sz="1400" dirty="0"/>
            <a:t>Explore data base schemas</a:t>
          </a:r>
          <a:endParaRPr lang="en-DE" sz="1400" dirty="0"/>
        </a:p>
      </dgm:t>
    </dgm:pt>
    <dgm:pt modelId="{A2A582FA-C224-4D24-9B1F-DEE7967661CC}" type="parTrans" cxnId="{F5649A8E-F39C-4527-9A14-5546666A95D7}">
      <dgm:prSet/>
      <dgm:spPr/>
      <dgm:t>
        <a:bodyPr/>
        <a:lstStyle/>
        <a:p>
          <a:endParaRPr lang="en-DE"/>
        </a:p>
      </dgm:t>
    </dgm:pt>
    <dgm:pt modelId="{BF5F773C-9879-4EBC-A511-A1D0C4BE3683}" type="sibTrans" cxnId="{F5649A8E-F39C-4527-9A14-5546666A95D7}">
      <dgm:prSet/>
      <dgm:spPr/>
      <dgm:t>
        <a:bodyPr/>
        <a:lstStyle/>
        <a:p>
          <a:endParaRPr lang="en-DE"/>
        </a:p>
      </dgm:t>
    </dgm:pt>
    <dgm:pt modelId="{B3AFAF46-624C-47F0-B463-E95FDDC6014A}">
      <dgm:prSet phldrT="[Text]" custT="1"/>
      <dgm:spPr/>
      <dgm:t>
        <a:bodyPr/>
        <a:lstStyle/>
        <a:p>
          <a:r>
            <a:rPr lang="en-US" sz="1200" dirty="0"/>
            <a:t>SQL for querying</a:t>
          </a:r>
          <a:endParaRPr lang="en-DE" sz="1200" dirty="0"/>
        </a:p>
      </dgm:t>
    </dgm:pt>
    <dgm:pt modelId="{A86C2048-5F76-4D38-A576-624CDF1F94B0}" type="parTrans" cxnId="{A3C0C3A6-D249-469D-AC84-2C1063ADBCE3}">
      <dgm:prSet/>
      <dgm:spPr/>
      <dgm:t>
        <a:bodyPr/>
        <a:lstStyle/>
        <a:p>
          <a:endParaRPr lang="en-DE"/>
        </a:p>
      </dgm:t>
    </dgm:pt>
    <dgm:pt modelId="{BA2F22A1-868F-427B-BE10-A190DC9D635D}" type="sibTrans" cxnId="{A3C0C3A6-D249-469D-AC84-2C1063ADBCE3}">
      <dgm:prSet/>
      <dgm:spPr/>
      <dgm:t>
        <a:bodyPr/>
        <a:lstStyle/>
        <a:p>
          <a:endParaRPr lang="en-DE"/>
        </a:p>
      </dgm:t>
    </dgm:pt>
    <dgm:pt modelId="{A630A893-AB71-4FB1-A751-21263BF01AB2}" type="pres">
      <dgm:prSet presAssocID="{DCFCFA5F-E017-4543-A63C-51F708BB7A93}" presName="Name0" presStyleCnt="0">
        <dgm:presLayoutVars>
          <dgm:dir/>
          <dgm:animLvl val="lvl"/>
          <dgm:resizeHandles val="exact"/>
        </dgm:presLayoutVars>
      </dgm:prSet>
      <dgm:spPr/>
    </dgm:pt>
    <dgm:pt modelId="{D7A7F124-6612-4D3E-AAB0-6591D6231947}" type="pres">
      <dgm:prSet presAssocID="{7DD55737-AF4E-41FD-B2AD-65426ED57EF2}" presName="parTxOnly" presStyleLbl="node1" presStyleIdx="0" presStyleCnt="3">
        <dgm:presLayoutVars>
          <dgm:chMax val="0"/>
          <dgm:chPref val="0"/>
          <dgm:bulletEnabled val="1"/>
        </dgm:presLayoutVars>
      </dgm:prSet>
      <dgm:spPr/>
    </dgm:pt>
    <dgm:pt modelId="{BE0C1EFF-B698-47CE-A172-18E5B570456C}" type="pres">
      <dgm:prSet presAssocID="{34907A5C-5E98-408F-A737-47C23D7A5DBE}" presName="parTxOnlySpace" presStyleCnt="0"/>
      <dgm:spPr/>
    </dgm:pt>
    <dgm:pt modelId="{0575A760-E0B5-4D68-9FFC-59FA6D08B7B3}" type="pres">
      <dgm:prSet presAssocID="{04F5953C-E484-4B74-9553-537E4AEB02FB}" presName="parTxOnly" presStyleLbl="node1" presStyleIdx="1" presStyleCnt="3">
        <dgm:presLayoutVars>
          <dgm:chMax val="0"/>
          <dgm:chPref val="0"/>
          <dgm:bulletEnabled val="1"/>
        </dgm:presLayoutVars>
      </dgm:prSet>
      <dgm:spPr/>
    </dgm:pt>
    <dgm:pt modelId="{A3B28964-FB2B-40B9-B1B3-A86A52B5335E}" type="pres">
      <dgm:prSet presAssocID="{BF5F773C-9879-4EBC-A511-A1D0C4BE3683}" presName="parTxOnlySpace" presStyleCnt="0"/>
      <dgm:spPr/>
    </dgm:pt>
    <dgm:pt modelId="{F829A7D7-0392-482F-979E-03421F8397BE}" type="pres">
      <dgm:prSet presAssocID="{B3AFAF46-624C-47F0-B463-E95FDDC6014A}" presName="parTxOnly" presStyleLbl="node1" presStyleIdx="2" presStyleCnt="3">
        <dgm:presLayoutVars>
          <dgm:chMax val="0"/>
          <dgm:chPref val="0"/>
          <dgm:bulletEnabled val="1"/>
        </dgm:presLayoutVars>
      </dgm:prSet>
      <dgm:spPr/>
    </dgm:pt>
  </dgm:ptLst>
  <dgm:cxnLst>
    <dgm:cxn modelId="{38EF2001-5FDB-425F-828D-D340FEE876EC}" type="presOf" srcId="{B3AFAF46-624C-47F0-B463-E95FDDC6014A}" destId="{F829A7D7-0392-482F-979E-03421F8397BE}" srcOrd="0" destOrd="0" presId="urn:microsoft.com/office/officeart/2005/8/layout/chevron1"/>
    <dgm:cxn modelId="{CC5F7088-C35A-4F5F-930A-B8ADF3A8B1EB}" type="presOf" srcId="{DCFCFA5F-E017-4543-A63C-51F708BB7A93}" destId="{A630A893-AB71-4FB1-A751-21263BF01AB2}" srcOrd="0" destOrd="0" presId="urn:microsoft.com/office/officeart/2005/8/layout/chevron1"/>
    <dgm:cxn modelId="{F5649A8E-F39C-4527-9A14-5546666A95D7}" srcId="{DCFCFA5F-E017-4543-A63C-51F708BB7A93}" destId="{04F5953C-E484-4B74-9553-537E4AEB02FB}" srcOrd="1" destOrd="0" parTransId="{A2A582FA-C224-4D24-9B1F-DEE7967661CC}" sibTransId="{BF5F773C-9879-4EBC-A511-A1D0C4BE3683}"/>
    <dgm:cxn modelId="{52C0BB94-22A6-49D7-BF4F-C065023F65EB}" srcId="{DCFCFA5F-E017-4543-A63C-51F708BB7A93}" destId="{7DD55737-AF4E-41FD-B2AD-65426ED57EF2}" srcOrd="0" destOrd="0" parTransId="{77C5948C-9CBA-4350-A0BD-953982794658}" sibTransId="{34907A5C-5E98-408F-A737-47C23D7A5DBE}"/>
    <dgm:cxn modelId="{A3C0C3A6-D249-469D-AC84-2C1063ADBCE3}" srcId="{DCFCFA5F-E017-4543-A63C-51F708BB7A93}" destId="{B3AFAF46-624C-47F0-B463-E95FDDC6014A}" srcOrd="2" destOrd="0" parTransId="{A86C2048-5F76-4D38-A576-624CDF1F94B0}" sibTransId="{BA2F22A1-868F-427B-BE10-A190DC9D635D}"/>
    <dgm:cxn modelId="{66AF33D0-F164-46D8-AAA2-C40012C9D830}" type="presOf" srcId="{7DD55737-AF4E-41FD-B2AD-65426ED57EF2}" destId="{D7A7F124-6612-4D3E-AAB0-6591D6231947}" srcOrd="0" destOrd="0" presId="urn:microsoft.com/office/officeart/2005/8/layout/chevron1"/>
    <dgm:cxn modelId="{ADBF1CE9-66BE-4EDA-8C01-B4B1DBBD9380}" type="presOf" srcId="{04F5953C-E484-4B74-9553-537E4AEB02FB}" destId="{0575A760-E0B5-4D68-9FFC-59FA6D08B7B3}" srcOrd="0" destOrd="0" presId="urn:microsoft.com/office/officeart/2005/8/layout/chevron1"/>
    <dgm:cxn modelId="{D3BFFB04-36EB-47B5-B006-CA2A86E61AF2}" type="presParOf" srcId="{A630A893-AB71-4FB1-A751-21263BF01AB2}" destId="{D7A7F124-6612-4D3E-AAB0-6591D6231947}" srcOrd="0" destOrd="0" presId="urn:microsoft.com/office/officeart/2005/8/layout/chevron1"/>
    <dgm:cxn modelId="{D749216A-D858-4ABF-BF8C-04768D6B68A0}" type="presParOf" srcId="{A630A893-AB71-4FB1-A751-21263BF01AB2}" destId="{BE0C1EFF-B698-47CE-A172-18E5B570456C}" srcOrd="1" destOrd="0" presId="urn:microsoft.com/office/officeart/2005/8/layout/chevron1"/>
    <dgm:cxn modelId="{BADF1142-B87B-45C6-B523-799B0C0D401A}" type="presParOf" srcId="{A630A893-AB71-4FB1-A751-21263BF01AB2}" destId="{0575A760-E0B5-4D68-9FFC-59FA6D08B7B3}" srcOrd="2" destOrd="0" presId="urn:microsoft.com/office/officeart/2005/8/layout/chevron1"/>
    <dgm:cxn modelId="{5A4B6059-8CE3-42D5-9D52-09C488455087}" type="presParOf" srcId="{A630A893-AB71-4FB1-A751-21263BF01AB2}" destId="{A3B28964-FB2B-40B9-B1B3-A86A52B5335E}" srcOrd="3" destOrd="0" presId="urn:microsoft.com/office/officeart/2005/8/layout/chevron1"/>
    <dgm:cxn modelId="{5E11132D-2986-430B-BFA4-B6B802C5DC82}" type="presParOf" srcId="{A630A893-AB71-4FB1-A751-21263BF01AB2}" destId="{F829A7D7-0392-482F-979E-03421F8397BE}"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9E6674-3D9D-4B89-98E5-67AB7319F8A2}" type="doc">
      <dgm:prSet loTypeId="urn:microsoft.com/office/officeart/2005/8/layout/chevron1" loCatId="process" qsTypeId="urn:microsoft.com/office/officeart/2005/8/quickstyle/simple1" qsCatId="simple" csTypeId="urn:microsoft.com/office/officeart/2005/8/colors/accent1_2" csCatId="accent1" phldr="1"/>
      <dgm:spPr/>
    </dgm:pt>
    <dgm:pt modelId="{4AB716D8-9173-41B7-B98A-B47CCED41DE2}">
      <dgm:prSet phldrT="[Text]" custT="1"/>
      <dgm:spPr/>
      <dgm:t>
        <a:bodyPr/>
        <a:lstStyle/>
        <a:p>
          <a:r>
            <a:rPr lang="en-US" sz="1400" dirty="0"/>
            <a:t>SQL for querying</a:t>
          </a:r>
          <a:endParaRPr lang="en-DE" sz="1400" dirty="0"/>
        </a:p>
      </dgm:t>
    </dgm:pt>
    <dgm:pt modelId="{592E3C14-1ECB-41E0-BFAA-66CA0F5D5233}" type="parTrans" cxnId="{CC9D2C34-2D74-43EE-8A35-ADD26796F4F5}">
      <dgm:prSet/>
      <dgm:spPr/>
      <dgm:t>
        <a:bodyPr/>
        <a:lstStyle/>
        <a:p>
          <a:endParaRPr lang="en-DE"/>
        </a:p>
      </dgm:t>
    </dgm:pt>
    <dgm:pt modelId="{FA9BE792-30A0-44F3-9748-67BE369F15ED}" type="sibTrans" cxnId="{CC9D2C34-2D74-43EE-8A35-ADD26796F4F5}">
      <dgm:prSet/>
      <dgm:spPr/>
      <dgm:t>
        <a:bodyPr/>
        <a:lstStyle/>
        <a:p>
          <a:endParaRPr lang="en-DE"/>
        </a:p>
      </dgm:t>
    </dgm:pt>
    <dgm:pt modelId="{092A477B-300E-4216-AA29-17DB915FD61B}">
      <dgm:prSet phldrT="[Text]" custT="1"/>
      <dgm:spPr/>
      <dgm:t>
        <a:bodyPr/>
        <a:lstStyle/>
        <a:p>
          <a:r>
            <a:rPr lang="en-US" sz="1400" dirty="0"/>
            <a:t>Analysis</a:t>
          </a:r>
          <a:endParaRPr lang="en-DE" sz="2300" dirty="0"/>
        </a:p>
      </dgm:t>
    </dgm:pt>
    <dgm:pt modelId="{826520F9-9CD4-487E-8FB8-535DCFB5448F}" type="parTrans" cxnId="{AC6626B5-89E4-4497-9723-35A346435919}">
      <dgm:prSet/>
      <dgm:spPr/>
      <dgm:t>
        <a:bodyPr/>
        <a:lstStyle/>
        <a:p>
          <a:endParaRPr lang="en-DE"/>
        </a:p>
      </dgm:t>
    </dgm:pt>
    <dgm:pt modelId="{07500296-474A-4FCE-9753-8E153DC5B5E7}" type="sibTrans" cxnId="{AC6626B5-89E4-4497-9723-35A346435919}">
      <dgm:prSet/>
      <dgm:spPr/>
      <dgm:t>
        <a:bodyPr/>
        <a:lstStyle/>
        <a:p>
          <a:endParaRPr lang="en-DE"/>
        </a:p>
      </dgm:t>
    </dgm:pt>
    <dgm:pt modelId="{6817EB8A-35D3-477F-935B-A0833D3F1E10}">
      <dgm:prSet phldrT="[Text]" custT="1"/>
      <dgm:spPr/>
      <dgm:t>
        <a:bodyPr/>
        <a:lstStyle/>
        <a:p>
          <a:r>
            <a:rPr lang="en-US" sz="1400" dirty="0"/>
            <a:t>Visualize insights in Tableau/excel</a:t>
          </a:r>
          <a:endParaRPr lang="en-DE" sz="1400" dirty="0"/>
        </a:p>
      </dgm:t>
    </dgm:pt>
    <dgm:pt modelId="{B127AFEC-FCD3-4848-B8F4-8F3FE2EA6090}" type="parTrans" cxnId="{6D2A5E3D-7C07-4132-975A-907843B8054B}">
      <dgm:prSet/>
      <dgm:spPr/>
      <dgm:t>
        <a:bodyPr/>
        <a:lstStyle/>
        <a:p>
          <a:endParaRPr lang="en-DE"/>
        </a:p>
      </dgm:t>
    </dgm:pt>
    <dgm:pt modelId="{B635A8A6-63BC-42C6-92BD-A7D6177781BC}" type="sibTrans" cxnId="{6D2A5E3D-7C07-4132-975A-907843B8054B}">
      <dgm:prSet/>
      <dgm:spPr/>
      <dgm:t>
        <a:bodyPr/>
        <a:lstStyle/>
        <a:p>
          <a:endParaRPr lang="en-DE"/>
        </a:p>
      </dgm:t>
    </dgm:pt>
    <dgm:pt modelId="{C77D325E-9076-4955-BEE3-7D654D7C0850}" type="pres">
      <dgm:prSet presAssocID="{D39E6674-3D9D-4B89-98E5-67AB7319F8A2}" presName="Name0" presStyleCnt="0">
        <dgm:presLayoutVars>
          <dgm:dir/>
          <dgm:animLvl val="lvl"/>
          <dgm:resizeHandles val="exact"/>
        </dgm:presLayoutVars>
      </dgm:prSet>
      <dgm:spPr/>
    </dgm:pt>
    <dgm:pt modelId="{B17B9FA2-9DF3-49EB-942B-5D260F0BDFF3}" type="pres">
      <dgm:prSet presAssocID="{4AB716D8-9173-41B7-B98A-B47CCED41DE2}" presName="parTxOnly" presStyleLbl="node1" presStyleIdx="0" presStyleCnt="3" custLinFactNeighborX="11085">
        <dgm:presLayoutVars>
          <dgm:chMax val="0"/>
          <dgm:chPref val="0"/>
          <dgm:bulletEnabled val="1"/>
        </dgm:presLayoutVars>
      </dgm:prSet>
      <dgm:spPr/>
    </dgm:pt>
    <dgm:pt modelId="{6AF8930E-951B-48BF-9E2B-216BA3BB4B68}" type="pres">
      <dgm:prSet presAssocID="{FA9BE792-30A0-44F3-9748-67BE369F15ED}" presName="parTxOnlySpace" presStyleCnt="0"/>
      <dgm:spPr/>
    </dgm:pt>
    <dgm:pt modelId="{40587D51-E46E-420C-96F5-3D4D3E5A1951}" type="pres">
      <dgm:prSet presAssocID="{092A477B-300E-4216-AA29-17DB915FD61B}" presName="parTxOnly" presStyleLbl="node1" presStyleIdx="1" presStyleCnt="3" custLinFactNeighborX="-13293">
        <dgm:presLayoutVars>
          <dgm:chMax val="0"/>
          <dgm:chPref val="0"/>
          <dgm:bulletEnabled val="1"/>
        </dgm:presLayoutVars>
      </dgm:prSet>
      <dgm:spPr/>
    </dgm:pt>
    <dgm:pt modelId="{36F79938-CED5-4E81-8BBB-7B92DA89FBF1}" type="pres">
      <dgm:prSet presAssocID="{07500296-474A-4FCE-9753-8E153DC5B5E7}" presName="parTxOnlySpace" presStyleCnt="0"/>
      <dgm:spPr/>
    </dgm:pt>
    <dgm:pt modelId="{E5417BFE-632C-4CA4-8487-4CADA11B9DE2}" type="pres">
      <dgm:prSet presAssocID="{6817EB8A-35D3-477F-935B-A0833D3F1E10}" presName="parTxOnly" presStyleLbl="node1" presStyleIdx="2" presStyleCnt="3">
        <dgm:presLayoutVars>
          <dgm:chMax val="0"/>
          <dgm:chPref val="0"/>
          <dgm:bulletEnabled val="1"/>
        </dgm:presLayoutVars>
      </dgm:prSet>
      <dgm:spPr/>
    </dgm:pt>
  </dgm:ptLst>
  <dgm:cxnLst>
    <dgm:cxn modelId="{CC9D2C34-2D74-43EE-8A35-ADD26796F4F5}" srcId="{D39E6674-3D9D-4B89-98E5-67AB7319F8A2}" destId="{4AB716D8-9173-41B7-B98A-B47CCED41DE2}" srcOrd="0" destOrd="0" parTransId="{592E3C14-1ECB-41E0-BFAA-66CA0F5D5233}" sibTransId="{FA9BE792-30A0-44F3-9748-67BE369F15ED}"/>
    <dgm:cxn modelId="{6D2A5E3D-7C07-4132-975A-907843B8054B}" srcId="{D39E6674-3D9D-4B89-98E5-67AB7319F8A2}" destId="{6817EB8A-35D3-477F-935B-A0833D3F1E10}" srcOrd="2" destOrd="0" parTransId="{B127AFEC-FCD3-4848-B8F4-8F3FE2EA6090}" sibTransId="{B635A8A6-63BC-42C6-92BD-A7D6177781BC}"/>
    <dgm:cxn modelId="{18024991-BA1D-4388-B901-D3AABBC70A32}" type="presOf" srcId="{092A477B-300E-4216-AA29-17DB915FD61B}" destId="{40587D51-E46E-420C-96F5-3D4D3E5A1951}" srcOrd="0" destOrd="0" presId="urn:microsoft.com/office/officeart/2005/8/layout/chevron1"/>
    <dgm:cxn modelId="{08612994-E055-4C5C-9B21-7B903B1BB69C}" type="presOf" srcId="{6817EB8A-35D3-477F-935B-A0833D3F1E10}" destId="{E5417BFE-632C-4CA4-8487-4CADA11B9DE2}" srcOrd="0" destOrd="0" presId="urn:microsoft.com/office/officeart/2005/8/layout/chevron1"/>
    <dgm:cxn modelId="{AC6626B5-89E4-4497-9723-35A346435919}" srcId="{D39E6674-3D9D-4B89-98E5-67AB7319F8A2}" destId="{092A477B-300E-4216-AA29-17DB915FD61B}" srcOrd="1" destOrd="0" parTransId="{826520F9-9CD4-487E-8FB8-535DCFB5448F}" sibTransId="{07500296-474A-4FCE-9753-8E153DC5B5E7}"/>
    <dgm:cxn modelId="{F8101BDB-8158-47C9-AD4D-8C291919A126}" type="presOf" srcId="{D39E6674-3D9D-4B89-98E5-67AB7319F8A2}" destId="{C77D325E-9076-4955-BEE3-7D654D7C0850}" srcOrd="0" destOrd="0" presId="urn:microsoft.com/office/officeart/2005/8/layout/chevron1"/>
    <dgm:cxn modelId="{FA1C16E9-B257-481E-A87D-6F45E916B22E}" type="presOf" srcId="{4AB716D8-9173-41B7-B98A-B47CCED41DE2}" destId="{B17B9FA2-9DF3-49EB-942B-5D260F0BDFF3}" srcOrd="0" destOrd="0" presId="urn:microsoft.com/office/officeart/2005/8/layout/chevron1"/>
    <dgm:cxn modelId="{A355E7D5-EE28-4669-BD80-302DE839E043}" type="presParOf" srcId="{C77D325E-9076-4955-BEE3-7D654D7C0850}" destId="{B17B9FA2-9DF3-49EB-942B-5D260F0BDFF3}" srcOrd="0" destOrd="0" presId="urn:microsoft.com/office/officeart/2005/8/layout/chevron1"/>
    <dgm:cxn modelId="{312E5F6A-99DD-4391-9B82-A92BC6C10345}" type="presParOf" srcId="{C77D325E-9076-4955-BEE3-7D654D7C0850}" destId="{6AF8930E-951B-48BF-9E2B-216BA3BB4B68}" srcOrd="1" destOrd="0" presId="urn:microsoft.com/office/officeart/2005/8/layout/chevron1"/>
    <dgm:cxn modelId="{9B7DD1B4-99DB-4D52-B7E4-7254788D8680}" type="presParOf" srcId="{C77D325E-9076-4955-BEE3-7D654D7C0850}" destId="{40587D51-E46E-420C-96F5-3D4D3E5A1951}" srcOrd="2" destOrd="0" presId="urn:microsoft.com/office/officeart/2005/8/layout/chevron1"/>
    <dgm:cxn modelId="{E0E76C16-97E9-44E8-A2CE-E9323CCB5062}" type="presParOf" srcId="{C77D325E-9076-4955-BEE3-7D654D7C0850}" destId="{36F79938-CED5-4E81-8BBB-7B92DA89FBF1}" srcOrd="3" destOrd="0" presId="urn:microsoft.com/office/officeart/2005/8/layout/chevron1"/>
    <dgm:cxn modelId="{711731FE-6250-4D7D-A262-1C233322E625}" type="presParOf" srcId="{C77D325E-9076-4955-BEE3-7D654D7C0850}" destId="{E5417BFE-632C-4CA4-8487-4CADA11B9DE2}"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7F124-6612-4D3E-AAB0-6591D6231947}">
      <dsp:nvSpPr>
        <dsp:cNvPr id="0" name=""/>
        <dsp:cNvSpPr/>
      </dsp:nvSpPr>
      <dsp:spPr>
        <a:xfrm>
          <a:off x="1677" y="1240968"/>
          <a:ext cx="2044142" cy="81765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PostgreSQL for data storage</a:t>
          </a:r>
          <a:endParaRPr lang="en-DE" sz="1400" kern="1200" dirty="0"/>
        </a:p>
      </dsp:txBody>
      <dsp:txXfrm>
        <a:off x="410506" y="1240968"/>
        <a:ext cx="1226485" cy="817657"/>
      </dsp:txXfrm>
    </dsp:sp>
    <dsp:sp modelId="{0575A760-E0B5-4D68-9FFC-59FA6D08B7B3}">
      <dsp:nvSpPr>
        <dsp:cNvPr id="0" name=""/>
        <dsp:cNvSpPr/>
      </dsp:nvSpPr>
      <dsp:spPr>
        <a:xfrm>
          <a:off x="1841406" y="1240968"/>
          <a:ext cx="2044142" cy="81765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Explore data base schemas</a:t>
          </a:r>
          <a:endParaRPr lang="en-DE" sz="1400" kern="1200" dirty="0"/>
        </a:p>
      </dsp:txBody>
      <dsp:txXfrm>
        <a:off x="2250235" y="1240968"/>
        <a:ext cx="1226485" cy="817657"/>
      </dsp:txXfrm>
    </dsp:sp>
    <dsp:sp modelId="{F829A7D7-0392-482F-979E-03421F8397BE}">
      <dsp:nvSpPr>
        <dsp:cNvPr id="0" name=""/>
        <dsp:cNvSpPr/>
      </dsp:nvSpPr>
      <dsp:spPr>
        <a:xfrm>
          <a:off x="3681134" y="1240968"/>
          <a:ext cx="2044142" cy="81765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t>SQL for querying</a:t>
          </a:r>
          <a:endParaRPr lang="en-DE" sz="1200" kern="1200" dirty="0"/>
        </a:p>
      </dsp:txBody>
      <dsp:txXfrm>
        <a:off x="4089963" y="1240968"/>
        <a:ext cx="1226485" cy="8176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7B9FA2-9DF3-49EB-942B-5D260F0BDFF3}">
      <dsp:nvSpPr>
        <dsp:cNvPr id="0" name=""/>
        <dsp:cNvSpPr/>
      </dsp:nvSpPr>
      <dsp:spPr>
        <a:xfrm>
          <a:off x="24087" y="1328836"/>
          <a:ext cx="2023199" cy="80927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SQL for querying</a:t>
          </a:r>
          <a:endParaRPr lang="en-DE" sz="1400" kern="1200" dirty="0"/>
        </a:p>
      </dsp:txBody>
      <dsp:txXfrm>
        <a:off x="428727" y="1328836"/>
        <a:ext cx="1213920" cy="809279"/>
      </dsp:txXfrm>
    </dsp:sp>
    <dsp:sp modelId="{40587D51-E46E-420C-96F5-3D4D3E5A1951}">
      <dsp:nvSpPr>
        <dsp:cNvPr id="0" name=""/>
        <dsp:cNvSpPr/>
      </dsp:nvSpPr>
      <dsp:spPr>
        <a:xfrm>
          <a:off x="1795645" y="1328836"/>
          <a:ext cx="2023199" cy="80927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Analysis</a:t>
          </a:r>
          <a:endParaRPr lang="en-DE" sz="2300" kern="1200" dirty="0"/>
        </a:p>
      </dsp:txBody>
      <dsp:txXfrm>
        <a:off x="2200285" y="1328836"/>
        <a:ext cx="1213920" cy="809279"/>
      </dsp:txXfrm>
    </dsp:sp>
    <dsp:sp modelId="{E5417BFE-632C-4CA4-8487-4CADA11B9DE2}">
      <dsp:nvSpPr>
        <dsp:cNvPr id="0" name=""/>
        <dsp:cNvSpPr/>
      </dsp:nvSpPr>
      <dsp:spPr>
        <a:xfrm>
          <a:off x="3643419" y="1328836"/>
          <a:ext cx="2023199" cy="80927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Visualize insights in Tableau/excel</a:t>
          </a:r>
          <a:endParaRPr lang="en-DE" sz="1400" kern="1200" dirty="0"/>
        </a:p>
      </dsp:txBody>
      <dsp:txXfrm>
        <a:off x="4048059" y="1328836"/>
        <a:ext cx="1213920" cy="80927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3A96-D614-6254-2BE0-F8D51EFD2B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AC6F382F-E6A8-D11F-E0D3-FED39176F1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49FFFA02-B625-C713-C4AF-32294B54134F}"/>
              </a:ext>
            </a:extLst>
          </p:cNvPr>
          <p:cNvSpPr>
            <a:spLocks noGrp="1"/>
          </p:cNvSpPr>
          <p:nvPr>
            <p:ph type="dt" sz="half" idx="10"/>
          </p:nvPr>
        </p:nvSpPr>
        <p:spPr/>
        <p:txBody>
          <a:bodyPr/>
          <a:lstStyle/>
          <a:p>
            <a:fld id="{AA44321A-EBE1-428A-838B-DC7929A7B81A}" type="datetimeFigureOut">
              <a:rPr lang="en-DE" smtClean="0"/>
              <a:t>21/05/2025</a:t>
            </a:fld>
            <a:endParaRPr lang="en-DE"/>
          </a:p>
        </p:txBody>
      </p:sp>
      <p:sp>
        <p:nvSpPr>
          <p:cNvPr id="5" name="Footer Placeholder 4">
            <a:extLst>
              <a:ext uri="{FF2B5EF4-FFF2-40B4-BE49-F238E27FC236}">
                <a16:creationId xmlns:a16="http://schemas.microsoft.com/office/drawing/2014/main" id="{A036ECE0-968B-ABDF-FB10-375353248E7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F4C55D4-1A21-5981-B187-85EC0B0D1522}"/>
              </a:ext>
            </a:extLst>
          </p:cNvPr>
          <p:cNvSpPr>
            <a:spLocks noGrp="1"/>
          </p:cNvSpPr>
          <p:nvPr>
            <p:ph type="sldNum" sz="quarter" idx="12"/>
          </p:nvPr>
        </p:nvSpPr>
        <p:spPr/>
        <p:txBody>
          <a:bodyPr/>
          <a:lstStyle/>
          <a:p>
            <a:fld id="{60FC7F04-5B59-414B-8A64-7D393DC9E919}" type="slidenum">
              <a:rPr lang="en-DE" smtClean="0"/>
              <a:t>‹#›</a:t>
            </a:fld>
            <a:endParaRPr lang="en-DE"/>
          </a:p>
        </p:txBody>
      </p:sp>
    </p:spTree>
    <p:extLst>
      <p:ext uri="{BB962C8B-B14F-4D97-AF65-F5344CB8AC3E}">
        <p14:creationId xmlns:p14="http://schemas.microsoft.com/office/powerpoint/2010/main" val="57068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73338-6C65-ACBF-944B-701A528C6EC8}"/>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F5F9D363-1837-1FB7-4749-7BC931E92F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C9AA1F4-2D98-CDB3-CE65-C1099CF28CF6}"/>
              </a:ext>
            </a:extLst>
          </p:cNvPr>
          <p:cNvSpPr>
            <a:spLocks noGrp="1"/>
          </p:cNvSpPr>
          <p:nvPr>
            <p:ph type="dt" sz="half" idx="10"/>
          </p:nvPr>
        </p:nvSpPr>
        <p:spPr/>
        <p:txBody>
          <a:bodyPr/>
          <a:lstStyle/>
          <a:p>
            <a:fld id="{AA44321A-EBE1-428A-838B-DC7929A7B81A}" type="datetimeFigureOut">
              <a:rPr lang="en-DE" smtClean="0"/>
              <a:t>21/05/2025</a:t>
            </a:fld>
            <a:endParaRPr lang="en-DE"/>
          </a:p>
        </p:txBody>
      </p:sp>
      <p:sp>
        <p:nvSpPr>
          <p:cNvPr id="5" name="Footer Placeholder 4">
            <a:extLst>
              <a:ext uri="{FF2B5EF4-FFF2-40B4-BE49-F238E27FC236}">
                <a16:creationId xmlns:a16="http://schemas.microsoft.com/office/drawing/2014/main" id="{CE32025D-2ECA-CEB8-AF1C-1B14A35A394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28F8719-3228-2415-1642-C4FA46784461}"/>
              </a:ext>
            </a:extLst>
          </p:cNvPr>
          <p:cNvSpPr>
            <a:spLocks noGrp="1"/>
          </p:cNvSpPr>
          <p:nvPr>
            <p:ph type="sldNum" sz="quarter" idx="12"/>
          </p:nvPr>
        </p:nvSpPr>
        <p:spPr/>
        <p:txBody>
          <a:bodyPr/>
          <a:lstStyle/>
          <a:p>
            <a:fld id="{60FC7F04-5B59-414B-8A64-7D393DC9E919}" type="slidenum">
              <a:rPr lang="en-DE" smtClean="0"/>
              <a:t>‹#›</a:t>
            </a:fld>
            <a:endParaRPr lang="en-DE"/>
          </a:p>
        </p:txBody>
      </p:sp>
    </p:spTree>
    <p:extLst>
      <p:ext uri="{BB962C8B-B14F-4D97-AF65-F5344CB8AC3E}">
        <p14:creationId xmlns:p14="http://schemas.microsoft.com/office/powerpoint/2010/main" val="1339222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B2CDFA-7C0A-14BE-D0EB-20EAB96FFC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93BB4ECA-0D77-5343-365C-2DBA782712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59E059F6-14BF-7FC5-BA49-B418664EDF7D}"/>
              </a:ext>
            </a:extLst>
          </p:cNvPr>
          <p:cNvSpPr>
            <a:spLocks noGrp="1"/>
          </p:cNvSpPr>
          <p:nvPr>
            <p:ph type="dt" sz="half" idx="10"/>
          </p:nvPr>
        </p:nvSpPr>
        <p:spPr/>
        <p:txBody>
          <a:bodyPr/>
          <a:lstStyle/>
          <a:p>
            <a:fld id="{AA44321A-EBE1-428A-838B-DC7929A7B81A}" type="datetimeFigureOut">
              <a:rPr lang="en-DE" smtClean="0"/>
              <a:t>21/05/2025</a:t>
            </a:fld>
            <a:endParaRPr lang="en-DE"/>
          </a:p>
        </p:txBody>
      </p:sp>
      <p:sp>
        <p:nvSpPr>
          <p:cNvPr id="5" name="Footer Placeholder 4">
            <a:extLst>
              <a:ext uri="{FF2B5EF4-FFF2-40B4-BE49-F238E27FC236}">
                <a16:creationId xmlns:a16="http://schemas.microsoft.com/office/drawing/2014/main" id="{516257B6-F149-F8A9-AB85-8113BFB7CC1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0DEF39E-E0CE-3140-E6DD-C05A4DEC4EF7}"/>
              </a:ext>
            </a:extLst>
          </p:cNvPr>
          <p:cNvSpPr>
            <a:spLocks noGrp="1"/>
          </p:cNvSpPr>
          <p:nvPr>
            <p:ph type="sldNum" sz="quarter" idx="12"/>
          </p:nvPr>
        </p:nvSpPr>
        <p:spPr/>
        <p:txBody>
          <a:bodyPr/>
          <a:lstStyle/>
          <a:p>
            <a:fld id="{60FC7F04-5B59-414B-8A64-7D393DC9E919}" type="slidenum">
              <a:rPr lang="en-DE" smtClean="0"/>
              <a:t>‹#›</a:t>
            </a:fld>
            <a:endParaRPr lang="en-DE"/>
          </a:p>
        </p:txBody>
      </p:sp>
    </p:spTree>
    <p:extLst>
      <p:ext uri="{BB962C8B-B14F-4D97-AF65-F5344CB8AC3E}">
        <p14:creationId xmlns:p14="http://schemas.microsoft.com/office/powerpoint/2010/main" val="2004084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BF6B-FD85-F637-8128-21B066A0F19E}"/>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6EC2E0AA-97E1-8960-182A-7A9B3A28E4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D3725409-6101-FC8A-54D9-9CB653FB58B6}"/>
              </a:ext>
            </a:extLst>
          </p:cNvPr>
          <p:cNvSpPr>
            <a:spLocks noGrp="1"/>
          </p:cNvSpPr>
          <p:nvPr>
            <p:ph type="dt" sz="half" idx="10"/>
          </p:nvPr>
        </p:nvSpPr>
        <p:spPr/>
        <p:txBody>
          <a:bodyPr/>
          <a:lstStyle/>
          <a:p>
            <a:fld id="{AA44321A-EBE1-428A-838B-DC7929A7B81A}" type="datetimeFigureOut">
              <a:rPr lang="en-DE" smtClean="0"/>
              <a:t>21/05/2025</a:t>
            </a:fld>
            <a:endParaRPr lang="en-DE"/>
          </a:p>
        </p:txBody>
      </p:sp>
      <p:sp>
        <p:nvSpPr>
          <p:cNvPr id="5" name="Footer Placeholder 4">
            <a:extLst>
              <a:ext uri="{FF2B5EF4-FFF2-40B4-BE49-F238E27FC236}">
                <a16:creationId xmlns:a16="http://schemas.microsoft.com/office/drawing/2014/main" id="{0F047DA7-7C2A-3F11-4B7D-8CA7701CCFD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2364FEA-30A0-5BE7-72F8-E17376E806A3}"/>
              </a:ext>
            </a:extLst>
          </p:cNvPr>
          <p:cNvSpPr>
            <a:spLocks noGrp="1"/>
          </p:cNvSpPr>
          <p:nvPr>
            <p:ph type="sldNum" sz="quarter" idx="12"/>
          </p:nvPr>
        </p:nvSpPr>
        <p:spPr/>
        <p:txBody>
          <a:bodyPr/>
          <a:lstStyle/>
          <a:p>
            <a:fld id="{60FC7F04-5B59-414B-8A64-7D393DC9E919}" type="slidenum">
              <a:rPr lang="en-DE" smtClean="0"/>
              <a:t>‹#›</a:t>
            </a:fld>
            <a:endParaRPr lang="en-DE"/>
          </a:p>
        </p:txBody>
      </p:sp>
    </p:spTree>
    <p:extLst>
      <p:ext uri="{BB962C8B-B14F-4D97-AF65-F5344CB8AC3E}">
        <p14:creationId xmlns:p14="http://schemas.microsoft.com/office/powerpoint/2010/main" val="2428199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F1574-B74C-FB1F-E394-9A7F89A95A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8239032D-86F0-8E25-A1C8-4F79120FF5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F7AC6A-D45E-FAEF-B237-59A371D4E379}"/>
              </a:ext>
            </a:extLst>
          </p:cNvPr>
          <p:cNvSpPr>
            <a:spLocks noGrp="1"/>
          </p:cNvSpPr>
          <p:nvPr>
            <p:ph type="dt" sz="half" idx="10"/>
          </p:nvPr>
        </p:nvSpPr>
        <p:spPr/>
        <p:txBody>
          <a:bodyPr/>
          <a:lstStyle/>
          <a:p>
            <a:fld id="{AA44321A-EBE1-428A-838B-DC7929A7B81A}" type="datetimeFigureOut">
              <a:rPr lang="en-DE" smtClean="0"/>
              <a:t>21/05/2025</a:t>
            </a:fld>
            <a:endParaRPr lang="en-DE"/>
          </a:p>
        </p:txBody>
      </p:sp>
      <p:sp>
        <p:nvSpPr>
          <p:cNvPr id="5" name="Footer Placeholder 4">
            <a:extLst>
              <a:ext uri="{FF2B5EF4-FFF2-40B4-BE49-F238E27FC236}">
                <a16:creationId xmlns:a16="http://schemas.microsoft.com/office/drawing/2014/main" id="{F59AD058-CC0A-DA71-1FCC-FF9CF17A7CB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F6B32D4-6514-E2D4-9E37-FC4EBF5BFD33}"/>
              </a:ext>
            </a:extLst>
          </p:cNvPr>
          <p:cNvSpPr>
            <a:spLocks noGrp="1"/>
          </p:cNvSpPr>
          <p:nvPr>
            <p:ph type="sldNum" sz="quarter" idx="12"/>
          </p:nvPr>
        </p:nvSpPr>
        <p:spPr/>
        <p:txBody>
          <a:bodyPr/>
          <a:lstStyle/>
          <a:p>
            <a:fld id="{60FC7F04-5B59-414B-8A64-7D393DC9E919}" type="slidenum">
              <a:rPr lang="en-DE" smtClean="0"/>
              <a:t>‹#›</a:t>
            </a:fld>
            <a:endParaRPr lang="en-DE"/>
          </a:p>
        </p:txBody>
      </p:sp>
    </p:spTree>
    <p:extLst>
      <p:ext uri="{BB962C8B-B14F-4D97-AF65-F5344CB8AC3E}">
        <p14:creationId xmlns:p14="http://schemas.microsoft.com/office/powerpoint/2010/main" val="81175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8C5D2-38D8-7451-D817-D8386C979639}"/>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2AEE18F3-4E22-CC63-65A4-9F1A26FF3C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AC0C97CD-D941-1148-FD37-DB036C75A9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1924CDF9-ACFB-94A6-AEBB-0EEF15FC9AA9}"/>
              </a:ext>
            </a:extLst>
          </p:cNvPr>
          <p:cNvSpPr>
            <a:spLocks noGrp="1"/>
          </p:cNvSpPr>
          <p:nvPr>
            <p:ph type="dt" sz="half" idx="10"/>
          </p:nvPr>
        </p:nvSpPr>
        <p:spPr/>
        <p:txBody>
          <a:bodyPr/>
          <a:lstStyle/>
          <a:p>
            <a:fld id="{AA44321A-EBE1-428A-838B-DC7929A7B81A}" type="datetimeFigureOut">
              <a:rPr lang="en-DE" smtClean="0"/>
              <a:t>21/05/2025</a:t>
            </a:fld>
            <a:endParaRPr lang="en-DE"/>
          </a:p>
        </p:txBody>
      </p:sp>
      <p:sp>
        <p:nvSpPr>
          <p:cNvPr id="6" name="Footer Placeholder 5">
            <a:extLst>
              <a:ext uri="{FF2B5EF4-FFF2-40B4-BE49-F238E27FC236}">
                <a16:creationId xmlns:a16="http://schemas.microsoft.com/office/drawing/2014/main" id="{597CF0E2-857C-2F2D-772A-9914DAF4576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2EC047D-D3D5-6E35-DF95-33F10E8BE3BF}"/>
              </a:ext>
            </a:extLst>
          </p:cNvPr>
          <p:cNvSpPr>
            <a:spLocks noGrp="1"/>
          </p:cNvSpPr>
          <p:nvPr>
            <p:ph type="sldNum" sz="quarter" idx="12"/>
          </p:nvPr>
        </p:nvSpPr>
        <p:spPr/>
        <p:txBody>
          <a:bodyPr/>
          <a:lstStyle/>
          <a:p>
            <a:fld id="{60FC7F04-5B59-414B-8A64-7D393DC9E919}" type="slidenum">
              <a:rPr lang="en-DE" smtClean="0"/>
              <a:t>‹#›</a:t>
            </a:fld>
            <a:endParaRPr lang="en-DE"/>
          </a:p>
        </p:txBody>
      </p:sp>
    </p:spTree>
    <p:extLst>
      <p:ext uri="{BB962C8B-B14F-4D97-AF65-F5344CB8AC3E}">
        <p14:creationId xmlns:p14="http://schemas.microsoft.com/office/powerpoint/2010/main" val="3347070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DD59-289E-0867-A2F1-366C8EC00BCC}"/>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46119D5B-D091-B69B-E8E5-A6CDDFDCED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C825C3-8625-30BD-2DD3-60CBD229F6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3E570AE9-4C3D-81DD-4EEA-23DAC77565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FF7A90-B483-7AD6-AF59-EFAB3C60AB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3C98C1B3-2628-4BEC-A26B-9993BB063BC5}"/>
              </a:ext>
            </a:extLst>
          </p:cNvPr>
          <p:cNvSpPr>
            <a:spLocks noGrp="1"/>
          </p:cNvSpPr>
          <p:nvPr>
            <p:ph type="dt" sz="half" idx="10"/>
          </p:nvPr>
        </p:nvSpPr>
        <p:spPr/>
        <p:txBody>
          <a:bodyPr/>
          <a:lstStyle/>
          <a:p>
            <a:fld id="{AA44321A-EBE1-428A-838B-DC7929A7B81A}" type="datetimeFigureOut">
              <a:rPr lang="en-DE" smtClean="0"/>
              <a:t>21/05/2025</a:t>
            </a:fld>
            <a:endParaRPr lang="en-DE"/>
          </a:p>
        </p:txBody>
      </p:sp>
      <p:sp>
        <p:nvSpPr>
          <p:cNvPr id="8" name="Footer Placeholder 7">
            <a:extLst>
              <a:ext uri="{FF2B5EF4-FFF2-40B4-BE49-F238E27FC236}">
                <a16:creationId xmlns:a16="http://schemas.microsoft.com/office/drawing/2014/main" id="{CA06E129-6878-D753-8753-BE196C9FA3BA}"/>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C9454FC5-BF5E-998B-FC63-54C615C1819E}"/>
              </a:ext>
            </a:extLst>
          </p:cNvPr>
          <p:cNvSpPr>
            <a:spLocks noGrp="1"/>
          </p:cNvSpPr>
          <p:nvPr>
            <p:ph type="sldNum" sz="quarter" idx="12"/>
          </p:nvPr>
        </p:nvSpPr>
        <p:spPr/>
        <p:txBody>
          <a:bodyPr/>
          <a:lstStyle/>
          <a:p>
            <a:fld id="{60FC7F04-5B59-414B-8A64-7D393DC9E919}" type="slidenum">
              <a:rPr lang="en-DE" smtClean="0"/>
              <a:t>‹#›</a:t>
            </a:fld>
            <a:endParaRPr lang="en-DE"/>
          </a:p>
        </p:txBody>
      </p:sp>
    </p:spTree>
    <p:extLst>
      <p:ext uri="{BB962C8B-B14F-4D97-AF65-F5344CB8AC3E}">
        <p14:creationId xmlns:p14="http://schemas.microsoft.com/office/powerpoint/2010/main" val="150615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B854-D04B-0345-CA24-25B65767F1E7}"/>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823B9804-D094-D0B7-5936-452DE90B1E0B}"/>
              </a:ext>
            </a:extLst>
          </p:cNvPr>
          <p:cNvSpPr>
            <a:spLocks noGrp="1"/>
          </p:cNvSpPr>
          <p:nvPr>
            <p:ph type="dt" sz="half" idx="10"/>
          </p:nvPr>
        </p:nvSpPr>
        <p:spPr/>
        <p:txBody>
          <a:bodyPr/>
          <a:lstStyle/>
          <a:p>
            <a:fld id="{AA44321A-EBE1-428A-838B-DC7929A7B81A}" type="datetimeFigureOut">
              <a:rPr lang="en-DE" smtClean="0"/>
              <a:t>21/05/2025</a:t>
            </a:fld>
            <a:endParaRPr lang="en-DE"/>
          </a:p>
        </p:txBody>
      </p:sp>
      <p:sp>
        <p:nvSpPr>
          <p:cNvPr id="4" name="Footer Placeholder 3">
            <a:extLst>
              <a:ext uri="{FF2B5EF4-FFF2-40B4-BE49-F238E27FC236}">
                <a16:creationId xmlns:a16="http://schemas.microsoft.com/office/drawing/2014/main" id="{E9446D1C-582A-C071-BF2A-42CEB33AC359}"/>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D695F318-CAF6-7588-E0A9-67C45928429C}"/>
              </a:ext>
            </a:extLst>
          </p:cNvPr>
          <p:cNvSpPr>
            <a:spLocks noGrp="1"/>
          </p:cNvSpPr>
          <p:nvPr>
            <p:ph type="sldNum" sz="quarter" idx="12"/>
          </p:nvPr>
        </p:nvSpPr>
        <p:spPr/>
        <p:txBody>
          <a:bodyPr/>
          <a:lstStyle/>
          <a:p>
            <a:fld id="{60FC7F04-5B59-414B-8A64-7D393DC9E919}" type="slidenum">
              <a:rPr lang="en-DE" smtClean="0"/>
              <a:t>‹#›</a:t>
            </a:fld>
            <a:endParaRPr lang="en-DE"/>
          </a:p>
        </p:txBody>
      </p:sp>
    </p:spTree>
    <p:extLst>
      <p:ext uri="{BB962C8B-B14F-4D97-AF65-F5344CB8AC3E}">
        <p14:creationId xmlns:p14="http://schemas.microsoft.com/office/powerpoint/2010/main" val="946246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F9D383-9F45-D2B2-BBE7-9D7D2D81A6F8}"/>
              </a:ext>
            </a:extLst>
          </p:cNvPr>
          <p:cNvSpPr>
            <a:spLocks noGrp="1"/>
          </p:cNvSpPr>
          <p:nvPr>
            <p:ph type="dt" sz="half" idx="10"/>
          </p:nvPr>
        </p:nvSpPr>
        <p:spPr/>
        <p:txBody>
          <a:bodyPr/>
          <a:lstStyle/>
          <a:p>
            <a:fld id="{AA44321A-EBE1-428A-838B-DC7929A7B81A}" type="datetimeFigureOut">
              <a:rPr lang="en-DE" smtClean="0"/>
              <a:t>21/05/2025</a:t>
            </a:fld>
            <a:endParaRPr lang="en-DE"/>
          </a:p>
        </p:txBody>
      </p:sp>
      <p:sp>
        <p:nvSpPr>
          <p:cNvPr id="3" name="Footer Placeholder 2">
            <a:extLst>
              <a:ext uri="{FF2B5EF4-FFF2-40B4-BE49-F238E27FC236}">
                <a16:creationId xmlns:a16="http://schemas.microsoft.com/office/drawing/2014/main" id="{CCECB2FD-99F1-F8CE-EA1C-CA7FE9651374}"/>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DDD8D24D-5721-A2C0-6EC2-E46C3A6F4E2A}"/>
              </a:ext>
            </a:extLst>
          </p:cNvPr>
          <p:cNvSpPr>
            <a:spLocks noGrp="1"/>
          </p:cNvSpPr>
          <p:nvPr>
            <p:ph type="sldNum" sz="quarter" idx="12"/>
          </p:nvPr>
        </p:nvSpPr>
        <p:spPr/>
        <p:txBody>
          <a:bodyPr/>
          <a:lstStyle/>
          <a:p>
            <a:fld id="{60FC7F04-5B59-414B-8A64-7D393DC9E919}" type="slidenum">
              <a:rPr lang="en-DE" smtClean="0"/>
              <a:t>‹#›</a:t>
            </a:fld>
            <a:endParaRPr lang="en-DE"/>
          </a:p>
        </p:txBody>
      </p:sp>
    </p:spTree>
    <p:extLst>
      <p:ext uri="{BB962C8B-B14F-4D97-AF65-F5344CB8AC3E}">
        <p14:creationId xmlns:p14="http://schemas.microsoft.com/office/powerpoint/2010/main" val="401372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99EA-70B0-D107-B6DD-EF5E46127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26A2EF67-61B7-AFAC-2D90-35F446AF8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5FD4A40A-6D77-AF89-2743-3EB1C47D0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CCD47C-FD2A-8BD2-6B44-49AB21A50CD2}"/>
              </a:ext>
            </a:extLst>
          </p:cNvPr>
          <p:cNvSpPr>
            <a:spLocks noGrp="1"/>
          </p:cNvSpPr>
          <p:nvPr>
            <p:ph type="dt" sz="half" idx="10"/>
          </p:nvPr>
        </p:nvSpPr>
        <p:spPr/>
        <p:txBody>
          <a:bodyPr/>
          <a:lstStyle/>
          <a:p>
            <a:fld id="{AA44321A-EBE1-428A-838B-DC7929A7B81A}" type="datetimeFigureOut">
              <a:rPr lang="en-DE" smtClean="0"/>
              <a:t>21/05/2025</a:t>
            </a:fld>
            <a:endParaRPr lang="en-DE"/>
          </a:p>
        </p:txBody>
      </p:sp>
      <p:sp>
        <p:nvSpPr>
          <p:cNvPr id="6" name="Footer Placeholder 5">
            <a:extLst>
              <a:ext uri="{FF2B5EF4-FFF2-40B4-BE49-F238E27FC236}">
                <a16:creationId xmlns:a16="http://schemas.microsoft.com/office/drawing/2014/main" id="{5CE77BA1-0FDE-9922-BF37-E307CF80500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528464A-924C-EC74-504E-7F2A5E458210}"/>
              </a:ext>
            </a:extLst>
          </p:cNvPr>
          <p:cNvSpPr>
            <a:spLocks noGrp="1"/>
          </p:cNvSpPr>
          <p:nvPr>
            <p:ph type="sldNum" sz="quarter" idx="12"/>
          </p:nvPr>
        </p:nvSpPr>
        <p:spPr/>
        <p:txBody>
          <a:bodyPr/>
          <a:lstStyle/>
          <a:p>
            <a:fld id="{60FC7F04-5B59-414B-8A64-7D393DC9E919}" type="slidenum">
              <a:rPr lang="en-DE" smtClean="0"/>
              <a:t>‹#›</a:t>
            </a:fld>
            <a:endParaRPr lang="en-DE"/>
          </a:p>
        </p:txBody>
      </p:sp>
    </p:spTree>
    <p:extLst>
      <p:ext uri="{BB962C8B-B14F-4D97-AF65-F5344CB8AC3E}">
        <p14:creationId xmlns:p14="http://schemas.microsoft.com/office/powerpoint/2010/main" val="141793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386E-E846-D671-A535-4BC098729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1D2B4FD-B476-0846-8DB4-F190760A6A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038848D9-73E7-FC90-4388-E0F32170C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4ACD71-BA89-A489-93B2-87FD56F9AE18}"/>
              </a:ext>
            </a:extLst>
          </p:cNvPr>
          <p:cNvSpPr>
            <a:spLocks noGrp="1"/>
          </p:cNvSpPr>
          <p:nvPr>
            <p:ph type="dt" sz="half" idx="10"/>
          </p:nvPr>
        </p:nvSpPr>
        <p:spPr/>
        <p:txBody>
          <a:bodyPr/>
          <a:lstStyle/>
          <a:p>
            <a:fld id="{AA44321A-EBE1-428A-838B-DC7929A7B81A}" type="datetimeFigureOut">
              <a:rPr lang="en-DE" smtClean="0"/>
              <a:t>21/05/2025</a:t>
            </a:fld>
            <a:endParaRPr lang="en-DE"/>
          </a:p>
        </p:txBody>
      </p:sp>
      <p:sp>
        <p:nvSpPr>
          <p:cNvPr id="6" name="Footer Placeholder 5">
            <a:extLst>
              <a:ext uri="{FF2B5EF4-FFF2-40B4-BE49-F238E27FC236}">
                <a16:creationId xmlns:a16="http://schemas.microsoft.com/office/drawing/2014/main" id="{97B29758-B7E9-9B35-F9EC-E22162DA471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E5208A59-A549-D16B-514C-F46B7BADE254}"/>
              </a:ext>
            </a:extLst>
          </p:cNvPr>
          <p:cNvSpPr>
            <a:spLocks noGrp="1"/>
          </p:cNvSpPr>
          <p:nvPr>
            <p:ph type="sldNum" sz="quarter" idx="12"/>
          </p:nvPr>
        </p:nvSpPr>
        <p:spPr/>
        <p:txBody>
          <a:bodyPr/>
          <a:lstStyle/>
          <a:p>
            <a:fld id="{60FC7F04-5B59-414B-8A64-7D393DC9E919}" type="slidenum">
              <a:rPr lang="en-DE" smtClean="0"/>
              <a:t>‹#›</a:t>
            </a:fld>
            <a:endParaRPr lang="en-DE"/>
          </a:p>
        </p:txBody>
      </p:sp>
    </p:spTree>
    <p:extLst>
      <p:ext uri="{BB962C8B-B14F-4D97-AF65-F5344CB8AC3E}">
        <p14:creationId xmlns:p14="http://schemas.microsoft.com/office/powerpoint/2010/main" val="254826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6C1D1B-F858-BFBE-A9E0-BE1AA8F4C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DFD947CD-1836-9CDE-A510-A38A50F6F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22289626-6391-10E9-67C3-2850E53F9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44321A-EBE1-428A-838B-DC7929A7B81A}" type="datetimeFigureOut">
              <a:rPr lang="en-DE" smtClean="0"/>
              <a:t>21/05/2025</a:t>
            </a:fld>
            <a:endParaRPr lang="en-DE"/>
          </a:p>
        </p:txBody>
      </p:sp>
      <p:sp>
        <p:nvSpPr>
          <p:cNvPr id="5" name="Footer Placeholder 4">
            <a:extLst>
              <a:ext uri="{FF2B5EF4-FFF2-40B4-BE49-F238E27FC236}">
                <a16:creationId xmlns:a16="http://schemas.microsoft.com/office/drawing/2014/main" id="{5979EA94-BD70-84C2-69D9-B742D62079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7E858211-BA05-BE15-80D1-9BD9F87EC8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FC7F04-5B59-414B-8A64-7D393DC9E919}" type="slidenum">
              <a:rPr lang="en-DE" smtClean="0"/>
              <a:t>‹#›</a:t>
            </a:fld>
            <a:endParaRPr lang="en-DE"/>
          </a:p>
        </p:txBody>
      </p:sp>
    </p:spTree>
    <p:extLst>
      <p:ext uri="{BB962C8B-B14F-4D97-AF65-F5344CB8AC3E}">
        <p14:creationId xmlns:p14="http://schemas.microsoft.com/office/powerpoint/2010/main" val="3649104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F8C496-5869-3109-795D-7D5391FA49F0}"/>
              </a:ext>
            </a:extLst>
          </p:cNvPr>
          <p:cNvSpPr>
            <a:spLocks noGrp="1"/>
          </p:cNvSpPr>
          <p:nvPr>
            <p:ph type="ctrTitle"/>
          </p:nvPr>
        </p:nvSpPr>
        <p:spPr>
          <a:xfrm>
            <a:off x="6636861" y="3443439"/>
            <a:ext cx="4805996" cy="1297115"/>
          </a:xfrm>
        </p:spPr>
        <p:txBody>
          <a:bodyPr anchor="t">
            <a:normAutofit fontScale="90000"/>
          </a:bodyPr>
          <a:lstStyle/>
          <a:p>
            <a:pPr algn="l"/>
            <a:r>
              <a:rPr lang="en-US" sz="2700" b="0" dirty="0">
                <a:solidFill>
                  <a:schemeClr val="tx2"/>
                </a:solidFill>
              </a:rPr>
              <a:t>Rock buster Stealth Business Analysis:</a:t>
            </a:r>
            <a:br>
              <a:rPr lang="en-US" sz="2700" b="0" dirty="0">
                <a:solidFill>
                  <a:schemeClr val="tx2"/>
                </a:solidFill>
              </a:rPr>
            </a:br>
            <a:r>
              <a:rPr lang="en-US" sz="2000" b="0" dirty="0">
                <a:solidFill>
                  <a:schemeClr val="tx2"/>
                </a:solidFill>
              </a:rPr>
              <a:t>Launch Strategy for the Online Video Rental Service</a:t>
            </a:r>
            <a:endParaRPr lang="en-DE" sz="2200" dirty="0">
              <a:solidFill>
                <a:schemeClr val="tx2"/>
              </a:solidFill>
            </a:endParaRPr>
          </a:p>
        </p:txBody>
      </p:sp>
      <p:sp>
        <p:nvSpPr>
          <p:cNvPr id="3" name="Subtitle 2">
            <a:extLst>
              <a:ext uri="{FF2B5EF4-FFF2-40B4-BE49-F238E27FC236}">
                <a16:creationId xmlns:a16="http://schemas.microsoft.com/office/drawing/2014/main" id="{0DF52A74-A857-93EB-31F2-CDC0E054616D}"/>
              </a:ext>
            </a:extLst>
          </p:cNvPr>
          <p:cNvSpPr>
            <a:spLocks noGrp="1"/>
          </p:cNvSpPr>
          <p:nvPr>
            <p:ph type="subTitle" idx="1"/>
          </p:nvPr>
        </p:nvSpPr>
        <p:spPr>
          <a:xfrm>
            <a:off x="6637014" y="4516099"/>
            <a:ext cx="4805691" cy="838831"/>
          </a:xfrm>
        </p:spPr>
        <p:txBody>
          <a:bodyPr anchor="b">
            <a:normAutofit/>
          </a:bodyPr>
          <a:lstStyle/>
          <a:p>
            <a:pPr algn="l"/>
            <a:r>
              <a:rPr lang="en-US" sz="2000" dirty="0">
                <a:solidFill>
                  <a:schemeClr val="tx2"/>
                </a:solidFill>
              </a:rPr>
              <a:t>-Sreelaya Narla</a:t>
            </a:r>
            <a:endParaRPr lang="en-DE" sz="2000" dirty="0">
              <a:solidFill>
                <a:schemeClr val="tx2"/>
              </a:solidFill>
            </a:endParaRPr>
          </a:p>
        </p:txBody>
      </p:sp>
      <p:pic>
        <p:nvPicPr>
          <p:cNvPr id="5" name="Picture 4" descr="A close-up of a film reel&#10;&#10;AI-generated content may be incorrect.">
            <a:extLst>
              <a:ext uri="{FF2B5EF4-FFF2-40B4-BE49-F238E27FC236}">
                <a16:creationId xmlns:a16="http://schemas.microsoft.com/office/drawing/2014/main" id="{0208EADC-1C12-0FE6-E151-396989FFB015}"/>
              </a:ext>
            </a:extLst>
          </p:cNvPr>
          <p:cNvPicPr>
            <a:picLocks noChangeAspect="1"/>
          </p:cNvPicPr>
          <p:nvPr/>
        </p:nvPicPr>
        <p:blipFill>
          <a:blip r:embed="rId2">
            <a:extLst>
              <a:ext uri="{28A0092B-C50C-407E-A947-70E740481C1C}">
                <a14:useLocalDpi xmlns:a14="http://schemas.microsoft.com/office/drawing/2010/main" val="0"/>
              </a:ext>
            </a:extLst>
          </a:blip>
          <a:srcRect t="3240" b="2196"/>
          <a:stretch>
            <a:fillRect/>
          </a:stretch>
        </p:blipFill>
        <p:spPr>
          <a:xfrm>
            <a:off x="340470" y="2417470"/>
            <a:ext cx="4141760" cy="29374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68" name="Group 6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69" name="Freeform: Shape 6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7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79847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7F2F120-67A2-058D-FBD1-A02B179A9457}"/>
              </a:ext>
            </a:extLst>
          </p:cNvPr>
          <p:cNvSpPr>
            <a:spLocks noGrp="1"/>
          </p:cNvSpPr>
          <p:nvPr>
            <p:ph type="title"/>
          </p:nvPr>
        </p:nvSpPr>
        <p:spPr>
          <a:xfrm>
            <a:off x="3041432" y="584948"/>
            <a:ext cx="5754696" cy="1837349"/>
          </a:xfrm>
        </p:spPr>
        <p:txBody>
          <a:bodyPr>
            <a:normAutofit/>
          </a:bodyPr>
          <a:lstStyle/>
          <a:p>
            <a:pPr algn="ctr"/>
            <a:r>
              <a:rPr lang="en-US" sz="2000" b="1" dirty="0">
                <a:solidFill>
                  <a:schemeClr val="tx2"/>
                </a:solidFill>
              </a:rPr>
              <a:t>Summary of Findings</a:t>
            </a:r>
            <a:endParaRPr lang="en-DE" sz="2000" b="1" dirty="0">
              <a:solidFill>
                <a:schemeClr val="tx2"/>
              </a:solidFill>
            </a:endParaRPr>
          </a:p>
        </p:txBody>
      </p:sp>
      <p:sp>
        <p:nvSpPr>
          <p:cNvPr id="3" name="Content Placeholder 2">
            <a:extLst>
              <a:ext uri="{FF2B5EF4-FFF2-40B4-BE49-F238E27FC236}">
                <a16:creationId xmlns:a16="http://schemas.microsoft.com/office/drawing/2014/main" id="{A39EEC3F-3162-2A9B-C81C-CDDE13DDB8CE}"/>
              </a:ext>
            </a:extLst>
          </p:cNvPr>
          <p:cNvSpPr>
            <a:spLocks noGrp="1"/>
          </p:cNvSpPr>
          <p:nvPr>
            <p:ph idx="1"/>
          </p:nvPr>
        </p:nvSpPr>
        <p:spPr>
          <a:xfrm>
            <a:off x="3050412" y="2333065"/>
            <a:ext cx="5838094" cy="3939987"/>
          </a:xfrm>
        </p:spPr>
        <p:txBody>
          <a:bodyPr anchor="t">
            <a:normAutofit lnSpcReduction="10000"/>
          </a:bodyPr>
          <a:lstStyle/>
          <a:p>
            <a:r>
              <a:rPr lang="en-US" sz="1400" dirty="0">
                <a:solidFill>
                  <a:schemeClr val="tx2"/>
                </a:solidFill>
              </a:rPr>
              <a:t>Revenue Distribution- Revenue is broadly distributed across a wide range of movie titles, with no single title dominating total earnings. This suggests that </a:t>
            </a:r>
            <a:r>
              <a:rPr lang="en-US" sz="1400" dirty="0" err="1">
                <a:solidFill>
                  <a:schemeClr val="tx2"/>
                </a:solidFill>
              </a:rPr>
              <a:t>Rockbuster’s</a:t>
            </a:r>
            <a:r>
              <a:rPr lang="en-US" sz="1400" dirty="0">
                <a:solidFill>
                  <a:schemeClr val="tx2"/>
                </a:solidFill>
              </a:rPr>
              <a:t> movie catalog has a balanced performance, offering multiple opportunities for monetization across genres and categories.</a:t>
            </a:r>
          </a:p>
          <a:p>
            <a:r>
              <a:rPr lang="en-US" sz="1400" dirty="0">
                <a:solidFill>
                  <a:schemeClr val="tx2"/>
                </a:solidFill>
              </a:rPr>
              <a:t>Top Customer Locations- The highest concentration of customers—and revenue—comes from countries such as India, China, Japan, Mexico, and the United States. These markets represent the strongest existing customer base and could serve as key targets for marketing efforts during the online platform launch.</a:t>
            </a:r>
          </a:p>
          <a:p>
            <a:r>
              <a:rPr lang="en-US" sz="1400" dirty="0">
                <a:solidFill>
                  <a:schemeClr val="tx2"/>
                </a:solidFill>
              </a:rPr>
              <a:t>Customer Loyalty-Loyal, high-value customers are primarily located in Asia and North America. These regions show consistent engagement and repeat rentals, indicating strong customer lifetime value. They are ideal for retention-focused strategies and upselling premium online offerings.</a:t>
            </a:r>
          </a:p>
          <a:p>
            <a:r>
              <a:rPr lang="en-US" sz="1400" dirty="0">
                <a:solidFill>
                  <a:schemeClr val="tx2"/>
                </a:solidFill>
              </a:rPr>
              <a:t>Online Platform-</a:t>
            </a:r>
            <a:r>
              <a:rPr lang="en-US" sz="1400" dirty="0" err="1">
                <a:solidFill>
                  <a:schemeClr val="tx2"/>
                </a:solidFill>
              </a:rPr>
              <a:t>PotentialRockbuster’s</a:t>
            </a:r>
            <a:r>
              <a:rPr lang="en-US" sz="1400" dirty="0">
                <a:solidFill>
                  <a:schemeClr val="tx2"/>
                </a:solidFill>
              </a:rPr>
              <a:t> transition to an online rental model has high growth potential, especially if it strategically focuses on the top-performing geographical regions identified. Leveraging current strengths in customer distribution and loyalty can provide a competitive edge in the streaming market.</a:t>
            </a:r>
            <a:endParaRPr lang="en-DE" sz="1400" dirty="0">
              <a:solidFill>
                <a:schemeClr val="tx2"/>
              </a:solidFill>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20822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124CDF-CDE0-7377-E76A-53D4259E94C8}"/>
              </a:ext>
            </a:extLst>
          </p:cNvPr>
          <p:cNvSpPr>
            <a:spLocks noGrp="1"/>
          </p:cNvSpPr>
          <p:nvPr>
            <p:ph type="title"/>
          </p:nvPr>
        </p:nvSpPr>
        <p:spPr>
          <a:xfrm>
            <a:off x="3060740" y="221321"/>
            <a:ext cx="5754696" cy="1837349"/>
          </a:xfrm>
        </p:spPr>
        <p:txBody>
          <a:bodyPr anchor="ctr">
            <a:normAutofit/>
          </a:bodyPr>
          <a:lstStyle/>
          <a:p>
            <a:pPr algn="ctr"/>
            <a:r>
              <a:rPr lang="en-US" sz="2000" b="1" dirty="0">
                <a:solidFill>
                  <a:schemeClr val="tx2"/>
                </a:solidFill>
              </a:rPr>
              <a:t>Recommendations</a:t>
            </a:r>
            <a:endParaRPr lang="en-DE" sz="2000" b="1" dirty="0">
              <a:solidFill>
                <a:schemeClr val="tx2"/>
              </a:solidFill>
            </a:endParaRPr>
          </a:p>
        </p:txBody>
      </p:sp>
      <p:sp>
        <p:nvSpPr>
          <p:cNvPr id="3" name="Content Placeholder 2">
            <a:extLst>
              <a:ext uri="{FF2B5EF4-FFF2-40B4-BE49-F238E27FC236}">
                <a16:creationId xmlns:a16="http://schemas.microsoft.com/office/drawing/2014/main" id="{1AB22FAA-C272-3B22-54AE-33DD701CB7FA}"/>
              </a:ext>
            </a:extLst>
          </p:cNvPr>
          <p:cNvSpPr>
            <a:spLocks noGrp="1"/>
          </p:cNvSpPr>
          <p:nvPr>
            <p:ph idx="1"/>
          </p:nvPr>
        </p:nvSpPr>
        <p:spPr>
          <a:xfrm>
            <a:off x="3055954" y="1775012"/>
            <a:ext cx="5709721" cy="4975412"/>
          </a:xfrm>
        </p:spPr>
        <p:txBody>
          <a:bodyPr anchor="t">
            <a:normAutofit fontScale="70000" lnSpcReduction="20000"/>
          </a:bodyPr>
          <a:lstStyle/>
          <a:p>
            <a:r>
              <a:rPr lang="en-US" sz="2000" dirty="0">
                <a:solidFill>
                  <a:schemeClr val="tx2"/>
                </a:solidFill>
              </a:rPr>
              <a:t>1. Prioritize High-Potential Markets: Focus the initial online platform launch on the top 10 countries and cities with the highest customer concentration and revenue generation. This ensures a strong user base and higher chances of early adoption.</a:t>
            </a:r>
          </a:p>
          <a:p>
            <a:r>
              <a:rPr lang="en-US" sz="2000" dirty="0">
                <a:solidFill>
                  <a:schemeClr val="tx2"/>
                </a:solidFill>
              </a:rPr>
              <a:t>2. Target High-Value Customer Segments: Design marketing campaigns tailored to loyal and high-spending customers, especially in Asia and North America, to drive engagement and maximize customer lifetime value.</a:t>
            </a:r>
          </a:p>
          <a:p>
            <a:r>
              <a:rPr lang="en-US" sz="2000" dirty="0">
                <a:solidFill>
                  <a:schemeClr val="tx2"/>
                </a:solidFill>
              </a:rPr>
              <a:t>3. Optimize Content Licensing: Invest in licenses for top-performing movie titles, as they consistently generate revenue across markets. This will ensure customer satisfaction and efficient resource allocation.</a:t>
            </a:r>
          </a:p>
          <a:p>
            <a:r>
              <a:rPr lang="en-US" sz="2000" dirty="0">
                <a:solidFill>
                  <a:schemeClr val="tx2"/>
                </a:solidFill>
              </a:rPr>
              <a:t>4. Promote Longer Rental Durations: With an average rental duration of 5 days, there's clear customer interest in extended viewing. Promote longer rental packages or offer incentives for multi-day rentals to boost customer value.</a:t>
            </a:r>
          </a:p>
          <a:p>
            <a:r>
              <a:rPr lang="en-US" sz="2000" dirty="0">
                <a:solidFill>
                  <a:schemeClr val="tx2"/>
                </a:solidFill>
              </a:rPr>
              <a:t>5. Adjust Pricing Strategy: Consider raising the €0.99 rental price for high-demand titles with proven rental consistency. This slight increase can significantly improve profit margins without compromising user interest.</a:t>
            </a:r>
          </a:p>
          <a:p>
            <a:r>
              <a:rPr lang="en-US" sz="2000" dirty="0">
                <a:solidFill>
                  <a:schemeClr val="tx2"/>
                </a:solidFill>
              </a:rPr>
              <a:t>6. Implement a Loyalty Program: Introduce a loyalty or rewards program to encourage repeat rentals, strengthen customer relationships, and increase retention among frequent users.</a:t>
            </a:r>
          </a:p>
          <a:p>
            <a:r>
              <a:rPr lang="en-US" sz="2000" dirty="0">
                <a:solidFill>
                  <a:schemeClr val="tx2"/>
                </a:solidFill>
              </a:rPr>
              <a:t>7. Expand Movie Inventory: Diversify the platform’s content library to attract new customers and support ongoing growth. A wider selection can cater to broader tastes and encourage higher engagement.</a:t>
            </a:r>
            <a:endParaRPr lang="en-DE" sz="2000" dirty="0">
              <a:solidFill>
                <a:schemeClr val="tx2"/>
              </a:solidFill>
            </a:endParaRPr>
          </a:p>
        </p:txBody>
      </p:sp>
    </p:spTree>
    <p:extLst>
      <p:ext uri="{BB962C8B-B14F-4D97-AF65-F5344CB8AC3E}">
        <p14:creationId xmlns:p14="http://schemas.microsoft.com/office/powerpoint/2010/main" val="3142428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Freeform: Shape 11">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FADD7381-952B-2C34-D3C5-6481A905FF81}"/>
              </a:ext>
            </a:extLst>
          </p:cNvPr>
          <p:cNvSpPr>
            <a:spLocks noGrp="1"/>
          </p:cNvSpPr>
          <p:nvPr>
            <p:ph type="ctrTitle"/>
          </p:nvPr>
        </p:nvSpPr>
        <p:spPr>
          <a:xfrm>
            <a:off x="3371787" y="1741337"/>
            <a:ext cx="5448730" cy="2387918"/>
          </a:xfrm>
        </p:spPr>
        <p:txBody>
          <a:bodyPr anchor="b">
            <a:normAutofit/>
          </a:bodyPr>
          <a:lstStyle/>
          <a:p>
            <a:r>
              <a:rPr lang="en-US" sz="3600" dirty="0">
                <a:solidFill>
                  <a:schemeClr val="tx2"/>
                </a:solidFill>
              </a:rPr>
              <a:t>Thank you</a:t>
            </a:r>
            <a:endParaRPr lang="en-DE" sz="3600" dirty="0">
              <a:solidFill>
                <a:schemeClr val="tx2"/>
              </a:solidFill>
            </a:endParaRPr>
          </a:p>
        </p:txBody>
      </p:sp>
      <p:sp>
        <p:nvSpPr>
          <p:cNvPr id="3" name="Subtitle 2">
            <a:extLst>
              <a:ext uri="{FF2B5EF4-FFF2-40B4-BE49-F238E27FC236}">
                <a16:creationId xmlns:a16="http://schemas.microsoft.com/office/drawing/2014/main" id="{6CC79167-1DA9-B2CB-C5AD-22A62F5F9848}"/>
              </a:ext>
            </a:extLst>
          </p:cNvPr>
          <p:cNvSpPr>
            <a:spLocks noGrp="1"/>
          </p:cNvSpPr>
          <p:nvPr>
            <p:ph type="subTitle" idx="1"/>
          </p:nvPr>
        </p:nvSpPr>
        <p:spPr>
          <a:xfrm>
            <a:off x="3371161" y="4200522"/>
            <a:ext cx="5449982" cy="682079"/>
          </a:xfrm>
        </p:spPr>
        <p:txBody>
          <a:bodyPr>
            <a:normAutofit/>
          </a:bodyPr>
          <a:lstStyle/>
          <a:p>
            <a:r>
              <a:rPr lang="en-US" sz="1400" dirty="0">
                <a:solidFill>
                  <a:schemeClr val="tx2"/>
                </a:solidFill>
              </a:rPr>
              <a:t>For further questions, please contact me.</a:t>
            </a:r>
            <a:br>
              <a:rPr lang="en-US" sz="1400" dirty="0">
                <a:solidFill>
                  <a:schemeClr val="tx2"/>
                </a:solidFill>
              </a:rPr>
            </a:br>
            <a:r>
              <a:rPr lang="en-US" sz="1400" dirty="0">
                <a:solidFill>
                  <a:schemeClr val="tx2"/>
                </a:solidFill>
              </a:rPr>
              <a:t>layanarla7@gmail.com</a:t>
            </a:r>
            <a:endParaRPr lang="en-DE" sz="1400" dirty="0">
              <a:solidFill>
                <a:schemeClr val="tx2"/>
              </a:solidFill>
            </a:endParaRPr>
          </a:p>
        </p:txBody>
      </p:sp>
      <p:grpSp>
        <p:nvGrpSpPr>
          <p:cNvPr id="23" name="Group 22">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24" name="Freeform: Shape 23">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30" name="Freeform: Shape 29">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33560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7BDD930-0E65-490A-9CE5-554C357C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A912C67-99A1-4956-8F68-1846C2177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BCC2E-6893-0A27-0EF5-226BB272F747}"/>
              </a:ext>
            </a:extLst>
          </p:cNvPr>
          <p:cNvSpPr>
            <a:spLocks noGrp="1"/>
          </p:cNvSpPr>
          <p:nvPr>
            <p:ph type="title"/>
          </p:nvPr>
        </p:nvSpPr>
        <p:spPr>
          <a:xfrm>
            <a:off x="804672" y="457200"/>
            <a:ext cx="10579398" cy="1299411"/>
          </a:xfrm>
        </p:spPr>
        <p:txBody>
          <a:bodyPr>
            <a:normAutofit/>
          </a:bodyPr>
          <a:lstStyle/>
          <a:p>
            <a:r>
              <a:rPr lang="en-US" sz="3600" b="1">
                <a:solidFill>
                  <a:schemeClr val="tx2"/>
                </a:solidFill>
              </a:rPr>
              <a:t>Introduction</a:t>
            </a:r>
            <a:endParaRPr lang="en-DE" sz="3600" b="1">
              <a:solidFill>
                <a:schemeClr val="tx2"/>
              </a:solidFill>
            </a:endParaRPr>
          </a:p>
        </p:txBody>
      </p:sp>
      <p:sp>
        <p:nvSpPr>
          <p:cNvPr id="3" name="Content Placeholder 2">
            <a:extLst>
              <a:ext uri="{FF2B5EF4-FFF2-40B4-BE49-F238E27FC236}">
                <a16:creationId xmlns:a16="http://schemas.microsoft.com/office/drawing/2014/main" id="{5D796FE3-B424-B60B-15F2-CB5B64DE69C5}"/>
              </a:ext>
            </a:extLst>
          </p:cNvPr>
          <p:cNvSpPr>
            <a:spLocks noGrp="1"/>
          </p:cNvSpPr>
          <p:nvPr>
            <p:ph idx="1"/>
          </p:nvPr>
        </p:nvSpPr>
        <p:spPr>
          <a:xfrm>
            <a:off x="6354871" y="2827419"/>
            <a:ext cx="5029200" cy="3227626"/>
          </a:xfrm>
        </p:spPr>
        <p:txBody>
          <a:bodyPr anchor="ctr">
            <a:normAutofit/>
          </a:bodyPr>
          <a:lstStyle/>
          <a:p>
            <a:pPr marL="0" indent="0">
              <a:buNone/>
            </a:pPr>
            <a:r>
              <a:rPr lang="en-US" sz="1300" b="1">
                <a:solidFill>
                  <a:schemeClr val="tx2"/>
                </a:solidFill>
              </a:rPr>
              <a:t>About Rockbuster Stealth LLC</a:t>
            </a:r>
          </a:p>
          <a:p>
            <a:pPr marL="0" indent="0">
              <a:buNone/>
            </a:pPr>
            <a:r>
              <a:rPr lang="en-US" sz="1300">
                <a:solidFill>
                  <a:schemeClr val="tx2"/>
                </a:solidFill>
              </a:rPr>
              <a:t>Rockbuster Stealth LLC is a global movie rental company that previously operated physical stores worldwide. With the rapid growth of streaming platforms like Netflix and Amazon Prime, Rockbuster has experienced a decline in traditional rental revenues.</a:t>
            </a:r>
          </a:p>
          <a:p>
            <a:pPr marL="0" indent="0">
              <a:buNone/>
            </a:pPr>
            <a:r>
              <a:rPr lang="en-US" sz="1300" b="1">
                <a:solidFill>
                  <a:schemeClr val="tx2"/>
                </a:solidFill>
              </a:rPr>
              <a:t>The Challenge</a:t>
            </a:r>
          </a:p>
          <a:p>
            <a:pPr marL="0" indent="0">
              <a:buNone/>
            </a:pPr>
            <a:r>
              <a:rPr lang="en-US" sz="1300">
                <a:solidFill>
                  <a:schemeClr val="tx2"/>
                </a:solidFill>
              </a:rPr>
              <a:t>To remain competitive in the digital entertainment market, Rockbuster plans to leverage its existing library of movie licenses and launch a new online video rental service.</a:t>
            </a:r>
          </a:p>
          <a:p>
            <a:pPr marL="0" indent="0">
              <a:buNone/>
            </a:pPr>
            <a:r>
              <a:rPr lang="en-US" sz="1300" b="1">
                <a:solidFill>
                  <a:schemeClr val="tx2"/>
                </a:solidFill>
              </a:rPr>
              <a:t>My Role</a:t>
            </a:r>
            <a:br>
              <a:rPr lang="en-US" sz="1300">
                <a:solidFill>
                  <a:schemeClr val="tx2"/>
                </a:solidFill>
              </a:rPr>
            </a:br>
            <a:r>
              <a:rPr lang="en-US" sz="1300">
                <a:solidFill>
                  <a:schemeClr val="tx2"/>
                </a:solidFill>
              </a:rPr>
              <a:t>As a Data Analyst in Rockbuster’s BI team, I used SQL to analyze company data, answer key business questions, and present insights through clear visualizations for the Management Board.</a:t>
            </a:r>
          </a:p>
          <a:p>
            <a:pPr marL="0" indent="0">
              <a:buNone/>
            </a:pPr>
            <a:endParaRPr lang="en-DE" sz="1300">
              <a:solidFill>
                <a:schemeClr val="tx2"/>
              </a:solidFill>
            </a:endParaRPr>
          </a:p>
        </p:txBody>
      </p:sp>
      <p:grpSp>
        <p:nvGrpSpPr>
          <p:cNvPr id="31" name="Group 30">
            <a:extLst>
              <a:ext uri="{FF2B5EF4-FFF2-40B4-BE49-F238E27FC236}">
                <a16:creationId xmlns:a16="http://schemas.microsoft.com/office/drawing/2014/main" id="{569E5994-073E-4708-B3E6-43BFED0CE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81784" y="4178643"/>
            <a:ext cx="3061444" cy="2297267"/>
            <a:chOff x="-305" y="-1"/>
            <a:chExt cx="3832880" cy="2876136"/>
          </a:xfrm>
        </p:grpSpPr>
        <p:sp>
          <p:nvSpPr>
            <p:cNvPr id="32" name="Freeform: Shape 31">
              <a:extLst>
                <a:ext uri="{FF2B5EF4-FFF2-40B4-BE49-F238E27FC236}">
                  <a16:creationId xmlns:a16="http://schemas.microsoft.com/office/drawing/2014/main" id="{532F818D-9087-4691-AABA-465619A0C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8B7668A-5C96-4FB9-BFA9-38094EB8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BF4F95BD-8661-4C45-94E3-CF3159BF4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E85BBF8A-E2FB-47F6-A60F-4FB855D50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hand holding a remote control&#10;&#10;AI-generated content may be incorrect.">
            <a:extLst>
              <a:ext uri="{FF2B5EF4-FFF2-40B4-BE49-F238E27FC236}">
                <a16:creationId xmlns:a16="http://schemas.microsoft.com/office/drawing/2014/main" id="{69A73CA5-5357-5DDF-0168-95B261CB1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030" y="2837712"/>
            <a:ext cx="4819974" cy="3217333"/>
          </a:xfrm>
          <a:prstGeom prst="rect">
            <a:avLst/>
          </a:prstGeom>
        </p:spPr>
      </p:pic>
      <p:grpSp>
        <p:nvGrpSpPr>
          <p:cNvPr id="37" name="Group 36">
            <a:extLst>
              <a:ext uri="{FF2B5EF4-FFF2-40B4-BE49-F238E27FC236}">
                <a16:creationId xmlns:a16="http://schemas.microsoft.com/office/drawing/2014/main" id="{DD81D498-EAA8-40F3-8230-AE4DEDA38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906190" y="0"/>
            <a:ext cx="3282247" cy="2837712"/>
            <a:chOff x="-305" y="-4155"/>
            <a:chExt cx="2514948" cy="2174333"/>
          </a:xfrm>
        </p:grpSpPr>
        <p:sp>
          <p:nvSpPr>
            <p:cNvPr id="38" name="Freeform: Shape 37">
              <a:extLst>
                <a:ext uri="{FF2B5EF4-FFF2-40B4-BE49-F238E27FC236}">
                  <a16:creationId xmlns:a16="http://schemas.microsoft.com/office/drawing/2014/main" id="{262F2402-5879-41A3-ACEC-6D2811BA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BBD41895-A230-4959-97BA-80F51638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E670BD54-10A6-4092-9E32-647B2F870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1C2B9A82-4826-4BF4-A16E-0B005FE76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3978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23" name="Freeform: Shape 2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09AB949-54E7-7472-00E6-D29AD02697A7}"/>
              </a:ext>
            </a:extLst>
          </p:cNvPr>
          <p:cNvSpPr>
            <a:spLocks noGrp="1"/>
          </p:cNvSpPr>
          <p:nvPr>
            <p:ph type="title"/>
          </p:nvPr>
        </p:nvSpPr>
        <p:spPr>
          <a:xfrm>
            <a:off x="3033466" y="991261"/>
            <a:ext cx="5754696" cy="540275"/>
          </a:xfrm>
        </p:spPr>
        <p:txBody>
          <a:bodyPr anchor="ctr">
            <a:normAutofit/>
          </a:bodyPr>
          <a:lstStyle/>
          <a:p>
            <a:pPr algn="ctr"/>
            <a:r>
              <a:rPr lang="en-US" sz="2000" b="1" dirty="0"/>
              <a:t>Project Objectives</a:t>
            </a:r>
            <a:endParaRPr lang="en-DE" sz="4800" b="1" dirty="0">
              <a:solidFill>
                <a:schemeClr val="tx2"/>
              </a:solidFill>
            </a:endParaRPr>
          </a:p>
        </p:txBody>
      </p:sp>
      <p:sp>
        <p:nvSpPr>
          <p:cNvPr id="3" name="Content Placeholder 2">
            <a:extLst>
              <a:ext uri="{FF2B5EF4-FFF2-40B4-BE49-F238E27FC236}">
                <a16:creationId xmlns:a16="http://schemas.microsoft.com/office/drawing/2014/main" id="{93E0F614-4F70-799E-FB35-A10B18C771CA}"/>
              </a:ext>
            </a:extLst>
          </p:cNvPr>
          <p:cNvSpPr>
            <a:spLocks noGrp="1"/>
          </p:cNvSpPr>
          <p:nvPr>
            <p:ph idx="1"/>
          </p:nvPr>
        </p:nvSpPr>
        <p:spPr>
          <a:xfrm>
            <a:off x="3055954" y="1687606"/>
            <a:ext cx="5709721" cy="4484594"/>
          </a:xfrm>
        </p:spPr>
        <p:txBody>
          <a:bodyPr anchor="t">
            <a:normAutofit/>
          </a:bodyPr>
          <a:lstStyle/>
          <a:p>
            <a:pPr marL="0" indent="0">
              <a:buNone/>
            </a:pPr>
            <a:r>
              <a:rPr lang="en-US" sz="1600" b="1" dirty="0">
                <a:solidFill>
                  <a:schemeClr val="tx2"/>
                </a:solidFill>
              </a:rPr>
              <a:t>Business Goal</a:t>
            </a:r>
          </a:p>
          <a:p>
            <a:pPr marL="0" indent="0">
              <a:buNone/>
            </a:pPr>
            <a:r>
              <a:rPr lang="en-US" sz="1400" dirty="0">
                <a:solidFill>
                  <a:schemeClr val="tx2"/>
                </a:solidFill>
              </a:rPr>
              <a:t>Support </a:t>
            </a:r>
            <a:r>
              <a:rPr lang="en-US" sz="1400" dirty="0" err="1">
                <a:solidFill>
                  <a:schemeClr val="tx2"/>
                </a:solidFill>
              </a:rPr>
              <a:t>Rockbuster</a:t>
            </a:r>
            <a:r>
              <a:rPr lang="en-US" sz="1400" dirty="0">
                <a:solidFill>
                  <a:schemeClr val="tx2"/>
                </a:solidFill>
              </a:rPr>
              <a:t> Stealth’s transition to an online video rental platform with actionable, data-driven insights.</a:t>
            </a:r>
          </a:p>
          <a:p>
            <a:pPr marL="0" indent="0">
              <a:buNone/>
            </a:pPr>
            <a:endParaRPr lang="en-US" sz="1400" dirty="0">
              <a:solidFill>
                <a:schemeClr val="tx2"/>
              </a:solidFill>
            </a:endParaRPr>
          </a:p>
          <a:p>
            <a:pPr marL="0" indent="0">
              <a:buNone/>
            </a:pPr>
            <a:r>
              <a:rPr lang="en-US" sz="1600" b="1" dirty="0">
                <a:solidFill>
                  <a:schemeClr val="tx2"/>
                </a:solidFill>
              </a:rPr>
              <a:t>Key Questions from Management</a:t>
            </a:r>
          </a:p>
          <a:p>
            <a:pPr marL="0" indent="0">
              <a:buNone/>
            </a:pPr>
            <a:r>
              <a:rPr lang="en-US" sz="1400" dirty="0">
                <a:solidFill>
                  <a:schemeClr val="tx2"/>
                </a:solidFill>
              </a:rPr>
              <a:t>Which movies contributed the most or least to revenue?</a:t>
            </a:r>
          </a:p>
          <a:p>
            <a:pPr marL="0" indent="0">
              <a:buNone/>
            </a:pPr>
            <a:r>
              <a:rPr lang="en-US" sz="1400" dirty="0">
                <a:solidFill>
                  <a:schemeClr val="tx2"/>
                </a:solidFill>
              </a:rPr>
              <a:t>What was the average rental duration for all videos?</a:t>
            </a:r>
          </a:p>
          <a:p>
            <a:pPr marL="0" indent="0">
              <a:buNone/>
            </a:pPr>
            <a:r>
              <a:rPr lang="en-US" sz="1400" dirty="0">
                <a:solidFill>
                  <a:schemeClr val="tx2"/>
                </a:solidFill>
              </a:rPr>
              <a:t>Which countries are </a:t>
            </a:r>
            <a:r>
              <a:rPr lang="en-US" sz="1400" dirty="0" err="1">
                <a:solidFill>
                  <a:schemeClr val="tx2"/>
                </a:solidFill>
              </a:rPr>
              <a:t>Rockbuster</a:t>
            </a:r>
            <a:r>
              <a:rPr lang="en-US" sz="1400" dirty="0">
                <a:solidFill>
                  <a:schemeClr val="tx2"/>
                </a:solidFill>
              </a:rPr>
              <a:t> customers based in?</a:t>
            </a:r>
          </a:p>
          <a:p>
            <a:pPr marL="0" indent="0">
              <a:buNone/>
            </a:pPr>
            <a:r>
              <a:rPr lang="en-US" sz="1400" dirty="0">
                <a:solidFill>
                  <a:schemeClr val="tx2"/>
                </a:solidFill>
              </a:rPr>
              <a:t>Where are high lifetime value customers located?</a:t>
            </a:r>
          </a:p>
          <a:p>
            <a:pPr marL="0" indent="0">
              <a:buNone/>
            </a:pPr>
            <a:r>
              <a:rPr lang="en-US" sz="1400" dirty="0">
                <a:solidFill>
                  <a:schemeClr val="tx2"/>
                </a:solidFill>
              </a:rPr>
              <a:t>Do sales figures vary between geographic regions?</a:t>
            </a:r>
            <a:endParaRPr lang="en-DE" sz="1400" dirty="0">
              <a:solidFill>
                <a:schemeClr val="tx2"/>
              </a:solidFill>
            </a:endParaRPr>
          </a:p>
        </p:txBody>
      </p:sp>
    </p:spTree>
    <p:extLst>
      <p:ext uri="{BB962C8B-B14F-4D97-AF65-F5344CB8AC3E}">
        <p14:creationId xmlns:p14="http://schemas.microsoft.com/office/powerpoint/2010/main" val="321676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7" name="Freeform: Shape 26">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79DD088-A341-A98E-045B-C1EED35B29A5}"/>
              </a:ext>
            </a:extLst>
          </p:cNvPr>
          <p:cNvSpPr>
            <a:spLocks noGrp="1"/>
          </p:cNvSpPr>
          <p:nvPr>
            <p:ph type="title"/>
          </p:nvPr>
        </p:nvSpPr>
        <p:spPr>
          <a:xfrm>
            <a:off x="3050412" y="756627"/>
            <a:ext cx="5754696" cy="958562"/>
          </a:xfrm>
        </p:spPr>
        <p:txBody>
          <a:bodyPr>
            <a:normAutofit/>
          </a:bodyPr>
          <a:lstStyle/>
          <a:p>
            <a:pPr algn="ctr"/>
            <a:r>
              <a:rPr lang="en-US" sz="1400" b="1" dirty="0"/>
              <a:t>Tools &amp; Workflow</a:t>
            </a:r>
            <a:br>
              <a:rPr lang="en-US" sz="1400" b="1" dirty="0"/>
            </a:br>
            <a:endParaRPr lang="en-DE" sz="3600" dirty="0">
              <a:solidFill>
                <a:schemeClr val="tx2"/>
              </a:solidFill>
            </a:endParaRPr>
          </a:p>
        </p:txBody>
      </p:sp>
      <p:grpSp>
        <p:nvGrpSpPr>
          <p:cNvPr id="31" name="Group 30">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2" name="Freeform: Shape 31">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34">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C64E7CC1-ADD4-6A65-CCD7-5CA3356B149C}"/>
              </a:ext>
            </a:extLst>
          </p:cNvPr>
          <p:cNvSpPr>
            <a:spLocks noGrp="1"/>
          </p:cNvSpPr>
          <p:nvPr>
            <p:ph idx="1"/>
          </p:nvPr>
        </p:nvSpPr>
        <p:spPr/>
        <p:txBody>
          <a:bodyPr/>
          <a:lstStyle/>
          <a:p>
            <a:pPr>
              <a:buNone/>
            </a:pPr>
            <a:r>
              <a:rPr lang="en-US" sz="1600" b="1" dirty="0"/>
              <a:t>Tools Used</a:t>
            </a:r>
            <a:endParaRPr lang="en-US" sz="1600" dirty="0"/>
          </a:p>
          <a:p>
            <a:pPr>
              <a:buFont typeface="Arial" panose="020B0604020202020204" pitchFamily="34" charset="0"/>
              <a:buChar char="•"/>
            </a:pPr>
            <a:r>
              <a:rPr lang="en-DE" sz="1400" dirty="0"/>
              <a:t>🐘 </a:t>
            </a:r>
            <a:r>
              <a:rPr lang="en-US" sz="1400" b="1" dirty="0"/>
              <a:t>PostgreSQL</a:t>
            </a:r>
            <a:r>
              <a:rPr lang="en-US" sz="1400" dirty="0"/>
              <a:t> – To store and query </a:t>
            </a:r>
            <a:r>
              <a:rPr lang="en-US" sz="1400" dirty="0" err="1"/>
              <a:t>Rockbuster’s</a:t>
            </a:r>
            <a:r>
              <a:rPr lang="en-US" sz="1400" dirty="0"/>
              <a:t> relational database</a:t>
            </a:r>
          </a:p>
          <a:p>
            <a:pPr>
              <a:buFont typeface="Arial" panose="020B0604020202020204" pitchFamily="34" charset="0"/>
              <a:buChar char="•"/>
            </a:pPr>
            <a:r>
              <a:rPr lang="en-DE" sz="1400" dirty="0"/>
              <a:t>🧮 </a:t>
            </a:r>
            <a:r>
              <a:rPr lang="en-US" sz="1400" b="1" dirty="0"/>
              <a:t>SQL</a:t>
            </a:r>
            <a:r>
              <a:rPr lang="en-US" sz="1400" dirty="0"/>
              <a:t> – To extract, filter, and aggregate data for business analysis</a:t>
            </a:r>
          </a:p>
          <a:p>
            <a:pPr>
              <a:buFont typeface="Arial" panose="020B0604020202020204" pitchFamily="34" charset="0"/>
              <a:buChar char="•"/>
            </a:pPr>
            <a:r>
              <a:rPr lang="en-DE" sz="1400" dirty="0"/>
              <a:t>📊 </a:t>
            </a:r>
            <a:r>
              <a:rPr lang="en-US" sz="1400" b="1" dirty="0"/>
              <a:t>Tableau / Excel</a:t>
            </a:r>
            <a:r>
              <a:rPr lang="en-US" sz="1400" dirty="0"/>
              <a:t> – To visualize insights and trends for clear presentation</a:t>
            </a:r>
          </a:p>
          <a:p>
            <a:endParaRPr lang="en-DE" sz="1600" dirty="0"/>
          </a:p>
        </p:txBody>
      </p:sp>
      <p:graphicFrame>
        <p:nvGraphicFramePr>
          <p:cNvPr id="11" name="Diagram 10">
            <a:extLst>
              <a:ext uri="{FF2B5EF4-FFF2-40B4-BE49-F238E27FC236}">
                <a16:creationId xmlns:a16="http://schemas.microsoft.com/office/drawing/2014/main" id="{8DF436BA-0D1E-672E-AEFA-08CD780B43B6}"/>
              </a:ext>
            </a:extLst>
          </p:cNvPr>
          <p:cNvGraphicFramePr/>
          <p:nvPr>
            <p:extLst>
              <p:ext uri="{D42A27DB-BD31-4B8C-83A1-F6EECF244321}">
                <p14:modId xmlns:p14="http://schemas.microsoft.com/office/powerpoint/2010/main" val="1262737772"/>
              </p:ext>
            </p:extLst>
          </p:nvPr>
        </p:nvGraphicFramePr>
        <p:xfrm>
          <a:off x="838200" y="2590419"/>
          <a:ext cx="5726955" cy="3299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60EAC222-4941-7113-2B81-8D4C58F80C57}"/>
              </a:ext>
            </a:extLst>
          </p:cNvPr>
          <p:cNvGraphicFramePr/>
          <p:nvPr>
            <p:extLst>
              <p:ext uri="{D42A27DB-BD31-4B8C-83A1-F6EECF244321}">
                <p14:modId xmlns:p14="http://schemas.microsoft.com/office/powerpoint/2010/main" val="2536237654"/>
              </p:ext>
            </p:extLst>
          </p:nvPr>
        </p:nvGraphicFramePr>
        <p:xfrm>
          <a:off x="4517868" y="2506740"/>
          <a:ext cx="5668279" cy="34669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935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F39535D-F4AD-E6A6-4F5B-443229D27119}"/>
              </a:ext>
            </a:extLst>
          </p:cNvPr>
          <p:cNvSpPr>
            <a:spLocks noGrp="1"/>
          </p:cNvSpPr>
          <p:nvPr>
            <p:ph type="title"/>
          </p:nvPr>
        </p:nvSpPr>
        <p:spPr>
          <a:xfrm>
            <a:off x="3033466" y="991262"/>
            <a:ext cx="5754696" cy="649280"/>
          </a:xfrm>
        </p:spPr>
        <p:txBody>
          <a:bodyPr anchor="ctr">
            <a:normAutofit/>
          </a:bodyPr>
          <a:lstStyle/>
          <a:p>
            <a:pPr algn="ctr"/>
            <a:r>
              <a:rPr lang="en-DE" sz="2000" b="1" dirty="0"/>
              <a:t>Summary Statistics</a:t>
            </a:r>
            <a:endParaRPr lang="en-DE" sz="2000" b="1" dirty="0">
              <a:solidFill>
                <a:schemeClr val="tx2"/>
              </a:solidFill>
            </a:endParaRPr>
          </a:p>
        </p:txBody>
      </p:sp>
      <p:sp>
        <p:nvSpPr>
          <p:cNvPr id="3" name="Content Placeholder 2">
            <a:extLst>
              <a:ext uri="{FF2B5EF4-FFF2-40B4-BE49-F238E27FC236}">
                <a16:creationId xmlns:a16="http://schemas.microsoft.com/office/drawing/2014/main" id="{7BC8C472-BBBB-282A-6020-09051CAD192C}"/>
              </a:ext>
            </a:extLst>
          </p:cNvPr>
          <p:cNvSpPr>
            <a:spLocks noGrp="1"/>
          </p:cNvSpPr>
          <p:nvPr>
            <p:ph idx="1"/>
          </p:nvPr>
        </p:nvSpPr>
        <p:spPr>
          <a:xfrm>
            <a:off x="3055954" y="1808629"/>
            <a:ext cx="5709721" cy="4403912"/>
          </a:xfrm>
        </p:spPr>
        <p:txBody>
          <a:bodyPr anchor="t">
            <a:normAutofit/>
          </a:bodyPr>
          <a:lstStyle/>
          <a:p>
            <a:pPr>
              <a:buNone/>
            </a:pPr>
            <a:r>
              <a:rPr lang="en-US" sz="1400" b="1" dirty="0"/>
              <a:t>🎟️ Rental Prices</a:t>
            </a:r>
          </a:p>
          <a:p>
            <a:pPr>
              <a:buFont typeface="Arial" panose="020B0604020202020204" pitchFamily="34" charset="0"/>
              <a:buChar char="•"/>
            </a:pPr>
            <a:r>
              <a:rPr lang="en-US" sz="1400" dirty="0"/>
              <a:t>Minimum Price: €0.99</a:t>
            </a:r>
          </a:p>
          <a:p>
            <a:pPr>
              <a:buFont typeface="Arial" panose="020B0604020202020204" pitchFamily="34" charset="0"/>
              <a:buChar char="•"/>
            </a:pPr>
            <a:r>
              <a:rPr lang="en-US" sz="1400" dirty="0"/>
              <a:t>Maximum Price: €4.99</a:t>
            </a:r>
          </a:p>
          <a:p>
            <a:pPr>
              <a:buFont typeface="Arial" panose="020B0604020202020204" pitchFamily="34" charset="0"/>
              <a:buChar char="•"/>
            </a:pPr>
            <a:r>
              <a:rPr lang="en-US" sz="1400" dirty="0"/>
              <a:t>Average Price: €2.98</a:t>
            </a:r>
          </a:p>
          <a:p>
            <a:pPr marL="0" indent="0">
              <a:buNone/>
            </a:pPr>
            <a:r>
              <a:rPr lang="en-US" sz="1400" b="1" dirty="0"/>
              <a:t>⏱️ Rental Duration</a:t>
            </a:r>
          </a:p>
          <a:p>
            <a:pPr>
              <a:buFont typeface="Arial" panose="020B0604020202020204" pitchFamily="34" charset="0"/>
              <a:buChar char="•"/>
            </a:pPr>
            <a:r>
              <a:rPr lang="en-US" sz="1400" dirty="0"/>
              <a:t>Minimum Duration: 3 days</a:t>
            </a:r>
          </a:p>
          <a:p>
            <a:pPr>
              <a:buFont typeface="Arial" panose="020B0604020202020204" pitchFamily="34" charset="0"/>
              <a:buChar char="•"/>
            </a:pPr>
            <a:r>
              <a:rPr lang="en-US" sz="1400" dirty="0"/>
              <a:t>Maximum Duration: 7 days</a:t>
            </a:r>
          </a:p>
          <a:p>
            <a:pPr>
              <a:buFont typeface="Arial" panose="020B0604020202020204" pitchFamily="34" charset="0"/>
              <a:buChar char="•"/>
            </a:pPr>
            <a:r>
              <a:rPr lang="en-US" sz="1400" dirty="0"/>
              <a:t>Average Duration: 5 days</a:t>
            </a:r>
          </a:p>
          <a:p>
            <a:pPr marL="0" indent="0">
              <a:buNone/>
            </a:pPr>
            <a:r>
              <a:rPr lang="en-US" sz="1400" b="1" dirty="0"/>
              <a:t>👥 Customer &amp; Rental Overview</a:t>
            </a:r>
          </a:p>
          <a:p>
            <a:r>
              <a:rPr lang="en-US" sz="1400" dirty="0"/>
              <a:t>Total Customers: 599</a:t>
            </a:r>
          </a:p>
          <a:p>
            <a:r>
              <a:rPr lang="en-US" sz="1400" dirty="0"/>
              <a:t>Total Rentals: 16,044</a:t>
            </a:r>
          </a:p>
          <a:p>
            <a:pPr marL="0" indent="0">
              <a:buNone/>
            </a:pPr>
            <a:r>
              <a:rPr lang="en-US" sz="1400" dirty="0"/>
              <a:t>Despite a modest customer base, </a:t>
            </a:r>
            <a:r>
              <a:rPr lang="en-US" sz="1400" dirty="0" err="1"/>
              <a:t>Rockbuster</a:t>
            </a:r>
            <a:r>
              <a:rPr lang="en-US" sz="1400" dirty="0"/>
              <a:t> sees strong engagement, with each customer averaging 27 rentals per year and a typical rental lasting 5 days. This indicates high loyalty and consistent demand across the platform.</a:t>
            </a:r>
          </a:p>
          <a:p>
            <a:endParaRPr lang="en-DE" sz="2000" dirty="0">
              <a:solidFill>
                <a:schemeClr val="tx2"/>
              </a:solidFill>
            </a:endParaRPr>
          </a:p>
        </p:txBody>
      </p:sp>
    </p:spTree>
    <p:extLst>
      <p:ext uri="{BB962C8B-B14F-4D97-AF65-F5344CB8AC3E}">
        <p14:creationId xmlns:p14="http://schemas.microsoft.com/office/powerpoint/2010/main" val="233841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854A7-64DF-21E8-5D02-3D6E0954A21A}"/>
              </a:ext>
            </a:extLst>
          </p:cNvPr>
          <p:cNvSpPr>
            <a:spLocks noGrp="1"/>
          </p:cNvSpPr>
          <p:nvPr>
            <p:ph type="title"/>
          </p:nvPr>
        </p:nvSpPr>
        <p:spPr>
          <a:xfrm>
            <a:off x="3005437" y="223313"/>
            <a:ext cx="5754696" cy="1007094"/>
          </a:xfrm>
        </p:spPr>
        <p:txBody>
          <a:bodyPr>
            <a:normAutofit fontScale="90000"/>
          </a:bodyPr>
          <a:lstStyle/>
          <a:p>
            <a:pPr algn="ctr"/>
            <a:r>
              <a:rPr lang="en-US" sz="2000" dirty="0">
                <a:solidFill>
                  <a:schemeClr val="tx2"/>
                </a:solidFill>
              </a:rPr>
              <a:t>Which movies contributed the most or least to revenue?</a:t>
            </a:r>
            <a:br>
              <a:rPr lang="en-US" sz="3600" dirty="0">
                <a:solidFill>
                  <a:schemeClr val="tx2"/>
                </a:solidFill>
              </a:rPr>
            </a:br>
            <a:endParaRPr lang="en-DE" sz="3600" dirty="0">
              <a:solidFill>
                <a:schemeClr val="tx2"/>
              </a:solidFill>
            </a:endParaRP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A screenshot of a graph">
            <a:extLst>
              <a:ext uri="{FF2B5EF4-FFF2-40B4-BE49-F238E27FC236}">
                <a16:creationId xmlns:a16="http://schemas.microsoft.com/office/drawing/2014/main" id="{191E13BF-1121-C12D-83DA-A58540963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1006" y="1453719"/>
            <a:ext cx="4897940" cy="3894435"/>
          </a:xfrm>
        </p:spPr>
      </p:pic>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69D17B0A-14C7-55E2-6D9F-513DA489EC19}"/>
              </a:ext>
            </a:extLst>
          </p:cNvPr>
          <p:cNvSpPr txBox="1"/>
          <p:nvPr/>
        </p:nvSpPr>
        <p:spPr>
          <a:xfrm>
            <a:off x="7631206" y="1685392"/>
            <a:ext cx="1727948" cy="1384995"/>
          </a:xfrm>
          <a:prstGeom prst="rect">
            <a:avLst/>
          </a:prstGeom>
          <a:noFill/>
        </p:spPr>
        <p:txBody>
          <a:bodyPr wrap="square" rtlCol="0">
            <a:spAutoFit/>
          </a:bodyPr>
          <a:lstStyle/>
          <a:p>
            <a:r>
              <a:rPr lang="en-US" sz="1400" dirty="0"/>
              <a:t>The Top 10 movies make up just 3% of Total revenue, indicating revenue is broadly spread across many films.</a:t>
            </a:r>
            <a:endParaRPr lang="en-DE" sz="1400" dirty="0"/>
          </a:p>
        </p:txBody>
      </p:sp>
      <p:sp>
        <p:nvSpPr>
          <p:cNvPr id="9" name="TextBox 8">
            <a:extLst>
              <a:ext uri="{FF2B5EF4-FFF2-40B4-BE49-F238E27FC236}">
                <a16:creationId xmlns:a16="http://schemas.microsoft.com/office/drawing/2014/main" id="{652C86F7-F8D8-AF28-CB7D-DB05F2FA0BC7}"/>
              </a:ext>
            </a:extLst>
          </p:cNvPr>
          <p:cNvSpPr txBox="1"/>
          <p:nvPr/>
        </p:nvSpPr>
        <p:spPr>
          <a:xfrm>
            <a:off x="7793176" y="3525372"/>
            <a:ext cx="3320818" cy="2031325"/>
          </a:xfrm>
          <a:prstGeom prst="rect">
            <a:avLst/>
          </a:prstGeom>
          <a:noFill/>
        </p:spPr>
        <p:txBody>
          <a:bodyPr wrap="square" rtlCol="0">
            <a:spAutoFit/>
          </a:bodyPr>
          <a:lstStyle/>
          <a:p>
            <a:r>
              <a:rPr lang="en-GB" sz="1400" b="0" i="0" u="none" strike="noStrike" dirty="0">
                <a:solidFill>
                  <a:srgbClr val="000000"/>
                </a:solidFill>
                <a:effectLst/>
              </a:rPr>
              <a:t>While the lowest-earning movies generate only 5,94€, a closer look reveals that these three titles are all priced at 0,99€ and have been rented 6 times. In contrast, the more frequently rented movie in this group have been rented 29 times. This suggests that increasing the 0,99€ price point could be a strategic move to boost revenue.</a:t>
            </a:r>
            <a:endParaRPr lang="en-DE" sz="1400" dirty="0"/>
          </a:p>
        </p:txBody>
      </p:sp>
    </p:spTree>
    <p:extLst>
      <p:ext uri="{BB962C8B-B14F-4D97-AF65-F5344CB8AC3E}">
        <p14:creationId xmlns:p14="http://schemas.microsoft.com/office/powerpoint/2010/main" val="53980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25">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7" name="Freeform: Shape 26">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D8FC818-A679-76A5-7559-825C0ED2DD16}"/>
              </a:ext>
            </a:extLst>
          </p:cNvPr>
          <p:cNvSpPr>
            <a:spLocks noGrp="1"/>
          </p:cNvSpPr>
          <p:nvPr>
            <p:ph type="title"/>
          </p:nvPr>
        </p:nvSpPr>
        <p:spPr>
          <a:xfrm>
            <a:off x="640080" y="1243013"/>
            <a:ext cx="3855720" cy="4371974"/>
          </a:xfrm>
        </p:spPr>
        <p:txBody>
          <a:bodyPr>
            <a:normAutofit/>
          </a:bodyPr>
          <a:lstStyle/>
          <a:p>
            <a:r>
              <a:rPr lang="en-US" sz="1800" b="1" dirty="0"/>
              <a:t>Average Rental Duration</a:t>
            </a:r>
            <a:br>
              <a:rPr lang="en-US" sz="1800" dirty="0"/>
            </a:br>
            <a:br>
              <a:rPr lang="en-US" sz="1800" dirty="0"/>
            </a:br>
            <a:r>
              <a:rPr lang="en-US" sz="1800" dirty="0"/>
              <a:t>What is the average rental duration?</a:t>
            </a:r>
            <a:endParaRPr lang="en-DE" dirty="0">
              <a:solidFill>
                <a:schemeClr val="tx2"/>
              </a:solidFill>
            </a:endParaRPr>
          </a:p>
        </p:txBody>
      </p:sp>
      <p:pic>
        <p:nvPicPr>
          <p:cNvPr id="5" name="Content Placeholder 4" descr="A blue rectangle with black numbers&#10;&#10;AI-generated content may be incorrect.">
            <a:extLst>
              <a:ext uri="{FF2B5EF4-FFF2-40B4-BE49-F238E27FC236}">
                <a16:creationId xmlns:a16="http://schemas.microsoft.com/office/drawing/2014/main" id="{8227C737-A275-0FFE-5677-136F2D1580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4075" y="2774498"/>
            <a:ext cx="6181027" cy="1309003"/>
          </a:xfrm>
        </p:spPr>
      </p:pic>
      <p:sp>
        <p:nvSpPr>
          <p:cNvPr id="6" name="TextBox 5">
            <a:extLst>
              <a:ext uri="{FF2B5EF4-FFF2-40B4-BE49-F238E27FC236}">
                <a16:creationId xmlns:a16="http://schemas.microsoft.com/office/drawing/2014/main" id="{ABD813E3-A51B-05A9-D893-0035D8E42482}"/>
              </a:ext>
            </a:extLst>
          </p:cNvPr>
          <p:cNvSpPr txBox="1"/>
          <p:nvPr/>
        </p:nvSpPr>
        <p:spPr>
          <a:xfrm>
            <a:off x="637934" y="3786774"/>
            <a:ext cx="3060007" cy="738664"/>
          </a:xfrm>
          <a:prstGeom prst="rect">
            <a:avLst/>
          </a:prstGeom>
          <a:noFill/>
        </p:spPr>
        <p:txBody>
          <a:bodyPr wrap="square" rtlCol="0">
            <a:spAutoFit/>
          </a:bodyPr>
          <a:lstStyle/>
          <a:p>
            <a:r>
              <a:rPr lang="en-US" sz="1400" dirty="0"/>
              <a:t>On average, customers rented movies for 5 days, with rental periods ranging from 3 to 7 days</a:t>
            </a:r>
            <a:endParaRPr lang="en-DE" sz="1400" dirty="0"/>
          </a:p>
        </p:txBody>
      </p:sp>
    </p:spTree>
    <p:extLst>
      <p:ext uri="{BB962C8B-B14F-4D97-AF65-F5344CB8AC3E}">
        <p14:creationId xmlns:p14="http://schemas.microsoft.com/office/powerpoint/2010/main" val="306719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96073F3-5A5E-A727-87E1-5CD0FDE7CF0A}"/>
              </a:ext>
            </a:extLst>
          </p:cNvPr>
          <p:cNvSpPr>
            <a:spLocks noGrp="1"/>
          </p:cNvSpPr>
          <p:nvPr>
            <p:ph type="title"/>
          </p:nvPr>
        </p:nvSpPr>
        <p:spPr>
          <a:xfrm>
            <a:off x="693836" y="148504"/>
            <a:ext cx="3855720" cy="4371974"/>
          </a:xfrm>
        </p:spPr>
        <p:txBody>
          <a:bodyPr>
            <a:normAutofit/>
          </a:bodyPr>
          <a:lstStyle/>
          <a:p>
            <a:r>
              <a:rPr lang="en-US" sz="1800" dirty="0"/>
              <a:t>Where are our customers located?</a:t>
            </a:r>
            <a:br>
              <a:rPr lang="en-US" sz="1800" dirty="0"/>
            </a:br>
            <a:br>
              <a:rPr lang="en-US" sz="1800" dirty="0"/>
            </a:br>
            <a:r>
              <a:rPr lang="en-US" sz="1400" dirty="0"/>
              <a:t>The darker </a:t>
            </a:r>
            <a:r>
              <a:rPr lang="en-US" sz="1400" dirty="0" err="1"/>
              <a:t>colours</a:t>
            </a:r>
            <a:r>
              <a:rPr lang="en-US" sz="1400" dirty="0"/>
              <a:t> indicate higher customer counts.</a:t>
            </a:r>
            <a:endParaRPr lang="en-DE" dirty="0">
              <a:solidFill>
                <a:schemeClr val="tx2"/>
              </a:solidFill>
            </a:endParaRP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A map of the world with different colored countries/regions&#10;&#10;AI-generated content may be incorrect.">
            <a:extLst>
              <a:ext uri="{FF2B5EF4-FFF2-40B4-BE49-F238E27FC236}">
                <a16:creationId xmlns:a16="http://schemas.microsoft.com/office/drawing/2014/main" id="{A46FF9D5-B28F-6EA4-63BF-32C1521D08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7043" y="1735911"/>
            <a:ext cx="6891847" cy="4122545"/>
          </a:xfrm>
        </p:spPr>
      </p:pic>
      <p:pic>
        <p:nvPicPr>
          <p:cNvPr id="7" name="Picture 6" descr="A graph with numbers and a bar&#10;&#10;AI-generated content may be incorrect.">
            <a:extLst>
              <a:ext uri="{FF2B5EF4-FFF2-40B4-BE49-F238E27FC236}">
                <a16:creationId xmlns:a16="http://schemas.microsoft.com/office/drawing/2014/main" id="{790B3B7E-1387-EC86-D0F5-4CD2B0A2F7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90" y="4057929"/>
            <a:ext cx="5016011" cy="1393835"/>
          </a:xfrm>
          <a:prstGeom prst="rect">
            <a:avLst/>
          </a:prstGeom>
        </p:spPr>
      </p:pic>
    </p:spTree>
    <p:extLst>
      <p:ext uri="{BB962C8B-B14F-4D97-AF65-F5344CB8AC3E}">
        <p14:creationId xmlns:p14="http://schemas.microsoft.com/office/powerpoint/2010/main" val="3670406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75AD06-DFC4-4B3A-8490-330823D0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587C93-0840-40DF-96D5-D1F2137E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4EC1427-2851-FA67-94F0-F78285F15198}"/>
              </a:ext>
            </a:extLst>
          </p:cNvPr>
          <p:cNvSpPr>
            <a:spLocks noGrp="1"/>
          </p:cNvSpPr>
          <p:nvPr>
            <p:ph type="title"/>
          </p:nvPr>
        </p:nvSpPr>
        <p:spPr>
          <a:xfrm>
            <a:off x="831566" y="798093"/>
            <a:ext cx="4130185" cy="4054282"/>
          </a:xfrm>
        </p:spPr>
        <p:txBody>
          <a:bodyPr>
            <a:normAutofit/>
          </a:bodyPr>
          <a:lstStyle/>
          <a:p>
            <a:r>
              <a:rPr lang="en-US" sz="1800" b="1" dirty="0"/>
              <a:t>Who are our most valuable customers? </a:t>
            </a:r>
            <a:br>
              <a:rPr lang="en-US" sz="1800" b="1" dirty="0"/>
            </a:br>
            <a:br>
              <a:rPr lang="en-US" sz="1800" b="1" dirty="0"/>
            </a:br>
            <a:r>
              <a:rPr lang="en-US" sz="1400" dirty="0" err="1"/>
              <a:t>Rockbuster’s</a:t>
            </a:r>
            <a:r>
              <a:rPr lang="en-US" sz="1400" dirty="0"/>
              <a:t> customer count directly influences sales across regions. India leads with 60 customers and €6,032.79 in sales, with each customer renting 23 films annually showing strong engagement.</a:t>
            </a:r>
            <a:br>
              <a:rPr lang="en-US" sz="1400" dirty="0"/>
            </a:br>
            <a:endParaRPr lang="en-DE" dirty="0">
              <a:solidFill>
                <a:schemeClr val="tx2"/>
              </a:solidFill>
            </a:endParaRPr>
          </a:p>
        </p:txBody>
      </p:sp>
      <p:grpSp>
        <p:nvGrpSpPr>
          <p:cNvPr id="12" name="Group 11">
            <a:extLst>
              <a:ext uri="{FF2B5EF4-FFF2-40B4-BE49-F238E27FC236}">
                <a16:creationId xmlns:a16="http://schemas.microsoft.com/office/drawing/2014/main" id="{5E02D55A-F529-4B19-BAF9-F63240A7B4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839"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60367E3C-3947-493D-9458-5955DB20A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E8D9785-21DB-4CE6-B138-2999AD61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3AA5AD5-8F29-4165-8112-305DDDDDD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A4EC0CF-F38F-4D7F-B48D-9A26E814DF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A screenshot of a computer screen&#10;&#10;AI-generated content may be incorrect.">
            <a:extLst>
              <a:ext uri="{FF2B5EF4-FFF2-40B4-BE49-F238E27FC236}">
                <a16:creationId xmlns:a16="http://schemas.microsoft.com/office/drawing/2014/main" id="{7B8FAE13-4551-6DC4-0736-B522EE2FD4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3172" y="1188945"/>
            <a:ext cx="7104989" cy="4636881"/>
          </a:xfrm>
        </p:spPr>
      </p:pic>
      <p:grpSp>
        <p:nvGrpSpPr>
          <p:cNvPr id="18" name="Group 17">
            <a:extLst>
              <a:ext uri="{FF2B5EF4-FFF2-40B4-BE49-F238E27FC236}">
                <a16:creationId xmlns:a16="http://schemas.microsoft.com/office/drawing/2014/main" id="{47A3A52F-BCB3-444D-9372-EE018B135C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535970" y="4114799"/>
            <a:ext cx="3655725" cy="2743201"/>
            <a:chOff x="-305" y="-1"/>
            <a:chExt cx="3832880" cy="2876136"/>
          </a:xfrm>
        </p:grpSpPr>
        <p:sp>
          <p:nvSpPr>
            <p:cNvPr id="19" name="Freeform: Shape 18">
              <a:extLst>
                <a:ext uri="{FF2B5EF4-FFF2-40B4-BE49-F238E27FC236}">
                  <a16:creationId xmlns:a16="http://schemas.microsoft.com/office/drawing/2014/main" id="{91E32C13-DED6-4967-85B8-68DD77103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8DDA515-BC6A-47FB-951E-E1E7928750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97EEFA7-6787-4EC0-8284-6D3D27306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A9621AC-50AB-4B43-896D-78FE571A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screenshot of a computer&#10;&#10;AI-generated content may be incorrect.">
            <a:extLst>
              <a:ext uri="{FF2B5EF4-FFF2-40B4-BE49-F238E27FC236}">
                <a16:creationId xmlns:a16="http://schemas.microsoft.com/office/drawing/2014/main" id="{D48CF765-679D-DCB1-F32A-C1F091BE55B6}"/>
              </a:ext>
            </a:extLst>
          </p:cNvPr>
          <p:cNvPicPr>
            <a:picLocks noChangeAspect="1"/>
          </p:cNvPicPr>
          <p:nvPr/>
        </p:nvPicPr>
        <p:blipFill>
          <a:blip r:embed="rId3">
            <a:extLst>
              <a:ext uri="{28A0092B-C50C-407E-A947-70E740481C1C}">
                <a14:useLocalDpi xmlns:a14="http://schemas.microsoft.com/office/drawing/2010/main" val="0"/>
              </a:ext>
            </a:extLst>
          </a:blip>
          <a:srcRect r="2999"/>
          <a:stretch/>
        </p:blipFill>
        <p:spPr>
          <a:xfrm>
            <a:off x="348767" y="4988934"/>
            <a:ext cx="4130185" cy="836892"/>
          </a:xfrm>
          <a:prstGeom prst="rect">
            <a:avLst/>
          </a:prstGeom>
        </p:spPr>
      </p:pic>
      <p:sp>
        <p:nvSpPr>
          <p:cNvPr id="9" name="TextBox 8">
            <a:extLst>
              <a:ext uri="{FF2B5EF4-FFF2-40B4-BE49-F238E27FC236}">
                <a16:creationId xmlns:a16="http://schemas.microsoft.com/office/drawing/2014/main" id="{BB2D570B-9AF6-D016-09E3-FC1793F33608}"/>
              </a:ext>
            </a:extLst>
          </p:cNvPr>
          <p:cNvSpPr txBox="1"/>
          <p:nvPr/>
        </p:nvSpPr>
        <p:spPr>
          <a:xfrm>
            <a:off x="942109" y="4541009"/>
            <a:ext cx="3124200" cy="307777"/>
          </a:xfrm>
          <a:prstGeom prst="rect">
            <a:avLst/>
          </a:prstGeom>
          <a:noFill/>
        </p:spPr>
        <p:txBody>
          <a:bodyPr wrap="square" rtlCol="0">
            <a:spAutoFit/>
          </a:bodyPr>
          <a:lstStyle/>
          <a:p>
            <a:r>
              <a:rPr lang="en-US" sz="1400" dirty="0"/>
              <a:t>Top 5 customers in the top countries</a:t>
            </a:r>
            <a:endParaRPr lang="en-DE" sz="1400" dirty="0"/>
          </a:p>
        </p:txBody>
      </p:sp>
    </p:spTree>
    <p:extLst>
      <p:ext uri="{BB962C8B-B14F-4D97-AF65-F5344CB8AC3E}">
        <p14:creationId xmlns:p14="http://schemas.microsoft.com/office/powerpoint/2010/main" val="1557501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983</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Rock buster Stealth Business Analysis: Launch Strategy for the Online Video Rental Service</vt:lpstr>
      <vt:lpstr>Introduction</vt:lpstr>
      <vt:lpstr>Project Objectives</vt:lpstr>
      <vt:lpstr>Tools &amp; Workflow </vt:lpstr>
      <vt:lpstr>Summary Statistics</vt:lpstr>
      <vt:lpstr>Which movies contributed the most or least to revenue? </vt:lpstr>
      <vt:lpstr>Average Rental Duration  What is the average rental duration?</vt:lpstr>
      <vt:lpstr>Where are our customers located?  The darker colours indicate higher customer counts.</vt:lpstr>
      <vt:lpstr>Who are our most valuable customers?   Rockbuster’s customer count directly influences sales across regions. India leads with 60 customers and €6,032.79 in sales, with each customer renting 23 films annually showing strong engagement. </vt:lpstr>
      <vt:lpstr>Summary of Findings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Ramayanam</dc:creator>
  <cp:lastModifiedBy>Vivek Ramayanam</cp:lastModifiedBy>
  <cp:revision>1</cp:revision>
  <dcterms:created xsi:type="dcterms:W3CDTF">2025-05-21T13:45:00Z</dcterms:created>
  <dcterms:modified xsi:type="dcterms:W3CDTF">2025-05-22T07:49:17Z</dcterms:modified>
</cp:coreProperties>
</file>