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76592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COVID-19 Vaccines: A Closer Look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2765584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the development process, efficacy, safety, global distribution challenges, vaccine hesitancy, potential side effects, and the impact of vaccination on controlling the pandemic.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6319599" y="4081701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Done by,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319599" y="4687014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Neharika.K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6319599" y="5292328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Shalu Priya.R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6319599" y="5897642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Sandhiya.B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6319599" y="6502956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Sree Lekha.S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6319599" y="7108269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Surthika Benzey.S</a:t>
            </a:r>
            <a:endParaRPr lang="en-US" sz="1750" dirty="0"/>
          </a:p>
        </p:txBody>
      </p:sp>
      <p:pic>
        <p:nvPicPr>
          <p:cNvPr id="1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3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2859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397681" y="892492"/>
            <a:ext cx="9834682" cy="6471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095"/>
              </a:lnSpc>
              <a:buNone/>
            </a:pPr>
            <a:r>
              <a:rPr lang="en-US" sz="4076" b="1" spc="-122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COVID-19 Vaccine Development Process</a:t>
            </a:r>
            <a:endParaRPr lang="en-US" sz="4076" dirty="0"/>
          </a:p>
        </p:txBody>
      </p:sp>
      <p:sp>
        <p:nvSpPr>
          <p:cNvPr id="5" name="Shape 3"/>
          <p:cNvSpPr/>
          <p:nvPr/>
        </p:nvSpPr>
        <p:spPr>
          <a:xfrm>
            <a:off x="2687598" y="1953697"/>
            <a:ext cx="41315" cy="5383292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6" name="Shape 4"/>
          <p:cNvSpPr/>
          <p:nvPr/>
        </p:nvSpPr>
        <p:spPr>
          <a:xfrm>
            <a:off x="2941082" y="2327612"/>
            <a:ext cx="724614" cy="41315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7" name="Shape 5"/>
          <p:cNvSpPr/>
          <p:nvPr/>
        </p:nvSpPr>
        <p:spPr>
          <a:xfrm>
            <a:off x="2475309" y="2115503"/>
            <a:ext cx="465773" cy="465773"/>
          </a:xfrm>
          <a:prstGeom prst="roundRect">
            <a:avLst>
              <a:gd name="adj" fmla="val 20004"/>
            </a:avLst>
          </a:prstGeom>
          <a:solidFill>
            <a:srgbClr val="110080"/>
          </a:solidFill>
          <a:ln w="12859">
            <a:solidFill>
              <a:srgbClr val="1400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636639" y="2154198"/>
            <a:ext cx="143113" cy="388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57"/>
              </a:lnSpc>
              <a:buNone/>
            </a:pPr>
            <a:r>
              <a:rPr lang="en-US" sz="2446" b="1" spc="-73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446" dirty="0"/>
          </a:p>
        </p:txBody>
      </p:sp>
      <p:sp>
        <p:nvSpPr>
          <p:cNvPr id="9" name="Text 7"/>
          <p:cNvSpPr/>
          <p:nvPr/>
        </p:nvSpPr>
        <p:spPr>
          <a:xfrm>
            <a:off x="3846909" y="2160746"/>
            <a:ext cx="3561874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7"/>
              </a:lnSpc>
              <a:buNone/>
            </a:pPr>
            <a:r>
              <a:rPr lang="en-US" sz="2038" b="1" spc="-61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Research &amp; Preclinical Studies</a:t>
            </a:r>
            <a:endParaRPr lang="en-US" sz="2038" dirty="0"/>
          </a:p>
        </p:txBody>
      </p:sp>
      <p:sp>
        <p:nvSpPr>
          <p:cNvPr id="10" name="Text 8"/>
          <p:cNvSpPr/>
          <p:nvPr/>
        </p:nvSpPr>
        <p:spPr>
          <a:xfrm>
            <a:off x="3846909" y="2691289"/>
            <a:ext cx="8385810" cy="3312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09"/>
              </a:lnSpc>
              <a:buNone/>
            </a:pPr>
            <a:r>
              <a:rPr lang="en-US" sz="1630" spc="-33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Extensive laboratory research and testing of potential vaccine candidates.</a:t>
            </a:r>
            <a:endParaRPr lang="en-US" sz="1630" dirty="0"/>
          </a:p>
        </p:txBody>
      </p:sp>
      <p:sp>
        <p:nvSpPr>
          <p:cNvPr id="11" name="Shape 9"/>
          <p:cNvSpPr/>
          <p:nvPr/>
        </p:nvSpPr>
        <p:spPr>
          <a:xfrm>
            <a:off x="2941082" y="4191060"/>
            <a:ext cx="724614" cy="41315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2" name="Shape 10"/>
          <p:cNvSpPr/>
          <p:nvPr/>
        </p:nvSpPr>
        <p:spPr>
          <a:xfrm>
            <a:off x="2475309" y="3978950"/>
            <a:ext cx="465773" cy="465773"/>
          </a:xfrm>
          <a:prstGeom prst="roundRect">
            <a:avLst>
              <a:gd name="adj" fmla="val 20004"/>
            </a:avLst>
          </a:prstGeom>
          <a:solidFill>
            <a:srgbClr val="110080"/>
          </a:solidFill>
          <a:ln w="12859">
            <a:solidFill>
              <a:srgbClr val="1400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617589" y="4017645"/>
            <a:ext cx="181213" cy="388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57"/>
              </a:lnSpc>
              <a:buNone/>
            </a:pPr>
            <a:r>
              <a:rPr lang="en-US" sz="2446" b="1" spc="-73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446" dirty="0"/>
          </a:p>
        </p:txBody>
      </p:sp>
      <p:sp>
        <p:nvSpPr>
          <p:cNvPr id="14" name="Text 12"/>
          <p:cNvSpPr/>
          <p:nvPr/>
        </p:nvSpPr>
        <p:spPr>
          <a:xfrm>
            <a:off x="3846909" y="4024193"/>
            <a:ext cx="2070497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7"/>
              </a:lnSpc>
              <a:buNone/>
            </a:pPr>
            <a:r>
              <a:rPr lang="en-US" sz="2038" b="1" spc="-61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Clinical Trials</a:t>
            </a:r>
            <a:endParaRPr lang="en-US" sz="2038" dirty="0"/>
          </a:p>
        </p:txBody>
      </p:sp>
      <p:sp>
        <p:nvSpPr>
          <p:cNvPr id="15" name="Text 13"/>
          <p:cNvSpPr/>
          <p:nvPr/>
        </p:nvSpPr>
        <p:spPr>
          <a:xfrm>
            <a:off x="3846909" y="4554736"/>
            <a:ext cx="8385810" cy="3312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09"/>
              </a:lnSpc>
              <a:buNone/>
            </a:pPr>
            <a:r>
              <a:rPr lang="en-US" sz="1630" spc="-33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Phases 1, 2, and 3 trials to evaluate safety, efficacy, and dosing.</a:t>
            </a:r>
            <a:endParaRPr lang="en-US" sz="1630" dirty="0"/>
          </a:p>
        </p:txBody>
      </p:sp>
      <p:sp>
        <p:nvSpPr>
          <p:cNvPr id="16" name="Shape 14"/>
          <p:cNvSpPr/>
          <p:nvPr/>
        </p:nvSpPr>
        <p:spPr>
          <a:xfrm>
            <a:off x="2941082" y="6054507"/>
            <a:ext cx="724614" cy="41315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7" name="Shape 15"/>
          <p:cNvSpPr/>
          <p:nvPr/>
        </p:nvSpPr>
        <p:spPr>
          <a:xfrm>
            <a:off x="2475309" y="5842397"/>
            <a:ext cx="465773" cy="465773"/>
          </a:xfrm>
          <a:prstGeom prst="roundRect">
            <a:avLst>
              <a:gd name="adj" fmla="val 20004"/>
            </a:avLst>
          </a:prstGeom>
          <a:solidFill>
            <a:srgbClr val="110080"/>
          </a:solidFill>
          <a:ln w="12859">
            <a:solidFill>
              <a:srgbClr val="1400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2613779" y="5881092"/>
            <a:ext cx="188833" cy="388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57"/>
              </a:lnSpc>
              <a:buNone/>
            </a:pPr>
            <a:r>
              <a:rPr lang="en-US" sz="2446" b="1" spc="-73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446" dirty="0"/>
          </a:p>
        </p:txBody>
      </p:sp>
      <p:sp>
        <p:nvSpPr>
          <p:cNvPr id="19" name="Text 17"/>
          <p:cNvSpPr/>
          <p:nvPr/>
        </p:nvSpPr>
        <p:spPr>
          <a:xfrm>
            <a:off x="3846909" y="5887641"/>
            <a:ext cx="2428042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7"/>
              </a:lnSpc>
              <a:buNone/>
            </a:pPr>
            <a:r>
              <a:rPr lang="en-US" sz="2038" b="1" spc="-61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Regulatory Approval</a:t>
            </a:r>
            <a:endParaRPr lang="en-US" sz="2038" dirty="0"/>
          </a:p>
        </p:txBody>
      </p:sp>
      <p:sp>
        <p:nvSpPr>
          <p:cNvPr id="20" name="Text 18"/>
          <p:cNvSpPr/>
          <p:nvPr/>
        </p:nvSpPr>
        <p:spPr>
          <a:xfrm>
            <a:off x="3846909" y="6418183"/>
            <a:ext cx="8385810" cy="3312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09"/>
              </a:lnSpc>
              <a:buNone/>
            </a:pPr>
            <a:r>
              <a:rPr lang="en-US" sz="1630" spc="-33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Review of data by regulatory authorities followed by approval if proven safe and effective.</a:t>
            </a:r>
            <a:endParaRPr lang="en-US" sz="163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83998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Efficacy and Safety of Approved Vaccines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673072"/>
            <a:ext cx="5110520" cy="31584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610921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Efficacy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6678573"/>
            <a:ext cx="51105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Approved vaccines have shown high efficacy in preventing COVID-19 infections.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68" y="2673072"/>
            <a:ext cx="5110639" cy="315860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610933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Safety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6678692"/>
            <a:ext cx="511063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Clinical trials have demonstrated that approved vaccines have a favorable safety profile.</a:t>
            </a:r>
            <a:endParaRPr lang="en-US" sz="1750" dirty="0"/>
          </a:p>
        </p:txBody>
      </p:sp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682234"/>
            <a:ext cx="782109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Global Distribution Challenges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820948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056930"/>
            <a:ext cx="2448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Supply Constraints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626287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Inadequate vaccine production capacity leading to limited supply.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820948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3056930"/>
            <a:ext cx="32450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Cold Chain Requirements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626287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Transporting and storing vaccines at ultra-low temperatures in some cases.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0312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Equitable Access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600581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Ensuring fair and equitable distribution across countries and populations.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031224"/>
            <a:ext cx="35157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Logistics and Infrastructure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600581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Establishing efficient systems for vaccine distribution in remote areas.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480548"/>
            <a:ext cx="992338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Vaccine Hesitancy and Misinformation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6817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09086" y="3723442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758089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Impact of Misinformation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674632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Misleading information can undermine public trust in vaccines.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6817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782270" y="3723442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758089"/>
            <a:ext cx="25918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Educating the Public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4327446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Effective communication to address concerns and provide accurate information.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6817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370695" y="3723442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758089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Building Vaccine Confidence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4674632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Highlighting the benefits and safety of vaccines to combat hesitancy.</a:t>
            </a:r>
            <a:endParaRPr lang="en-US" sz="1750" dirty="0"/>
          </a:p>
        </p:txBody>
      </p:sp>
      <p:pic>
        <p:nvPicPr>
          <p:cNvPr id="1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83998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Potential Side Effects and Risk Assessment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673072"/>
            <a:ext cx="5110520" cy="31584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6109216"/>
            <a:ext cx="275260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Common Side Effects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6678573"/>
            <a:ext cx="51105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Mild side effects such as soreness at the injection site and fatigue are temporary.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68" y="2673072"/>
            <a:ext cx="5110639" cy="315860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610933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Risk Assessment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6678692"/>
            <a:ext cx="511063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overall benefits of vaccination outweigh the potential risks.</a:t>
            </a:r>
            <a:endParaRPr lang="en-US" sz="1750" dirty="0"/>
          </a:p>
        </p:txBody>
      </p:sp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15835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Impact of Vaccination on Controlling the Pandemic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991445"/>
            <a:ext cx="44410" cy="4079677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3392745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316503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36321" y="3206710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3213616"/>
            <a:ext cx="299501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Reducing Transmission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782973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Vaccination plays a crucial role in breaking the chain of COVID-19 transmission.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4503599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427589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7271" y="4317563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819043" y="4324469"/>
            <a:ext cx="32741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Hospitalizations &amp; Deaths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893826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Vaccines significantly reduce severe illness and mortality rates.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694819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546711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13461" y="5508784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51568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Her immunity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6085046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Reaching herd immunity through vaccination can help return to normalcy.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79320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 Perspectives and Ongoing Research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626287"/>
            <a:ext cx="3370064" cy="2810113"/>
          </a:xfrm>
          <a:prstGeom prst="roundRect">
            <a:avLst>
              <a:gd name="adj" fmla="val 3558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862268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Variants and Booster Shots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778812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Research continues to evaluate vaccine effectiveness against emerging variants.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626287"/>
            <a:ext cx="3370064" cy="2810113"/>
          </a:xfrm>
          <a:prstGeom prst="roundRect">
            <a:avLst>
              <a:gd name="adj" fmla="val 3558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3862268"/>
            <a:ext cx="2654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Long-Term Immunity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431625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Studying the duration of protection provided by COVID-19 vaccines.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626287"/>
            <a:ext cx="3370064" cy="2810113"/>
          </a:xfrm>
          <a:prstGeom prst="roundRect">
            <a:avLst>
              <a:gd name="adj" fmla="val 3558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3862268"/>
            <a:ext cx="25918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Global Collaboration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4431625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Ongoing efforts to ensure equitable access and support vaccination programs worldwide.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2023-10-11T06:34:01Z</dcterms:created>
  <dcterms:modified xsi:type="dcterms:W3CDTF">2023-10-11T06:34:01Z</dcterms:modified>
</cp:coreProperties>
</file>