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9" r:id="rId2"/>
    <p:sldId id="261" r:id="rId3"/>
    <p:sldId id="262" r:id="rId4"/>
    <p:sldId id="263" r:id="rId5"/>
    <p:sldId id="265" r:id="rId6"/>
    <p:sldId id="266" r:id="rId7"/>
    <p:sldId id="267" r:id="rId8"/>
    <p:sldId id="268" r:id="rId9"/>
    <p:sldId id="269" r:id="rId10"/>
    <p:sldId id="270" r:id="rId11"/>
    <p:sldId id="271" r:id="rId12"/>
    <p:sldId id="272" r:id="rId13"/>
    <p:sldId id="273" r:id="rId14"/>
    <p:sldId id="274" r:id="rId15"/>
    <p:sldId id="275" r:id="rId16"/>
    <p:sldId id="277" r:id="rId17"/>
    <p:sldId id="278" r:id="rId18"/>
    <p:sldId id="279" r:id="rId19"/>
    <p:sldId id="282" r:id="rId20"/>
    <p:sldId id="280" r:id="rId21"/>
    <p:sldId id="283" r:id="rId22"/>
    <p:sldId id="284" r:id="rId23"/>
    <p:sldId id="285" r:id="rId24"/>
    <p:sldId id="286" r:id="rId25"/>
    <p:sldId id="287" r:id="rId26"/>
    <p:sldId id="288" r:id="rId27"/>
    <p:sldId id="289" r:id="rId28"/>
    <p:sldId id="29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DC04A-97A0-4CBB-8C7A-DEBD033F0ADD}" type="datetimeFigureOut">
              <a:rPr lang="en-US" smtClean="0"/>
              <a:pPr/>
              <a:t>5/11/2018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F0273-FD7B-46C0-BEDE-182A4B9579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a:ln/>
        </p:spPr>
      </p:sp>
      <p:sp>
        <p:nvSpPr>
          <p:cNvPr id="28675" name="備忘稿版面配置區 2"/>
          <p:cNvSpPr>
            <a:spLocks noGrp="1"/>
          </p:cNvSpPr>
          <p:nvPr>
            <p:ph type="body" idx="1"/>
          </p:nvPr>
        </p:nvSpPr>
        <p:spPr>
          <a:noFill/>
          <a:ln/>
        </p:spPr>
        <p:txBody>
          <a:bodyPr/>
          <a:lstStyle/>
          <a:p>
            <a:endParaRPr lang="zh-TW" altLang="en-US" smtClean="0"/>
          </a:p>
        </p:txBody>
      </p:sp>
      <p:sp>
        <p:nvSpPr>
          <p:cNvPr id="28676" name="投影片編號版面配置區 3"/>
          <p:cNvSpPr>
            <a:spLocks noGrp="1"/>
          </p:cNvSpPr>
          <p:nvPr>
            <p:ph type="sldNum" sz="quarter" idx="5"/>
          </p:nvPr>
        </p:nvSpPr>
        <p:spPr>
          <a:noFill/>
        </p:spPr>
        <p:txBody>
          <a:bodyPr/>
          <a:lstStyle/>
          <a:p>
            <a:fld id="{1C2E01F8-3D99-4D9D-A62F-159BB1DAE20D}" type="slidenum">
              <a:rPr lang="zh-TW" altLang="en-US"/>
              <a:pPr/>
              <a:t>2</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8F0273-FD7B-46C0-BEDE-182A4B95798A}"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3</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6</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dirty="0"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8</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9</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ln/>
        </p:spPr>
        <p:txBody>
          <a:bodyPr/>
          <a:lstStyle/>
          <a:p>
            <a:endParaRPr lang="zh-TW" altLang="en-US" smtClean="0"/>
          </a:p>
        </p:txBody>
      </p:sp>
      <p:sp>
        <p:nvSpPr>
          <p:cNvPr id="29700" name="投影片編號版面配置區 3"/>
          <p:cNvSpPr>
            <a:spLocks noGrp="1"/>
          </p:cNvSpPr>
          <p:nvPr>
            <p:ph type="sldNum" sz="quarter" idx="5"/>
          </p:nvPr>
        </p:nvSpPr>
        <p:spPr>
          <a:noFill/>
        </p:spPr>
        <p:txBody>
          <a:bodyPr/>
          <a:lstStyle/>
          <a:p>
            <a:fld id="{D2E09E4E-4B8C-43C5-AC87-EC51A0A87990}" type="slidenum">
              <a:rPr lang="zh-TW" altLang="en-US"/>
              <a:pPr/>
              <a:t>10</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AA089-9D5E-4667-AB99-B074E0871F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AA089-9D5E-4667-AB99-B074E0871F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AA089-9D5E-4667-AB99-B074E0871F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AA089-9D5E-4667-AB99-B074E0871F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AA089-9D5E-4667-AB99-B074E0871FE0}" type="datetimeFigureOut">
              <a:rPr lang="en-US" smtClean="0"/>
              <a:pPr/>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AA089-9D5E-4667-AB99-B074E0871FE0}"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AA089-9D5E-4667-AB99-B074E0871FE0}" type="datetimeFigureOut">
              <a:rPr lang="en-US" smtClean="0"/>
              <a:pPr/>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AA089-9D5E-4667-AB99-B074E0871FE0}" type="datetimeFigureOut">
              <a:rPr lang="en-US" smtClean="0"/>
              <a:pPr/>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AA089-9D5E-4667-AB99-B074E0871FE0}" type="datetimeFigureOut">
              <a:rPr lang="en-US" smtClean="0"/>
              <a:pPr/>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AA089-9D5E-4667-AB99-B074E0871FE0}"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AA089-9D5E-4667-AB99-B074E0871FE0}" type="datetimeFigureOut">
              <a:rPr lang="en-US" smtClean="0"/>
              <a:pPr/>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E6996F-3DB7-453B-BE12-944B505E15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AA089-9D5E-4667-AB99-B074E0871FE0}" type="datetimeFigureOut">
              <a:rPr lang="en-US" smtClean="0"/>
              <a:pPr/>
              <a:t>5/11/2018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6996F-3DB7-453B-BE12-944B505E15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omes.di.unimi.it/~alberti/colos/AUTOMATAHT/TUTORIAL/languag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29000"/>
            <a:ext cx="7772400" cy="2339975"/>
          </a:xfrm>
        </p:spPr>
        <p:txBody>
          <a:bodyPr/>
          <a:lstStyle/>
          <a:p>
            <a:pPr algn="ctr"/>
            <a:r>
              <a:rPr lang="en-US" dirty="0" smtClean="0"/>
              <a:t>FUNDAMENTALS</a:t>
            </a:r>
            <a:endParaRPr lang="en-US" dirty="0"/>
          </a:p>
        </p:txBody>
      </p:sp>
      <p:sp>
        <p:nvSpPr>
          <p:cNvPr id="3" name="Text Placeholder 2"/>
          <p:cNvSpPr>
            <a:spLocks noGrp="1"/>
          </p:cNvSpPr>
          <p:nvPr>
            <p:ph type="body" idx="1"/>
          </p:nvPr>
        </p:nvSpPr>
        <p:spPr>
          <a:xfrm>
            <a:off x="838200" y="1447801"/>
            <a:ext cx="7696200" cy="1447800"/>
          </a:xfrm>
        </p:spPr>
        <p:txBody>
          <a:bodyPr>
            <a:normAutofit/>
          </a:bodyPr>
          <a:lstStyle/>
          <a:p>
            <a:pPr algn="ctr"/>
            <a:r>
              <a:rPr lang="en-US" sz="4000" b="1" dirty="0" smtClean="0"/>
              <a:t>UNIT-1</a:t>
            </a: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Finite Automaton:</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normAutofit/>
          </a:bodyPr>
          <a:lstStyle/>
          <a:p>
            <a:pPr>
              <a:buNone/>
            </a:pPr>
            <a:r>
              <a:rPr lang="en-US" sz="2200" dirty="0" smtClean="0">
                <a:latin typeface="Arial Unicode MS" pitchFamily="34" charset="-128"/>
                <a:ea typeface="Arial Unicode MS" pitchFamily="34" charset="-128"/>
                <a:cs typeface="Arial Unicode MS" pitchFamily="34" charset="-128"/>
              </a:rPr>
              <a:t>Consists of a finite set of States and a set of transitions from a state to state that occur on input symbols chosen from an alphabet  ∑.</a:t>
            </a:r>
          </a:p>
          <a:p>
            <a:pPr>
              <a:buNone/>
            </a:pPr>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A finite automaton is composed of five components:</a:t>
            </a:r>
          </a:p>
          <a:p>
            <a:r>
              <a:rPr lang="en-US" sz="2200" dirty="0" smtClean="0">
                <a:latin typeface="Arial Unicode MS" pitchFamily="34" charset="-128"/>
                <a:ea typeface="Arial Unicode MS" pitchFamily="34" charset="-128"/>
                <a:cs typeface="Arial Unicode MS" pitchFamily="34" charset="-128"/>
              </a:rPr>
              <a:t>1. Q: A finite set of states.</a:t>
            </a:r>
          </a:p>
          <a:p>
            <a:r>
              <a:rPr lang="en-US" sz="2200" dirty="0" smtClean="0">
                <a:latin typeface="Arial Unicode MS" pitchFamily="34" charset="-128"/>
                <a:ea typeface="Arial Unicode MS" pitchFamily="34" charset="-128"/>
                <a:cs typeface="Arial Unicode MS" pitchFamily="34" charset="-128"/>
              </a:rPr>
              <a:t> 2. : A finite set of symbols, called the alphabet.</a:t>
            </a:r>
          </a:p>
          <a:p>
            <a:r>
              <a:rPr lang="en-US" sz="2200" dirty="0" smtClean="0">
                <a:latin typeface="Arial Unicode MS" pitchFamily="34" charset="-128"/>
                <a:ea typeface="Arial Unicode MS" pitchFamily="34" charset="-128"/>
                <a:cs typeface="Arial Unicode MS" pitchFamily="34" charset="-128"/>
              </a:rPr>
              <a:t> 3. Q x --&gt; Q is the transition function. </a:t>
            </a:r>
          </a:p>
          <a:p>
            <a:r>
              <a:rPr lang="en-US" sz="2200" dirty="0" smtClean="0">
                <a:latin typeface="Arial Unicode MS" pitchFamily="34" charset="-128"/>
                <a:ea typeface="Arial Unicode MS" pitchFamily="34" charset="-128"/>
                <a:cs typeface="Arial Unicode MS" pitchFamily="34" charset="-128"/>
              </a:rPr>
              <a:t>4. q0 in Q is the start state.</a:t>
            </a:r>
          </a:p>
          <a:p>
            <a:r>
              <a:rPr lang="en-US" sz="2200" dirty="0" smtClean="0">
                <a:latin typeface="Arial Unicode MS" pitchFamily="34" charset="-128"/>
                <a:ea typeface="Arial Unicode MS" pitchFamily="34" charset="-128"/>
                <a:cs typeface="Arial Unicode MS" pitchFamily="34" charset="-128"/>
              </a:rPr>
              <a:t>5. F is a set of final states (or accept states). F is a subset of Q. </a:t>
            </a:r>
            <a:br>
              <a:rPr lang="en-US" sz="2200" dirty="0" smtClean="0">
                <a:latin typeface="Arial Unicode MS" pitchFamily="34" charset="-128"/>
                <a:ea typeface="Arial Unicode MS" pitchFamily="34" charset="-128"/>
                <a:cs typeface="Arial Unicode MS" pitchFamily="34" charset="-128"/>
              </a:rPr>
            </a:br>
            <a:endParaRPr lang="en-US" altLang="zh-TW" sz="2200" dirty="0" smtClean="0">
              <a:latin typeface="Arial Unicode MS" pitchFamily="34" charset="-128"/>
              <a:ea typeface="Arial Unicode MS" pitchFamily="34" charset="-128"/>
              <a:cs typeface="Arial Unicode MS" pitchFamily="34" charset="-128"/>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10</a:t>
            </a:fld>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Transition diagram</a:t>
            </a:r>
            <a:endParaRPr lang="en-US" dirty="0"/>
          </a:p>
        </p:txBody>
      </p:sp>
      <p:sp>
        <p:nvSpPr>
          <p:cNvPr id="3" name="Content Placeholder 2"/>
          <p:cNvSpPr>
            <a:spLocks noGrp="1"/>
          </p:cNvSpPr>
          <p:nvPr>
            <p:ph idx="1"/>
          </p:nvPr>
        </p:nvSpPr>
        <p:spPr/>
        <p:txBody>
          <a:bodyPr>
            <a:normAutofit/>
          </a:bodyPr>
          <a:lstStyle/>
          <a:p>
            <a:r>
              <a:rPr lang="en-US" sz="2200" dirty="0" smtClean="0">
                <a:latin typeface="Arial Unicode MS" pitchFamily="34" charset="-128"/>
                <a:ea typeface="Arial Unicode MS" pitchFamily="34" charset="-128"/>
                <a:cs typeface="Arial Unicode MS" pitchFamily="34" charset="-128"/>
              </a:rPr>
              <a:t>A Directed Graph called a transition diagram is associated with a FA the vertices of the graph corresponds to the states of FA arcs labeled from one state to other state is called transition.</a:t>
            </a:r>
          </a:p>
          <a:p>
            <a:pPr>
              <a:buNone/>
            </a:pPr>
            <a:endParaRPr lang="en-US" sz="2200" dirty="0" smtClean="0">
              <a:latin typeface="Arial Unicode MS" pitchFamily="34" charset="-128"/>
              <a:ea typeface="Arial Unicode MS" pitchFamily="34" charset="-128"/>
              <a:cs typeface="Arial Unicode MS" pitchFamily="34" charset="-128"/>
            </a:endParaRPr>
          </a:p>
          <a:p>
            <a:pPr>
              <a:buNone/>
            </a:pPr>
            <a:endParaRPr lang="en-US" sz="2200" dirty="0">
              <a:latin typeface="Arial Unicode MS" pitchFamily="34" charset="-128"/>
              <a:ea typeface="Arial Unicode MS" pitchFamily="34" charset="-128"/>
              <a:cs typeface="Arial Unicode MS" pitchFamily="34" charset="-128"/>
            </a:endParaRPr>
          </a:p>
        </p:txBody>
      </p:sp>
      <p:pic>
        <p:nvPicPr>
          <p:cNvPr id="1026" name="Picture 2" descr="C:\Users\snist\Desktop\nalini\TOC\image 2.jpg"/>
          <p:cNvPicPr>
            <a:picLocks noChangeAspect="1" noChangeArrowheads="1"/>
          </p:cNvPicPr>
          <p:nvPr/>
        </p:nvPicPr>
        <p:blipFill>
          <a:blip r:embed="rId2"/>
          <a:srcRect/>
          <a:stretch>
            <a:fillRect/>
          </a:stretch>
        </p:blipFill>
        <p:spPr bwMode="auto">
          <a:xfrm>
            <a:off x="2438400" y="3352800"/>
            <a:ext cx="3924300" cy="23431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Transition table:</a:t>
            </a:r>
            <a:endParaRPr lang="en-US" dirty="0"/>
          </a:p>
        </p:txBody>
      </p:sp>
      <p:sp>
        <p:nvSpPr>
          <p:cNvPr id="3" name="Content Placeholder 2"/>
          <p:cNvSpPr>
            <a:spLocks noGrp="1"/>
          </p:cNvSpPr>
          <p:nvPr>
            <p:ph idx="1"/>
          </p:nvPr>
        </p:nvSpPr>
        <p:spPr/>
        <p:txBody>
          <a:bodyPr>
            <a:normAutofit/>
          </a:bodyPr>
          <a:lstStyle/>
          <a:p>
            <a:r>
              <a:rPr lang="en-US" sz="2200" dirty="0" smtClean="0">
                <a:latin typeface="Arial Unicode MS" pitchFamily="34" charset="-128"/>
                <a:ea typeface="Arial Unicode MS" pitchFamily="34" charset="-128"/>
                <a:cs typeface="Arial Unicode MS" pitchFamily="34" charset="-128"/>
              </a:rPr>
              <a:t>Transition table represents the transitions.</a:t>
            </a:r>
          </a:p>
          <a:p>
            <a:endParaRPr lang="en-US" sz="2200" dirty="0" smtClean="0">
              <a:latin typeface="Arial Unicode MS" pitchFamily="34" charset="-128"/>
              <a:ea typeface="Arial Unicode MS" pitchFamily="34" charset="-128"/>
              <a:cs typeface="Arial Unicode MS" pitchFamily="34" charset="-128"/>
            </a:endParaRPr>
          </a:p>
          <a:p>
            <a:endParaRPr lang="en-US" sz="2200" dirty="0">
              <a:latin typeface="Arial Unicode MS" pitchFamily="34" charset="-128"/>
              <a:ea typeface="Arial Unicode MS" pitchFamily="34" charset="-128"/>
              <a:cs typeface="Arial Unicode MS" pitchFamily="34" charset="-128"/>
            </a:endParaRPr>
          </a:p>
        </p:txBody>
      </p:sp>
      <p:graphicFrame>
        <p:nvGraphicFramePr>
          <p:cNvPr id="4" name="Table 3"/>
          <p:cNvGraphicFramePr>
            <a:graphicFrameLocks noGrp="1"/>
          </p:cNvGraphicFramePr>
          <p:nvPr/>
        </p:nvGraphicFramePr>
        <p:xfrm>
          <a:off x="1905000" y="2667000"/>
          <a:ext cx="5257800" cy="3425190"/>
        </p:xfrm>
        <a:graphic>
          <a:graphicData uri="http://schemas.openxmlformats.org/drawingml/2006/table">
            <a:tbl>
              <a:tblPr firstRow="1" bandRow="1">
                <a:tableStyleId>{5C22544A-7EE6-4342-B048-85BDC9FD1C3A}</a:tableStyleId>
              </a:tblPr>
              <a:tblGrid>
                <a:gridCol w="1752600"/>
                <a:gridCol w="1752600"/>
                <a:gridCol w="1752600"/>
              </a:tblGrid>
              <a:tr h="257175">
                <a:tc rowSpan="2">
                  <a:txBody>
                    <a:bodyPr/>
                    <a:lstStyle/>
                    <a:p>
                      <a:pPr algn="ctr"/>
                      <a:r>
                        <a:rPr lang="en-US" sz="2200" dirty="0" smtClean="0">
                          <a:latin typeface="Arial Unicode MS" pitchFamily="34" charset="-128"/>
                          <a:ea typeface="Arial Unicode MS" pitchFamily="34" charset="-128"/>
                          <a:cs typeface="Arial Unicode MS" pitchFamily="34" charset="-128"/>
                        </a:rPr>
                        <a:t>States</a:t>
                      </a:r>
                    </a:p>
                  </a:txBody>
                  <a:tcPr/>
                </a:tc>
                <a:tc gridSpan="2">
                  <a:txBody>
                    <a:bodyPr/>
                    <a:lstStyle/>
                    <a:p>
                      <a:pPr algn="ctr"/>
                      <a:r>
                        <a:rPr lang="en-US" sz="2200" dirty="0" smtClean="0">
                          <a:latin typeface="Arial Unicode MS" pitchFamily="34" charset="-128"/>
                          <a:ea typeface="Arial Unicode MS" pitchFamily="34" charset="-128"/>
                          <a:cs typeface="Arial Unicode MS" pitchFamily="34" charset="-128"/>
                        </a:rPr>
                        <a:t>inputs</a:t>
                      </a:r>
                      <a:endParaRPr lang="en-US" sz="2200" dirty="0">
                        <a:latin typeface="Arial Unicode MS" pitchFamily="34" charset="-128"/>
                        <a:ea typeface="Arial Unicode MS" pitchFamily="34" charset="-128"/>
                        <a:cs typeface="Arial Unicode MS" pitchFamily="34" charset="-128"/>
                      </a:endParaRPr>
                    </a:p>
                  </a:txBody>
                  <a:tcPr>
                    <a:lnB w="12700" cap="flat" cmpd="sng" algn="ctr">
                      <a:solidFill>
                        <a:schemeClr val="tx1"/>
                      </a:solidFill>
                      <a:prstDash val="solid"/>
                      <a:round/>
                      <a:headEnd type="none" w="med" len="med"/>
                      <a:tailEnd type="none" w="med" len="med"/>
                    </a:lnB>
                  </a:tcPr>
                </a:tc>
                <a:tc hMerge="1">
                  <a:txBody>
                    <a:bodyPr/>
                    <a:lstStyle/>
                    <a:p>
                      <a:endParaRPr lang="en-US" sz="2200" dirty="0">
                        <a:latin typeface="Arial Unicode MS" pitchFamily="34" charset="-128"/>
                        <a:ea typeface="Arial Unicode MS" pitchFamily="34" charset="-128"/>
                        <a:cs typeface="Arial Unicode MS" pitchFamily="34" charset="-128"/>
                      </a:endParaRPr>
                    </a:p>
                  </a:txBody>
                  <a:tcPr>
                    <a:lnB w="12700" cap="flat" cmpd="sng" algn="ctr">
                      <a:solidFill>
                        <a:schemeClr val="tx1"/>
                      </a:solidFill>
                      <a:prstDash val="solid"/>
                      <a:round/>
                      <a:headEnd type="none" w="med" len="med"/>
                      <a:tailEnd type="none" w="med" len="med"/>
                    </a:lnB>
                  </a:tcPr>
                </a:tc>
              </a:tr>
              <a:tr h="257175">
                <a:tc vMerge="1">
                  <a:txBody>
                    <a:bodyPr/>
                    <a:lstStyle/>
                    <a:p>
                      <a:endParaRPr lang="en-US"/>
                    </a:p>
                  </a:txBody>
                  <a:tcPr/>
                </a:tc>
                <a:tc>
                  <a:txBody>
                    <a:bodyPr/>
                    <a:lstStyle/>
                    <a:p>
                      <a:pPr algn="ctr"/>
                      <a:r>
                        <a:rPr lang="en-US" sz="2200" dirty="0" smtClean="0">
                          <a:latin typeface="Arial Unicode MS" pitchFamily="34" charset="-128"/>
                          <a:ea typeface="Arial Unicode MS" pitchFamily="34" charset="-128"/>
                          <a:cs typeface="Arial Unicode MS" pitchFamily="34" charset="-128"/>
                        </a:rPr>
                        <a:t>0</a:t>
                      </a:r>
                      <a:endParaRPr lang="en-US" sz="2200"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tcPr>
                </a:tc>
                <a:tc>
                  <a:txBody>
                    <a:bodyPr/>
                    <a:lstStyle/>
                    <a:p>
                      <a:pPr algn="ctr"/>
                      <a:r>
                        <a:rPr lang="en-US" sz="2200" dirty="0" smtClean="0">
                          <a:latin typeface="Arial Unicode MS" pitchFamily="34" charset="-128"/>
                          <a:ea typeface="Arial Unicode MS" pitchFamily="34" charset="-128"/>
                          <a:cs typeface="Arial Unicode MS" pitchFamily="34" charset="-128"/>
                        </a:rPr>
                        <a:t>1</a:t>
                      </a:r>
                      <a:endParaRPr lang="en-US" sz="2200"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q0</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q0, q3</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q0, q1</a:t>
                      </a: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q1</a:t>
                      </a:r>
                      <a:endParaRPr lang="en-US" sz="2200" dirty="0">
                        <a:latin typeface="Arial Unicode MS" pitchFamily="34" charset="-128"/>
                        <a:ea typeface="Arial Unicode MS" pitchFamily="34" charset="-128"/>
                        <a:cs typeface="Arial Unicode MS" pitchFamily="34" charset="-128"/>
                      </a:endParaRPr>
                    </a:p>
                  </a:txBody>
                  <a:tcPr/>
                </a:tc>
                <a:tc>
                  <a:txBody>
                    <a:bodyPr/>
                    <a:lstStyle/>
                    <a:p>
                      <a:pPr algn="ctr"/>
                      <a:r>
                        <a:rPr lang="en-US" sz="2200" dirty="0" smtClean="0">
                          <a:latin typeface="Arial Unicode MS" pitchFamily="34" charset="-128"/>
                          <a:ea typeface="Arial Unicode MS" pitchFamily="34" charset="-128"/>
                          <a:cs typeface="Arial Unicode MS" pitchFamily="34" charset="-128"/>
                        </a:rPr>
                        <a:t>-</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q2</a:t>
                      </a: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q2</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q2</a:t>
                      </a: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q3</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q4</a:t>
                      </a:r>
                    </a:p>
                  </a:txBody>
                  <a:tcPr/>
                </a:tc>
                <a:tc>
                  <a:txBody>
                    <a:bodyPr/>
                    <a:lstStyle/>
                    <a:p>
                      <a:pPr algn="ctr"/>
                      <a:endParaRPr lang="en-US" sz="2200" dirty="0">
                        <a:latin typeface="Arial Unicode MS" pitchFamily="34" charset="-128"/>
                        <a:ea typeface="Arial Unicode MS" pitchFamily="34" charset="-128"/>
                        <a:cs typeface="Arial Unicode MS" pitchFamily="34" charset="-128"/>
                      </a:endParaRP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q4</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q4</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String Acceptance:</a:t>
            </a:r>
            <a:endParaRPr lang="en-US" dirty="0"/>
          </a:p>
        </p:txBody>
      </p:sp>
      <p:sp>
        <p:nvSpPr>
          <p:cNvPr id="3" name="Content Placeholder 2"/>
          <p:cNvSpPr>
            <a:spLocks noGrp="1"/>
          </p:cNvSpPr>
          <p:nvPr>
            <p:ph idx="1"/>
          </p:nvPr>
        </p:nvSpPr>
        <p:spPr>
          <a:xfrm>
            <a:off x="685800" y="1371600"/>
            <a:ext cx="7620000" cy="4876800"/>
          </a:xfrm>
        </p:spPr>
        <p:txBody>
          <a:bodyPr/>
          <a:lstStyle/>
          <a:p>
            <a:pPr>
              <a:buNone/>
            </a:pPr>
            <a:r>
              <a:rPr lang="en-US" sz="2200" dirty="0" smtClean="0"/>
              <a:t>    </a:t>
            </a:r>
            <a:r>
              <a:rPr lang="en-US" sz="2200" dirty="0" smtClean="0">
                <a:latin typeface="Arial Unicode MS" pitchFamily="34" charset="-128"/>
                <a:ea typeface="Arial Unicode MS" pitchFamily="34" charset="-128"/>
                <a:cs typeface="Arial Unicode MS" pitchFamily="34" charset="-128"/>
              </a:rPr>
              <a:t>A String is said to be accepted by a FA M=(Q,∑,</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,q0,F) if </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(q0,x)=p for some p in F.</a:t>
            </a:r>
          </a:p>
          <a:p>
            <a:r>
              <a:rPr lang="en-US" sz="2200" dirty="0" smtClean="0">
                <a:latin typeface="Arial Unicode MS" pitchFamily="34" charset="-128"/>
                <a:ea typeface="Arial Unicode MS" pitchFamily="34" charset="-128"/>
                <a:cs typeface="Arial Unicode MS" pitchFamily="34" charset="-128"/>
              </a:rPr>
              <a:t>A language is accepted if all the strings generated from the language is accepted.</a:t>
            </a:r>
          </a:p>
          <a:p>
            <a:r>
              <a:rPr lang="en-US" sz="2200" dirty="0" smtClean="0">
                <a:latin typeface="Arial Unicode MS" pitchFamily="34" charset="-128"/>
                <a:ea typeface="Arial Unicode MS" pitchFamily="34" charset="-128"/>
                <a:cs typeface="Arial Unicode MS" pitchFamily="34" charset="-128"/>
              </a:rPr>
              <a:t>A language is said to be regular if it is the set accepted by a FA M.</a:t>
            </a:r>
          </a:p>
          <a:p>
            <a:pPr>
              <a:buNone/>
            </a:pPr>
            <a:endParaRPr lang="en-US" sz="2200" dirty="0" smtClean="0">
              <a:latin typeface="Arial Unicode MS" pitchFamily="34" charset="-128"/>
              <a:ea typeface="Arial Unicode MS" pitchFamily="34" charset="-128"/>
              <a:cs typeface="Arial Unicode MS" pitchFamily="34" charset="-128"/>
            </a:endParaRPr>
          </a:p>
          <a:p>
            <a:pPr>
              <a:buNone/>
            </a:pPr>
            <a:r>
              <a:rPr lang="en-US" sz="2200" dirty="0" smtClean="0">
                <a:latin typeface="Arial Unicode MS" pitchFamily="34" charset="-128"/>
                <a:ea typeface="Arial Unicode MS" pitchFamily="34" charset="-128"/>
                <a:cs typeface="Arial Unicode MS" pitchFamily="34" charset="-128"/>
              </a:rPr>
              <a:t>Ex: </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(q0,111)=</a:t>
            </a:r>
            <a:r>
              <a:rPr lang="el-GR" sz="2200" dirty="0" smtClean="0">
                <a:latin typeface="Arial Unicode MS" pitchFamily="34" charset="-128"/>
                <a:ea typeface="Arial Unicode MS" pitchFamily="34" charset="-128"/>
                <a:cs typeface="Arial Unicode MS" pitchFamily="34" charset="-128"/>
              </a:rPr>
              <a:t> δ</a:t>
            </a:r>
            <a:r>
              <a:rPr lang="en-US" sz="2200" dirty="0" smtClean="0">
                <a:latin typeface="Arial Unicode MS" pitchFamily="34" charset="-128"/>
                <a:ea typeface="Arial Unicode MS" pitchFamily="34" charset="-128"/>
                <a:cs typeface="Arial Unicode MS" pitchFamily="34" charset="-128"/>
              </a:rPr>
              <a:t>(</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(q0,1),11)</a:t>
            </a:r>
          </a:p>
          <a:p>
            <a:pPr>
              <a:buNone/>
            </a:pPr>
            <a:r>
              <a:rPr lang="en-US" sz="2200" dirty="0" smtClean="0">
                <a:latin typeface="Arial Unicode MS" pitchFamily="34" charset="-128"/>
                <a:ea typeface="Arial Unicode MS" pitchFamily="34" charset="-128"/>
                <a:cs typeface="Arial Unicode MS" pitchFamily="34" charset="-128"/>
              </a:rPr>
              <a:t>                        =</a:t>
            </a:r>
            <a:r>
              <a:rPr lang="el-GR" sz="2200" dirty="0" smtClean="0">
                <a:latin typeface="Arial Unicode MS" pitchFamily="34" charset="-128"/>
                <a:ea typeface="Arial Unicode MS" pitchFamily="34" charset="-128"/>
                <a:cs typeface="Arial Unicode MS" pitchFamily="34" charset="-128"/>
              </a:rPr>
              <a:t> δ</a:t>
            </a:r>
            <a:r>
              <a:rPr lang="en-US" sz="2200" dirty="0" smtClean="0">
                <a:latin typeface="Arial Unicode MS" pitchFamily="34" charset="-128"/>
                <a:ea typeface="Arial Unicode MS" pitchFamily="34" charset="-128"/>
                <a:cs typeface="Arial Unicode MS" pitchFamily="34" charset="-128"/>
              </a:rPr>
              <a:t>(</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(q0,1),1)</a:t>
            </a:r>
          </a:p>
          <a:p>
            <a:pPr>
              <a:buNone/>
            </a:pPr>
            <a:r>
              <a:rPr lang="en-US" sz="2200" dirty="0" smtClean="0">
                <a:latin typeface="Arial Unicode MS" pitchFamily="34" charset="-128"/>
                <a:ea typeface="Arial Unicode MS" pitchFamily="34" charset="-128"/>
                <a:cs typeface="Arial Unicode MS" pitchFamily="34" charset="-128"/>
              </a:rPr>
              <a:t>                        = </a:t>
            </a:r>
            <a:r>
              <a:rPr lang="el-GR" sz="2200" dirty="0" smtClean="0">
                <a:latin typeface="Arial Unicode MS" pitchFamily="34" charset="-128"/>
                <a:ea typeface="Arial Unicode MS" pitchFamily="34" charset="-128"/>
                <a:cs typeface="Arial Unicode MS" pitchFamily="34" charset="-128"/>
              </a:rPr>
              <a:t>δ</a:t>
            </a:r>
            <a:r>
              <a:rPr lang="en-US" sz="2200" dirty="0" smtClean="0">
                <a:latin typeface="Arial Unicode MS" pitchFamily="34" charset="-128"/>
                <a:ea typeface="Arial Unicode MS" pitchFamily="34" charset="-128"/>
                <a:cs typeface="Arial Unicode MS" pitchFamily="34" charset="-128"/>
              </a:rPr>
              <a:t>(q1,1)</a:t>
            </a:r>
          </a:p>
          <a:p>
            <a:pPr>
              <a:buNone/>
            </a:pPr>
            <a:r>
              <a:rPr lang="en-US" sz="2200" dirty="0" smtClean="0">
                <a:latin typeface="Arial Unicode MS" pitchFamily="34" charset="-128"/>
                <a:ea typeface="Arial Unicode MS" pitchFamily="34" charset="-128"/>
                <a:cs typeface="Arial Unicode MS" pitchFamily="34" charset="-128"/>
              </a:rPr>
              <a:t>                        = q2 </a:t>
            </a:r>
            <a:r>
              <a:rPr lang="el-GR" sz="2200" dirty="0" smtClean="0">
                <a:latin typeface="Arial Unicode MS" pitchFamily="34" charset="-128"/>
                <a:ea typeface="Arial Unicode MS" pitchFamily="34" charset="-128"/>
                <a:cs typeface="Arial Unicode MS" pitchFamily="34" charset="-128"/>
              </a:rPr>
              <a:t>ϵ</a:t>
            </a:r>
            <a:r>
              <a:rPr lang="en-US" sz="2200" dirty="0" smtClean="0">
                <a:latin typeface="Arial Unicode MS" pitchFamily="34" charset="-128"/>
                <a:ea typeface="Arial Unicode MS" pitchFamily="34" charset="-128"/>
                <a:cs typeface="Arial Unicode MS" pitchFamily="34" charset="-128"/>
              </a:rPr>
              <a:t> F</a:t>
            </a:r>
          </a:p>
          <a:p>
            <a:pPr>
              <a:buNone/>
            </a:pPr>
            <a:r>
              <a:rPr lang="en-US" sz="2200" dirty="0" smtClean="0">
                <a:latin typeface="Arial Unicode MS" pitchFamily="34" charset="-128"/>
                <a:ea typeface="Arial Unicode MS" pitchFamily="34" charset="-128"/>
                <a:cs typeface="Arial Unicode MS" pitchFamily="34" charset="-128"/>
              </a:rPr>
              <a:t>String is accepted</a:t>
            </a:r>
          </a:p>
          <a:p>
            <a:pPr>
              <a:buNone/>
            </a:pPr>
            <a:endParaRPr lang="en-US" dirty="0" smtClean="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Finite Automaton Model:</a:t>
            </a:r>
            <a:endParaRPr lang="en-US" dirty="0"/>
          </a:p>
        </p:txBody>
      </p:sp>
      <p:sp>
        <p:nvSpPr>
          <p:cNvPr id="3" name="Content Placeholder 2"/>
          <p:cNvSpPr>
            <a:spLocks noGrp="1"/>
          </p:cNvSpPr>
          <p:nvPr>
            <p:ph idx="1"/>
          </p:nvPr>
        </p:nvSpPr>
        <p:spPr/>
        <p:txBody>
          <a:bodyPr/>
          <a:lstStyle/>
          <a:p>
            <a:r>
              <a:rPr lang="en-US" dirty="0" smtClean="0"/>
              <a:t>The finite automaton model can be represented as</a:t>
            </a:r>
          </a:p>
          <a:p>
            <a:pPr>
              <a:buNone/>
            </a:pPr>
            <a:r>
              <a:rPr lang="en-US" dirty="0" smtClean="0"/>
              <a:t>                                    Input tape</a:t>
            </a:r>
          </a:p>
          <a:p>
            <a:pPr>
              <a:buNone/>
            </a:pPr>
            <a:endParaRPr lang="en-US" dirty="0" smtClean="0"/>
          </a:p>
          <a:p>
            <a:pPr>
              <a:buNone/>
            </a:pPr>
            <a:r>
              <a:rPr lang="en-US" dirty="0" smtClean="0"/>
              <a:t>                                           ↑Read head</a:t>
            </a:r>
          </a:p>
        </p:txBody>
      </p:sp>
      <p:graphicFrame>
        <p:nvGraphicFramePr>
          <p:cNvPr id="4" name="Table 3"/>
          <p:cNvGraphicFramePr>
            <a:graphicFrameLocks noGrp="1"/>
          </p:cNvGraphicFramePr>
          <p:nvPr/>
        </p:nvGraphicFramePr>
        <p:xfrm>
          <a:off x="1676400" y="3429000"/>
          <a:ext cx="5867400" cy="365760"/>
        </p:xfrm>
        <a:graphic>
          <a:graphicData uri="http://schemas.openxmlformats.org/drawingml/2006/table">
            <a:tbl>
              <a:tblPr firstRow="1" bandRow="1">
                <a:tableStyleId>{5C22544A-7EE6-4342-B048-85BDC9FD1C3A}</a:tableStyleId>
              </a:tblPr>
              <a:tblGrid>
                <a:gridCol w="1158240"/>
                <a:gridCol w="1158240"/>
                <a:gridCol w="1158240"/>
                <a:gridCol w="1158240"/>
                <a:gridCol w="1234440"/>
              </a:tblGrid>
              <a:tr h="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B</a:t>
                      </a:r>
                      <a:endParaRPr lang="en-US" dirty="0"/>
                    </a:p>
                  </a:txBody>
                  <a:tcPr/>
                </a:tc>
              </a:tr>
            </a:tbl>
          </a:graphicData>
        </a:graphic>
      </p:graphicFrame>
      <p:graphicFrame>
        <p:nvGraphicFramePr>
          <p:cNvPr id="5" name="Table 4"/>
          <p:cNvGraphicFramePr>
            <a:graphicFrameLocks noGrp="1"/>
          </p:cNvGraphicFramePr>
          <p:nvPr/>
        </p:nvGraphicFramePr>
        <p:xfrm>
          <a:off x="3962400" y="4343400"/>
          <a:ext cx="1600200" cy="640080"/>
        </p:xfrm>
        <a:graphic>
          <a:graphicData uri="http://schemas.openxmlformats.org/drawingml/2006/table">
            <a:tbl>
              <a:tblPr firstRow="1" bandRow="1">
                <a:tableStyleId>{5C22544A-7EE6-4342-B048-85BDC9FD1C3A}</a:tableStyleId>
              </a:tblPr>
              <a:tblGrid>
                <a:gridCol w="1600200"/>
              </a:tblGrid>
              <a:tr h="609600">
                <a:tc>
                  <a:txBody>
                    <a:bodyPr/>
                    <a:lstStyle/>
                    <a:p>
                      <a:pPr algn="ctr"/>
                      <a:r>
                        <a:rPr lang="en-US" dirty="0" smtClean="0"/>
                        <a:t>Finite</a:t>
                      </a:r>
                    </a:p>
                    <a:p>
                      <a:pPr algn="ctr"/>
                      <a:r>
                        <a:rPr lang="en-US" baseline="0" dirty="0" smtClean="0"/>
                        <a:t> control</a:t>
                      </a:r>
                      <a:endParaRPr lang="en-US" dirty="0"/>
                    </a:p>
                  </a:txBody>
                  <a:tcPr>
                    <a:solidFill>
                      <a:schemeClr val="accent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Finite Automaton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Input tape: It is a linear tape having some cells which can hold an input symbol from ∑.</a:t>
            </a:r>
          </a:p>
          <a:p>
            <a:r>
              <a:rPr lang="en-US" dirty="0" smtClean="0"/>
              <a:t>Finite control: It indicates the current state and decided the next state on receiving a particular input from the input tape.</a:t>
            </a:r>
          </a:p>
          <a:p>
            <a:pPr>
              <a:buFont typeface="Wingdings" pitchFamily="2" charset="2"/>
              <a:buChar char="Ø"/>
            </a:pPr>
            <a:r>
              <a:rPr lang="en-US" dirty="0" smtClean="0"/>
              <a:t> </a:t>
            </a:r>
            <a:r>
              <a:rPr lang="en-US" sz="2800" dirty="0" smtClean="0"/>
              <a:t>Tape reader reads the cells one by one from left to right and at any instance only one input symbol is read.</a:t>
            </a:r>
          </a:p>
          <a:p>
            <a:pPr>
              <a:buFont typeface="Wingdings" pitchFamily="2" charset="2"/>
              <a:buChar char="Ø"/>
            </a:pPr>
            <a:r>
              <a:rPr lang="en-US" sz="2800" dirty="0" smtClean="0"/>
              <a:t> The read head examines the symbol and head moves to the right side with or without changing the state .when the entire string is read and if finite control is in final state then the string is accepted otherwise rejected.</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Finite Automata:</a:t>
            </a:r>
            <a:endParaRPr lang="en-US" dirty="0"/>
          </a:p>
        </p:txBody>
      </p:sp>
      <p:sp>
        <p:nvSpPr>
          <p:cNvPr id="3" name="Content Placeholder 2"/>
          <p:cNvSpPr>
            <a:spLocks noGrp="1"/>
          </p:cNvSpPr>
          <p:nvPr>
            <p:ph idx="1"/>
          </p:nvPr>
        </p:nvSpPr>
        <p:spPr/>
        <p:txBody>
          <a:bodyPr>
            <a:normAutofit/>
          </a:bodyPr>
          <a:lstStyle/>
          <a:p>
            <a:pPr>
              <a:buNone/>
            </a:pPr>
            <a:endParaRPr lang="en-US" sz="2800" dirty="0" smtClean="0"/>
          </a:p>
          <a:p>
            <a:pPr>
              <a:buNone/>
            </a:pPr>
            <a:r>
              <a:rPr lang="en-US" sz="2800" dirty="0" smtClean="0"/>
              <a:t>There are two types of finite automata</a:t>
            </a:r>
          </a:p>
          <a:p>
            <a:pPr>
              <a:buNone/>
            </a:pPr>
            <a:endParaRPr lang="en-US" sz="2800" dirty="0" smtClean="0"/>
          </a:p>
          <a:p>
            <a:pPr marL="514350" indent="-514350">
              <a:buFont typeface="+mj-lt"/>
              <a:buAutoNum type="arabicPeriod"/>
            </a:pPr>
            <a:r>
              <a:rPr lang="en-US" sz="2800" dirty="0" smtClean="0"/>
              <a:t>Deterministic Finite Automata</a:t>
            </a:r>
          </a:p>
          <a:p>
            <a:pPr marL="514350" indent="-514350">
              <a:buNone/>
            </a:pPr>
            <a:endParaRPr lang="en-US" sz="2800" dirty="0" smtClean="0"/>
          </a:p>
          <a:p>
            <a:pPr marL="514350" indent="-514350">
              <a:buFont typeface="+mj-lt"/>
              <a:buAutoNum type="arabicPeriod"/>
            </a:pPr>
            <a:r>
              <a:rPr lang="en-US" sz="2800" dirty="0" smtClean="0"/>
              <a:t>Non Deterministic Finite Automata</a:t>
            </a:r>
          </a:p>
          <a:p>
            <a:pPr marL="514350" indent="-514350">
              <a:buNone/>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Deterministic Finite Automata:</a:t>
            </a:r>
            <a:endParaRPr lang="en-US" dirty="0"/>
          </a:p>
        </p:txBody>
      </p:sp>
      <p:sp>
        <p:nvSpPr>
          <p:cNvPr id="3" name="Content Placeholder 2"/>
          <p:cNvSpPr>
            <a:spLocks noGrp="1"/>
          </p:cNvSpPr>
          <p:nvPr>
            <p:ph idx="1"/>
          </p:nvPr>
        </p:nvSpPr>
        <p:spPr>
          <a:xfrm>
            <a:off x="304800" y="1295400"/>
            <a:ext cx="8534400" cy="4830763"/>
          </a:xfrm>
        </p:spPr>
        <p:txBody>
          <a:bodyPr>
            <a:normAutofit lnSpcReduction="10000"/>
          </a:bodyPr>
          <a:lstStyle/>
          <a:p>
            <a:pPr marL="514350" indent="-514350">
              <a:buNone/>
            </a:pPr>
            <a:r>
              <a:rPr lang="en-US" sz="2400" dirty="0" smtClean="0"/>
              <a:t>      In DFA, for each input symbol, one can determine the state to which the machine will move. Hence, it is called Deterministic Automaton. As it has a finite number of states, the machine is called Deterministic Finite Machine or Deterministic Finite Automaton.</a:t>
            </a:r>
          </a:p>
          <a:p>
            <a:pPr>
              <a:buNone/>
            </a:pPr>
            <a:r>
              <a:rPr lang="en-US" sz="2400" b="1" dirty="0" smtClean="0"/>
              <a:t>Formal Definition of a DFA :</a:t>
            </a:r>
          </a:p>
          <a:p>
            <a:pPr>
              <a:buNone/>
            </a:pPr>
            <a:r>
              <a:rPr lang="en-US" sz="2400" dirty="0" smtClean="0"/>
              <a:t>A DFA can be represented by a 5-tuple (Q, ∑, δ, q</a:t>
            </a:r>
            <a:r>
              <a:rPr lang="en-US" sz="2400" baseline="-25000" dirty="0" smtClean="0"/>
              <a:t>0</a:t>
            </a:r>
            <a:r>
              <a:rPr lang="en-US" sz="2400" dirty="0" smtClean="0"/>
              <a:t>, F) where −</a:t>
            </a:r>
          </a:p>
          <a:p>
            <a:r>
              <a:rPr lang="en-US" sz="2400" b="1" dirty="0" smtClean="0"/>
              <a:t>Q</a:t>
            </a:r>
            <a:r>
              <a:rPr lang="en-US" sz="2400" dirty="0" smtClean="0"/>
              <a:t> is a finite set of states.</a:t>
            </a:r>
          </a:p>
          <a:p>
            <a:r>
              <a:rPr lang="en-US" sz="2400" b="1" dirty="0" smtClean="0"/>
              <a:t>∑</a:t>
            </a:r>
            <a:r>
              <a:rPr lang="en-US" sz="2400" dirty="0" smtClean="0"/>
              <a:t> is a finite set of symbols called the alphabet.</a:t>
            </a:r>
          </a:p>
          <a:p>
            <a:r>
              <a:rPr lang="en-US" sz="2400" b="1" dirty="0" smtClean="0"/>
              <a:t>δ</a:t>
            </a:r>
            <a:r>
              <a:rPr lang="en-US" sz="2400" dirty="0" smtClean="0"/>
              <a:t> is the transition function where δ: Q × ∑ → Q</a:t>
            </a:r>
          </a:p>
          <a:p>
            <a:r>
              <a:rPr lang="en-US" sz="2400" b="1" dirty="0" smtClean="0"/>
              <a:t>q</a:t>
            </a:r>
            <a:r>
              <a:rPr lang="en-US" sz="2400" b="1" baseline="-25000" dirty="0" smtClean="0"/>
              <a:t>0</a:t>
            </a:r>
            <a:r>
              <a:rPr lang="en-US" sz="2400" dirty="0" smtClean="0"/>
              <a:t> is the initial state from where any input is processed (q</a:t>
            </a:r>
            <a:r>
              <a:rPr lang="en-US" sz="2400" baseline="-25000" dirty="0" smtClean="0"/>
              <a:t>0</a:t>
            </a:r>
            <a:r>
              <a:rPr lang="en-US" sz="2400" dirty="0" smtClean="0"/>
              <a:t> ∈ Q).</a:t>
            </a:r>
          </a:p>
          <a:p>
            <a:r>
              <a:rPr lang="en-US" sz="2400" b="1" dirty="0" smtClean="0"/>
              <a:t>F</a:t>
            </a:r>
            <a:r>
              <a:rPr lang="en-US" sz="2400" dirty="0" smtClean="0"/>
              <a:t> is a set of final state/states of Q (F ⊆ Q).</a:t>
            </a:r>
          </a:p>
          <a:p>
            <a:pPr marL="514350" indent="-514350">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Deterministic Finite Automata:</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Example</a:t>
            </a:r>
          </a:p>
          <a:p>
            <a:r>
              <a:rPr lang="en-US" dirty="0" smtClean="0"/>
              <a:t>Let a deterministic finite automaton be →</a:t>
            </a:r>
          </a:p>
          <a:p>
            <a:r>
              <a:rPr lang="en-US" dirty="0" smtClean="0"/>
              <a:t>Q = {a, b, c},</a:t>
            </a:r>
          </a:p>
          <a:p>
            <a:r>
              <a:rPr lang="en-US" dirty="0" smtClean="0"/>
              <a:t>∑ = {0, 1},</a:t>
            </a:r>
          </a:p>
          <a:p>
            <a:r>
              <a:rPr lang="en-US" dirty="0" smtClean="0"/>
              <a:t>q</a:t>
            </a:r>
            <a:r>
              <a:rPr lang="en-US" baseline="-25000" dirty="0" smtClean="0"/>
              <a:t>0</a:t>
            </a:r>
            <a:r>
              <a:rPr lang="en-US" dirty="0" smtClean="0"/>
              <a:t> = {a},</a:t>
            </a:r>
          </a:p>
          <a:p>
            <a:r>
              <a:rPr lang="en-US" dirty="0" smtClean="0"/>
              <a:t>F = {c}, and</a:t>
            </a:r>
          </a:p>
          <a:p>
            <a:r>
              <a:rPr lang="en-US" dirty="0" smtClean="0"/>
              <a:t>Transition function δ as shown by the following table −</a:t>
            </a:r>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Transition table:</a:t>
            </a:r>
            <a:endParaRPr lang="en-US" dirty="0"/>
          </a:p>
        </p:txBody>
      </p:sp>
      <p:sp>
        <p:nvSpPr>
          <p:cNvPr id="3" name="Content Placeholder 2"/>
          <p:cNvSpPr>
            <a:spLocks noGrp="1"/>
          </p:cNvSpPr>
          <p:nvPr>
            <p:ph idx="1"/>
          </p:nvPr>
        </p:nvSpPr>
        <p:spPr/>
        <p:txBody>
          <a:bodyPr>
            <a:normAutofit/>
          </a:bodyPr>
          <a:lstStyle/>
          <a:p>
            <a:r>
              <a:rPr lang="en-US" sz="2200" dirty="0" smtClean="0">
                <a:latin typeface="Arial Unicode MS" pitchFamily="34" charset="-128"/>
                <a:ea typeface="Arial Unicode MS" pitchFamily="34" charset="-128"/>
                <a:cs typeface="Arial Unicode MS" pitchFamily="34" charset="-128"/>
              </a:rPr>
              <a:t>Transition table represents the transitions.</a:t>
            </a:r>
          </a:p>
          <a:p>
            <a:endParaRPr lang="en-US" sz="2200" dirty="0" smtClean="0">
              <a:latin typeface="Arial Unicode MS" pitchFamily="34" charset="-128"/>
              <a:ea typeface="Arial Unicode MS" pitchFamily="34" charset="-128"/>
              <a:cs typeface="Arial Unicode MS" pitchFamily="34" charset="-128"/>
            </a:endParaRPr>
          </a:p>
          <a:p>
            <a:endParaRPr lang="en-US" sz="2200" dirty="0">
              <a:latin typeface="Arial Unicode MS" pitchFamily="34" charset="-128"/>
              <a:ea typeface="Arial Unicode MS" pitchFamily="34" charset="-128"/>
              <a:cs typeface="Arial Unicode MS" pitchFamily="34" charset="-128"/>
            </a:endParaRPr>
          </a:p>
        </p:txBody>
      </p:sp>
      <p:graphicFrame>
        <p:nvGraphicFramePr>
          <p:cNvPr id="4" name="Table 3"/>
          <p:cNvGraphicFramePr>
            <a:graphicFrameLocks noGrp="1"/>
          </p:cNvGraphicFramePr>
          <p:nvPr/>
        </p:nvGraphicFramePr>
        <p:xfrm>
          <a:off x="1905000" y="2667000"/>
          <a:ext cx="5257800" cy="2396490"/>
        </p:xfrm>
        <a:graphic>
          <a:graphicData uri="http://schemas.openxmlformats.org/drawingml/2006/table">
            <a:tbl>
              <a:tblPr firstRow="1" bandRow="1">
                <a:tableStyleId>{5C22544A-7EE6-4342-B048-85BDC9FD1C3A}</a:tableStyleId>
              </a:tblPr>
              <a:tblGrid>
                <a:gridCol w="1752600"/>
                <a:gridCol w="1752600"/>
                <a:gridCol w="1752600"/>
              </a:tblGrid>
              <a:tr h="257175">
                <a:tc rowSpan="2">
                  <a:txBody>
                    <a:bodyPr/>
                    <a:lstStyle/>
                    <a:p>
                      <a:pPr algn="ctr"/>
                      <a:r>
                        <a:rPr lang="en-US" sz="2200" dirty="0" smtClean="0">
                          <a:latin typeface="Arial Unicode MS" pitchFamily="34" charset="-128"/>
                          <a:ea typeface="Arial Unicode MS" pitchFamily="34" charset="-128"/>
                          <a:cs typeface="Arial Unicode MS" pitchFamily="34" charset="-128"/>
                        </a:rPr>
                        <a:t>States</a:t>
                      </a:r>
                    </a:p>
                  </a:txBody>
                  <a:tcPr/>
                </a:tc>
                <a:tc gridSpan="2">
                  <a:txBody>
                    <a:bodyPr/>
                    <a:lstStyle/>
                    <a:p>
                      <a:pPr algn="ctr"/>
                      <a:r>
                        <a:rPr lang="en-US" sz="2200" dirty="0" smtClean="0">
                          <a:latin typeface="Arial Unicode MS" pitchFamily="34" charset="-128"/>
                          <a:ea typeface="Arial Unicode MS" pitchFamily="34" charset="-128"/>
                          <a:cs typeface="Arial Unicode MS" pitchFamily="34" charset="-128"/>
                        </a:rPr>
                        <a:t>inputs</a:t>
                      </a:r>
                      <a:endParaRPr lang="en-US" sz="2200" dirty="0">
                        <a:latin typeface="Arial Unicode MS" pitchFamily="34" charset="-128"/>
                        <a:ea typeface="Arial Unicode MS" pitchFamily="34" charset="-128"/>
                        <a:cs typeface="Arial Unicode MS" pitchFamily="34" charset="-128"/>
                      </a:endParaRPr>
                    </a:p>
                  </a:txBody>
                  <a:tcPr>
                    <a:lnB w="12700" cap="flat" cmpd="sng" algn="ctr">
                      <a:solidFill>
                        <a:schemeClr val="tx1"/>
                      </a:solidFill>
                      <a:prstDash val="solid"/>
                      <a:round/>
                      <a:headEnd type="none" w="med" len="med"/>
                      <a:tailEnd type="none" w="med" len="med"/>
                    </a:lnB>
                  </a:tcPr>
                </a:tc>
                <a:tc hMerge="1">
                  <a:txBody>
                    <a:bodyPr/>
                    <a:lstStyle/>
                    <a:p>
                      <a:endParaRPr lang="en-US" sz="2200" dirty="0">
                        <a:latin typeface="Arial Unicode MS" pitchFamily="34" charset="-128"/>
                        <a:ea typeface="Arial Unicode MS" pitchFamily="34" charset="-128"/>
                        <a:cs typeface="Arial Unicode MS" pitchFamily="34" charset="-128"/>
                      </a:endParaRPr>
                    </a:p>
                  </a:txBody>
                  <a:tcPr>
                    <a:lnB w="12700" cap="flat" cmpd="sng" algn="ctr">
                      <a:solidFill>
                        <a:schemeClr val="tx1"/>
                      </a:solidFill>
                      <a:prstDash val="solid"/>
                      <a:round/>
                      <a:headEnd type="none" w="med" len="med"/>
                      <a:tailEnd type="none" w="med" len="med"/>
                    </a:lnB>
                  </a:tcPr>
                </a:tc>
              </a:tr>
              <a:tr h="257175">
                <a:tc vMerge="1">
                  <a:txBody>
                    <a:bodyPr/>
                    <a:lstStyle/>
                    <a:p>
                      <a:endParaRPr lang="en-US"/>
                    </a:p>
                  </a:txBody>
                  <a:tcPr/>
                </a:tc>
                <a:tc>
                  <a:txBody>
                    <a:bodyPr/>
                    <a:lstStyle/>
                    <a:p>
                      <a:pPr algn="ctr"/>
                      <a:r>
                        <a:rPr lang="en-US" sz="2200" dirty="0" smtClean="0">
                          <a:latin typeface="Arial Unicode MS" pitchFamily="34" charset="-128"/>
                          <a:ea typeface="Arial Unicode MS" pitchFamily="34" charset="-128"/>
                          <a:cs typeface="Arial Unicode MS" pitchFamily="34" charset="-128"/>
                        </a:rPr>
                        <a:t>0</a:t>
                      </a:r>
                      <a:endParaRPr lang="en-US" sz="2200"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tcPr>
                </a:tc>
                <a:tc>
                  <a:txBody>
                    <a:bodyPr/>
                    <a:lstStyle/>
                    <a:p>
                      <a:pPr algn="ctr"/>
                      <a:r>
                        <a:rPr lang="en-US" sz="2200" dirty="0" smtClean="0">
                          <a:latin typeface="Arial Unicode MS" pitchFamily="34" charset="-128"/>
                          <a:ea typeface="Arial Unicode MS" pitchFamily="34" charset="-128"/>
                          <a:cs typeface="Arial Unicode MS" pitchFamily="34" charset="-128"/>
                        </a:rPr>
                        <a:t>1</a:t>
                      </a:r>
                      <a:endParaRPr lang="en-US" sz="2200"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a</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a</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b</a:t>
                      </a: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b</a:t>
                      </a:r>
                      <a:endParaRPr lang="en-US" sz="2200" dirty="0">
                        <a:latin typeface="Arial Unicode MS" pitchFamily="34" charset="-128"/>
                        <a:ea typeface="Arial Unicode MS" pitchFamily="34" charset="-128"/>
                        <a:cs typeface="Arial Unicode MS" pitchFamily="34" charset="-128"/>
                      </a:endParaRPr>
                    </a:p>
                  </a:txBody>
                  <a:tcPr/>
                </a:tc>
                <a:tc>
                  <a:txBody>
                    <a:bodyPr/>
                    <a:lstStyle/>
                    <a:p>
                      <a:pPr algn="ctr"/>
                      <a:r>
                        <a:rPr lang="en-US" sz="2200" dirty="0" smtClean="0">
                          <a:latin typeface="Arial Unicode MS" pitchFamily="34" charset="-128"/>
                          <a:ea typeface="Arial Unicode MS" pitchFamily="34" charset="-128"/>
                          <a:cs typeface="Arial Unicode MS" pitchFamily="34" charset="-128"/>
                        </a:rPr>
                        <a:t>c</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a</a:t>
                      </a: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c</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c</a:t>
                      </a: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lgn="l" eaLnBrk="1" hangingPunct="1"/>
            <a:r>
              <a:rPr lang="en-US" altLang="zh-TW" sz="3000" dirty="0" smtClean="0">
                <a:ea typeface="Arial Unicode MS" pitchFamily="34" charset="-120"/>
                <a:cs typeface="Arial Unicode MS" pitchFamily="34" charset="-120"/>
              </a:rPr>
              <a:t>CONTENTS:</a:t>
            </a:r>
          </a:p>
        </p:txBody>
      </p:sp>
      <p:sp>
        <p:nvSpPr>
          <p:cNvPr id="10243" name="投影片編號版面配置區 5"/>
          <p:cNvSpPr>
            <a:spLocks noGrp="1"/>
          </p:cNvSpPr>
          <p:nvPr>
            <p:ph type="sldNum" sz="quarter" idx="12"/>
          </p:nvPr>
        </p:nvSpPr>
        <p:spPr bwMode="auto">
          <a:noFill/>
          <a:ln>
            <a:miter lim="800000"/>
            <a:headEnd/>
            <a:tailEnd/>
          </a:ln>
        </p:spPr>
        <p:txBody>
          <a:bodyPr/>
          <a:lstStyle/>
          <a:p>
            <a:fld id="{8BE4CA6C-76C0-4D97-91A1-348E4854E52B}" type="slidenum">
              <a:rPr lang="zh-TW" altLang="en-US">
                <a:latin typeface="Arial Unicode MS" pitchFamily="34" charset="-120"/>
                <a:ea typeface="Arial Unicode MS" pitchFamily="34" charset="-120"/>
                <a:cs typeface="Arial Unicode MS" pitchFamily="34" charset="-120"/>
              </a:rPr>
              <a:pPr/>
              <a:t>2</a:t>
            </a:fld>
            <a:endParaRPr lang="zh-TW" altLang="en-US">
              <a:latin typeface="Arial Unicode MS" pitchFamily="34" charset="-120"/>
              <a:ea typeface="Arial Unicode MS" pitchFamily="34" charset="-120"/>
              <a:cs typeface="Arial Unicode MS" pitchFamily="34" charset="-120"/>
            </a:endParaRPr>
          </a:p>
        </p:txBody>
      </p:sp>
      <p:sp>
        <p:nvSpPr>
          <p:cNvPr id="10244" name="Rectangle 3"/>
          <p:cNvSpPr>
            <a:spLocks noGrp="1" noChangeArrowheads="1"/>
          </p:cNvSpPr>
          <p:nvPr>
            <p:ph sz="quarter" idx="1"/>
          </p:nvPr>
        </p:nvSpPr>
        <p:spPr>
          <a:xfrm>
            <a:off x="285750" y="1143000"/>
            <a:ext cx="8715375" cy="5410200"/>
          </a:xfrm>
        </p:spPr>
        <p:txBody>
          <a:bodyPr/>
          <a:lstStyle/>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 String</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Alphabet</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Language</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Operations</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Finite State Machine</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Definitions</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Finite Automaton model</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Acceptance of Strings &amp; Languages</a:t>
            </a:r>
          </a:p>
          <a:p>
            <a:pPr eaLnBrk="1" hangingPunct="1">
              <a:lnSpc>
                <a:spcPct val="150000"/>
              </a:lnSpc>
            </a:pPr>
            <a:r>
              <a:rPr lang="en-US" altLang="zh-TW" sz="2000" dirty="0" smtClean="0">
                <a:latin typeface="Arial Unicode MS" pitchFamily="34" charset="-120"/>
                <a:ea typeface="Arial Unicode MS" pitchFamily="34" charset="-120"/>
                <a:cs typeface="Arial Unicode MS" pitchFamily="34" charset="-120"/>
              </a:rPr>
              <a:t>DFA transition diagrams and recognizers</a:t>
            </a:r>
          </a:p>
          <a:p>
            <a:pPr>
              <a:lnSpc>
                <a:spcPct val="150000"/>
              </a:lnSpc>
            </a:pPr>
            <a:r>
              <a:rPr lang="en-US" altLang="zh-TW" sz="2000" dirty="0">
                <a:latin typeface="Arial Unicode MS" pitchFamily="34" charset="-120"/>
                <a:ea typeface="Arial Unicode MS" pitchFamily="34" charset="-120"/>
                <a:cs typeface="Arial Unicode MS" pitchFamily="34" charset="-120"/>
              </a:rPr>
              <a:t>N</a:t>
            </a:r>
            <a:r>
              <a:rPr lang="en-US" altLang="zh-TW" sz="2000" dirty="0" smtClean="0">
                <a:latin typeface="Arial Unicode MS" pitchFamily="34" charset="-120"/>
                <a:ea typeface="Arial Unicode MS" pitchFamily="34" charset="-120"/>
                <a:cs typeface="Arial Unicode MS" pitchFamily="34" charset="-120"/>
              </a:rPr>
              <a:t>FA transition diagrams and recognizers</a:t>
            </a:r>
          </a:p>
          <a:p>
            <a:pPr eaLnBrk="1" hangingPunct="1">
              <a:lnSpc>
                <a:spcPct val="150000"/>
              </a:lnSpc>
            </a:pPr>
            <a:endParaRPr lang="en-US" altLang="zh-TW" sz="2000" dirty="0" smtClean="0">
              <a:latin typeface="Arial Unicode MS" pitchFamily="34" charset="-120"/>
              <a:ea typeface="Arial Unicode MS" pitchFamily="34" charset="-120"/>
              <a:cs typeface="Arial Unicode MS" pitchFamily="34" charset="-120"/>
            </a:endParaRPr>
          </a:p>
          <a:p>
            <a:pPr eaLnBrk="1" hangingPunct="1">
              <a:lnSpc>
                <a:spcPct val="150000"/>
              </a:lnSpc>
            </a:pPr>
            <a:endParaRPr lang="en-US" altLang="zh-TW" sz="2000" dirty="0" smtClean="0">
              <a:latin typeface="Arial Unicode MS" pitchFamily="34" charset="-120"/>
              <a:ea typeface="Arial Unicode MS" pitchFamily="34" charset="-120"/>
              <a:cs typeface="Arial Unicode MS" pitchFamily="34" charset="-120"/>
            </a:endParaRPr>
          </a:p>
          <a:p>
            <a:pPr eaLnBrk="1" hangingPunct="1">
              <a:lnSpc>
                <a:spcPct val="150000"/>
              </a:lnSpc>
            </a:pPr>
            <a:endParaRPr lang="en-US" altLang="zh-TW" sz="2400" dirty="0" smtClean="0">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Transition diagram:</a:t>
            </a:r>
            <a:endParaRPr lang="en-US" dirty="0"/>
          </a:p>
        </p:txBody>
      </p:sp>
      <p:sp>
        <p:nvSpPr>
          <p:cNvPr id="5" name="Content Placeholder 4"/>
          <p:cNvSpPr>
            <a:spLocks noGrp="1"/>
          </p:cNvSpPr>
          <p:nvPr>
            <p:ph idx="1"/>
          </p:nvPr>
        </p:nvSpPr>
        <p:spPr/>
        <p:txBody>
          <a:bodyPr/>
          <a:lstStyle/>
          <a:p>
            <a:endParaRPr lang="en-US" dirty="0" smtClean="0"/>
          </a:p>
          <a:p>
            <a:endParaRPr lang="en-US" dirty="0" smtClean="0"/>
          </a:p>
          <a:p>
            <a:endParaRPr lang="en-US" dirty="0"/>
          </a:p>
        </p:txBody>
      </p:sp>
      <p:pic>
        <p:nvPicPr>
          <p:cNvPr id="2050" name="Picture 2" descr="C:\Users\snist\Desktop\5.png"/>
          <p:cNvPicPr>
            <a:picLocks noChangeAspect="1" noChangeArrowheads="1"/>
          </p:cNvPicPr>
          <p:nvPr/>
        </p:nvPicPr>
        <p:blipFill>
          <a:blip r:embed="rId2"/>
          <a:srcRect/>
          <a:stretch>
            <a:fillRect/>
          </a:stretch>
        </p:blipFill>
        <p:spPr bwMode="auto">
          <a:xfrm>
            <a:off x="1784350" y="2476500"/>
            <a:ext cx="5573713" cy="1905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Deterministic Finite Automata:</a:t>
            </a:r>
            <a:endParaRPr lang="en-US" dirty="0"/>
          </a:p>
        </p:txBody>
      </p:sp>
      <p:sp>
        <p:nvSpPr>
          <p:cNvPr id="3" name="Content Placeholder 2"/>
          <p:cNvSpPr>
            <a:spLocks noGrp="1"/>
          </p:cNvSpPr>
          <p:nvPr>
            <p:ph idx="1"/>
          </p:nvPr>
        </p:nvSpPr>
        <p:spPr/>
        <p:txBody>
          <a:bodyPr>
            <a:normAutofit/>
          </a:bodyPr>
          <a:lstStyle/>
          <a:p>
            <a:r>
              <a:rPr lang="en-US" sz="2400" dirty="0" smtClean="0"/>
              <a:t>In NDFA, for a particular input symbol, the machine can move to any combination of the states in the machine. In other words, the exact state to which the machine moves cannot be determined. Hence, it is called </a:t>
            </a:r>
            <a:r>
              <a:rPr lang="en-US" sz="2400" b="1" dirty="0" smtClean="0"/>
              <a:t>Non-deterministic Automaton</a:t>
            </a:r>
            <a:r>
              <a:rPr lang="en-US" sz="2400" dirty="0" smtClean="0"/>
              <a:t>. As it has finite number of states, the machine is called </a:t>
            </a:r>
            <a:r>
              <a:rPr lang="en-US" sz="2400" b="1" dirty="0" smtClean="0"/>
              <a:t>Non-deterministic Finite Machine</a:t>
            </a:r>
            <a:r>
              <a:rPr lang="en-US" sz="2400" dirty="0" smtClean="0"/>
              <a:t> or </a:t>
            </a:r>
            <a:r>
              <a:rPr lang="en-US" sz="2400" b="1" dirty="0" smtClean="0"/>
              <a:t>Non-deterministic Finite Automaton</a:t>
            </a:r>
            <a:r>
              <a:rPr lang="en-US" sz="2400" dirty="0" smtClean="0"/>
              <a:t>.</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Deterministic Finite Automata:</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Formal Definition of an NDFA:</a:t>
            </a:r>
          </a:p>
          <a:p>
            <a:pPr>
              <a:buNone/>
            </a:pPr>
            <a:r>
              <a:rPr lang="en-US" dirty="0" smtClean="0"/>
              <a:t>An NDFA can be represented by a 5-tuple (Q, ∑, δ, q</a:t>
            </a:r>
            <a:r>
              <a:rPr lang="en-US" baseline="-25000" dirty="0" smtClean="0"/>
              <a:t>0</a:t>
            </a:r>
            <a:r>
              <a:rPr lang="en-US" dirty="0" smtClean="0"/>
              <a:t>, F) where −</a:t>
            </a:r>
          </a:p>
          <a:p>
            <a:r>
              <a:rPr lang="en-US" b="1" dirty="0" smtClean="0"/>
              <a:t>Q</a:t>
            </a:r>
            <a:r>
              <a:rPr lang="en-US" dirty="0" smtClean="0"/>
              <a:t> is a finite set of states.</a:t>
            </a:r>
          </a:p>
          <a:p>
            <a:r>
              <a:rPr lang="en-US" b="1" dirty="0" smtClean="0"/>
              <a:t>∑</a:t>
            </a:r>
            <a:r>
              <a:rPr lang="en-US" dirty="0" smtClean="0"/>
              <a:t> is a finite set of symbols called the alphabets.</a:t>
            </a:r>
          </a:p>
          <a:p>
            <a:r>
              <a:rPr lang="en-US" b="1" dirty="0" smtClean="0"/>
              <a:t>δ</a:t>
            </a:r>
            <a:r>
              <a:rPr lang="en-US" dirty="0" smtClean="0"/>
              <a:t> is the transition function where δ: Q × ∑ → 2</a:t>
            </a:r>
            <a:r>
              <a:rPr lang="en-US" baseline="30000" dirty="0" smtClean="0"/>
              <a:t>Q</a:t>
            </a:r>
            <a:endParaRPr lang="en-US" dirty="0" smtClean="0"/>
          </a:p>
          <a:p>
            <a:r>
              <a:rPr lang="en-US" dirty="0" smtClean="0"/>
              <a:t>(Here the power set of Q (2</a:t>
            </a:r>
            <a:r>
              <a:rPr lang="en-US" baseline="30000" dirty="0" smtClean="0"/>
              <a:t>Q</a:t>
            </a:r>
            <a:r>
              <a:rPr lang="en-US" dirty="0" smtClean="0"/>
              <a:t>) has been taken because in case of NDFA, from a state, transition can occur to any combination of Q states)</a:t>
            </a:r>
          </a:p>
          <a:p>
            <a:r>
              <a:rPr lang="en-US" b="1" dirty="0" smtClean="0"/>
              <a:t>q</a:t>
            </a:r>
            <a:r>
              <a:rPr lang="en-US" b="1" baseline="-25000" dirty="0" smtClean="0"/>
              <a:t>0</a:t>
            </a:r>
            <a:r>
              <a:rPr lang="en-US" dirty="0" smtClean="0"/>
              <a:t> is the initial state from where any input is processed (q</a:t>
            </a:r>
            <a:r>
              <a:rPr lang="en-US" baseline="-25000" dirty="0" smtClean="0"/>
              <a:t>0</a:t>
            </a:r>
            <a:r>
              <a:rPr lang="en-US" dirty="0" smtClean="0"/>
              <a:t> ∈ Q).</a:t>
            </a:r>
          </a:p>
          <a:p>
            <a:r>
              <a:rPr lang="en-US" b="1" dirty="0" smtClean="0"/>
              <a:t>F</a:t>
            </a:r>
            <a:r>
              <a:rPr lang="en-US" dirty="0" smtClean="0"/>
              <a:t> is a set of final state/states of Q (F ⊆ Q).</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Deterministic Finite Automata:</a:t>
            </a:r>
            <a:endParaRPr lang="en-US" dirty="0"/>
          </a:p>
        </p:txBody>
      </p:sp>
      <p:sp>
        <p:nvSpPr>
          <p:cNvPr id="3" name="Content Placeholder 2"/>
          <p:cNvSpPr>
            <a:spLocks noGrp="1"/>
          </p:cNvSpPr>
          <p:nvPr>
            <p:ph idx="1"/>
          </p:nvPr>
        </p:nvSpPr>
        <p:spPr/>
        <p:txBody>
          <a:bodyPr>
            <a:normAutofit/>
          </a:bodyPr>
          <a:lstStyle/>
          <a:p>
            <a:r>
              <a:rPr lang="en-US" b="1" dirty="0" smtClean="0"/>
              <a:t>Example</a:t>
            </a:r>
            <a:endParaRPr lang="en-US" dirty="0" smtClean="0"/>
          </a:p>
          <a:p>
            <a:r>
              <a:rPr lang="en-US" dirty="0" smtClean="0"/>
              <a:t>Let a non-deterministic finite automaton be →</a:t>
            </a:r>
          </a:p>
          <a:p>
            <a:r>
              <a:rPr lang="en-US" dirty="0" smtClean="0"/>
              <a:t>Q = {a, b, c}</a:t>
            </a:r>
          </a:p>
          <a:p>
            <a:r>
              <a:rPr lang="en-US" dirty="0" smtClean="0"/>
              <a:t>∑ = {0, 1}</a:t>
            </a:r>
          </a:p>
          <a:p>
            <a:r>
              <a:rPr lang="en-US" dirty="0" smtClean="0"/>
              <a:t>q</a:t>
            </a:r>
            <a:r>
              <a:rPr lang="en-US" baseline="-25000" dirty="0" smtClean="0"/>
              <a:t>0</a:t>
            </a:r>
            <a:r>
              <a:rPr lang="en-US" dirty="0" smtClean="0"/>
              <a:t> = {a}</a:t>
            </a:r>
          </a:p>
          <a:p>
            <a:r>
              <a:rPr lang="en-US" dirty="0" smtClean="0"/>
              <a:t>F = {c}</a:t>
            </a:r>
          </a:p>
          <a:p>
            <a:r>
              <a:rPr lang="en-US" dirty="0" smtClean="0"/>
              <a:t>The transition function </a:t>
            </a:r>
            <a:r>
              <a:rPr lang="el-GR" dirty="0" smtClean="0"/>
              <a:t>δ </a:t>
            </a:r>
            <a:r>
              <a:rPr lang="en-US" dirty="0" smtClean="0"/>
              <a:t>as shown below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Transition table:</a:t>
            </a:r>
            <a:endParaRPr lang="en-US" dirty="0"/>
          </a:p>
        </p:txBody>
      </p:sp>
      <p:sp>
        <p:nvSpPr>
          <p:cNvPr id="3" name="Content Placeholder 2"/>
          <p:cNvSpPr>
            <a:spLocks noGrp="1"/>
          </p:cNvSpPr>
          <p:nvPr>
            <p:ph idx="1"/>
          </p:nvPr>
        </p:nvSpPr>
        <p:spPr/>
        <p:txBody>
          <a:bodyPr/>
          <a:lstStyle/>
          <a:p>
            <a:r>
              <a:rPr lang="en-US" sz="2400" dirty="0" smtClean="0">
                <a:latin typeface="Arial Unicode MS" pitchFamily="34" charset="-128"/>
                <a:ea typeface="Arial Unicode MS" pitchFamily="34" charset="-128"/>
                <a:cs typeface="Arial Unicode MS" pitchFamily="34" charset="-128"/>
              </a:rPr>
              <a:t>Transition table represents the transitions.</a:t>
            </a:r>
          </a:p>
          <a:p>
            <a:endParaRPr lang="en-US" sz="2400" dirty="0" smtClean="0">
              <a:latin typeface="Arial Unicode MS" pitchFamily="34" charset="-128"/>
              <a:ea typeface="Arial Unicode MS" pitchFamily="34" charset="-128"/>
              <a:cs typeface="Arial Unicode MS" pitchFamily="34" charset="-128"/>
            </a:endParaRPr>
          </a:p>
          <a:p>
            <a:endParaRPr lang="en-US" sz="2400" dirty="0" smtClean="0">
              <a:latin typeface="Arial Unicode MS" pitchFamily="34" charset="-128"/>
              <a:ea typeface="Arial Unicode MS" pitchFamily="34" charset="-128"/>
              <a:cs typeface="Arial Unicode MS" pitchFamily="34" charset="-128"/>
            </a:endParaRPr>
          </a:p>
          <a:p>
            <a:pPr>
              <a:buNone/>
            </a:pPr>
            <a:endParaRPr lang="en-US" sz="2400" dirty="0" smtClean="0">
              <a:latin typeface="Arial Unicode MS" pitchFamily="34" charset="-128"/>
              <a:ea typeface="Arial Unicode MS" pitchFamily="34" charset="-128"/>
              <a:cs typeface="Arial Unicode MS" pitchFamily="34" charset="-128"/>
            </a:endParaRPr>
          </a:p>
          <a:p>
            <a:pPr>
              <a:buNone/>
            </a:pPr>
            <a:endParaRPr lang="en-US" sz="2400" dirty="0" smtClean="0">
              <a:latin typeface="Arial Unicode MS" pitchFamily="34" charset="-128"/>
              <a:ea typeface="Arial Unicode MS" pitchFamily="34" charset="-128"/>
              <a:cs typeface="Arial Unicode MS" pitchFamily="34" charset="-128"/>
            </a:endParaRPr>
          </a:p>
          <a:p>
            <a:pPr>
              <a:buNone/>
            </a:pPr>
            <a:endParaRPr lang="en-US" sz="2400" dirty="0" smtClean="0">
              <a:latin typeface="Arial Unicode MS" pitchFamily="34" charset="-128"/>
              <a:ea typeface="Arial Unicode MS" pitchFamily="34" charset="-128"/>
              <a:cs typeface="Arial Unicode MS" pitchFamily="34" charset="-128"/>
            </a:endParaRPr>
          </a:p>
          <a:p>
            <a:pPr>
              <a:buNone/>
            </a:pPr>
            <a:endParaRPr lang="en-US" dirty="0"/>
          </a:p>
        </p:txBody>
      </p:sp>
      <p:graphicFrame>
        <p:nvGraphicFramePr>
          <p:cNvPr id="4" name="Table 3"/>
          <p:cNvGraphicFramePr>
            <a:graphicFrameLocks noGrp="1"/>
          </p:cNvGraphicFramePr>
          <p:nvPr/>
        </p:nvGraphicFramePr>
        <p:xfrm>
          <a:off x="1905000" y="2667000"/>
          <a:ext cx="5257800" cy="2396490"/>
        </p:xfrm>
        <a:graphic>
          <a:graphicData uri="http://schemas.openxmlformats.org/drawingml/2006/table">
            <a:tbl>
              <a:tblPr firstRow="1" bandRow="1">
                <a:tableStyleId>{5C22544A-7EE6-4342-B048-85BDC9FD1C3A}</a:tableStyleId>
              </a:tblPr>
              <a:tblGrid>
                <a:gridCol w="1752600"/>
                <a:gridCol w="1752600"/>
                <a:gridCol w="1752600"/>
              </a:tblGrid>
              <a:tr h="257175">
                <a:tc rowSpan="2">
                  <a:txBody>
                    <a:bodyPr/>
                    <a:lstStyle/>
                    <a:p>
                      <a:pPr algn="ctr"/>
                      <a:r>
                        <a:rPr lang="en-US" sz="2200" dirty="0" smtClean="0">
                          <a:latin typeface="Arial Unicode MS" pitchFamily="34" charset="-128"/>
                          <a:ea typeface="Arial Unicode MS" pitchFamily="34" charset="-128"/>
                          <a:cs typeface="Arial Unicode MS" pitchFamily="34" charset="-128"/>
                        </a:rPr>
                        <a:t>States</a:t>
                      </a:r>
                    </a:p>
                  </a:txBody>
                  <a:tcPr/>
                </a:tc>
                <a:tc gridSpan="2">
                  <a:txBody>
                    <a:bodyPr/>
                    <a:lstStyle/>
                    <a:p>
                      <a:pPr algn="ctr"/>
                      <a:r>
                        <a:rPr lang="en-US" sz="2200" dirty="0" smtClean="0">
                          <a:latin typeface="Arial Unicode MS" pitchFamily="34" charset="-128"/>
                          <a:ea typeface="Arial Unicode MS" pitchFamily="34" charset="-128"/>
                          <a:cs typeface="Arial Unicode MS" pitchFamily="34" charset="-128"/>
                        </a:rPr>
                        <a:t>inputs</a:t>
                      </a:r>
                      <a:endParaRPr lang="en-US" sz="2200" dirty="0">
                        <a:latin typeface="Arial Unicode MS" pitchFamily="34" charset="-128"/>
                        <a:ea typeface="Arial Unicode MS" pitchFamily="34" charset="-128"/>
                        <a:cs typeface="Arial Unicode MS" pitchFamily="34" charset="-128"/>
                      </a:endParaRPr>
                    </a:p>
                  </a:txBody>
                  <a:tcPr>
                    <a:lnB w="12700" cap="flat" cmpd="sng" algn="ctr">
                      <a:solidFill>
                        <a:schemeClr val="tx1"/>
                      </a:solidFill>
                      <a:prstDash val="solid"/>
                      <a:round/>
                      <a:headEnd type="none" w="med" len="med"/>
                      <a:tailEnd type="none" w="med" len="med"/>
                    </a:lnB>
                  </a:tcPr>
                </a:tc>
                <a:tc hMerge="1">
                  <a:txBody>
                    <a:bodyPr/>
                    <a:lstStyle/>
                    <a:p>
                      <a:endParaRPr lang="en-US" sz="2200" dirty="0">
                        <a:latin typeface="Arial Unicode MS" pitchFamily="34" charset="-128"/>
                        <a:ea typeface="Arial Unicode MS" pitchFamily="34" charset="-128"/>
                        <a:cs typeface="Arial Unicode MS" pitchFamily="34" charset="-128"/>
                      </a:endParaRPr>
                    </a:p>
                  </a:txBody>
                  <a:tcPr>
                    <a:lnB w="12700" cap="flat" cmpd="sng" algn="ctr">
                      <a:solidFill>
                        <a:schemeClr val="tx1"/>
                      </a:solidFill>
                      <a:prstDash val="solid"/>
                      <a:round/>
                      <a:headEnd type="none" w="med" len="med"/>
                      <a:tailEnd type="none" w="med" len="med"/>
                    </a:lnB>
                  </a:tcPr>
                </a:tc>
              </a:tr>
              <a:tr h="257175">
                <a:tc vMerge="1">
                  <a:txBody>
                    <a:bodyPr/>
                    <a:lstStyle/>
                    <a:p>
                      <a:endParaRPr lang="en-US"/>
                    </a:p>
                  </a:txBody>
                  <a:tcPr/>
                </a:tc>
                <a:tc>
                  <a:txBody>
                    <a:bodyPr/>
                    <a:lstStyle/>
                    <a:p>
                      <a:pPr algn="ctr"/>
                      <a:r>
                        <a:rPr lang="en-US" sz="2200" dirty="0" smtClean="0">
                          <a:latin typeface="Arial Unicode MS" pitchFamily="34" charset="-128"/>
                          <a:ea typeface="Arial Unicode MS" pitchFamily="34" charset="-128"/>
                          <a:cs typeface="Arial Unicode MS" pitchFamily="34" charset="-128"/>
                        </a:rPr>
                        <a:t>0</a:t>
                      </a:r>
                      <a:endParaRPr lang="en-US" sz="2200"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tcPr>
                </a:tc>
                <a:tc>
                  <a:txBody>
                    <a:bodyPr/>
                    <a:lstStyle/>
                    <a:p>
                      <a:pPr algn="ctr"/>
                      <a:r>
                        <a:rPr lang="en-US" sz="2200" dirty="0" smtClean="0">
                          <a:latin typeface="Arial Unicode MS" pitchFamily="34" charset="-128"/>
                          <a:ea typeface="Arial Unicode MS" pitchFamily="34" charset="-128"/>
                          <a:cs typeface="Arial Unicode MS" pitchFamily="34" charset="-128"/>
                        </a:rPr>
                        <a:t>1</a:t>
                      </a:r>
                      <a:endParaRPr lang="en-US" sz="2200" dirty="0">
                        <a:latin typeface="Arial Unicode MS" pitchFamily="34" charset="-128"/>
                        <a:ea typeface="Arial Unicode MS" pitchFamily="34" charset="-128"/>
                        <a:cs typeface="Arial Unicode MS" pitchFamily="34" charset="-128"/>
                      </a:endParaRPr>
                    </a:p>
                  </a:txBody>
                  <a:tcPr>
                    <a:lnT w="12700" cap="flat" cmpd="sng" algn="ctr">
                      <a:solidFill>
                        <a:schemeClr val="tx1"/>
                      </a:solidFill>
                      <a:prstDash val="solid"/>
                      <a:round/>
                      <a:headEnd type="none" w="med" len="med"/>
                      <a:tailEnd type="none" w="med" len="med"/>
                    </a:lnT>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a</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a, b</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b</a:t>
                      </a: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b</a:t>
                      </a:r>
                      <a:endParaRPr lang="en-US" sz="2200" dirty="0">
                        <a:latin typeface="Arial Unicode MS" pitchFamily="34" charset="-128"/>
                        <a:ea typeface="Arial Unicode MS" pitchFamily="34" charset="-128"/>
                        <a:cs typeface="Arial Unicode MS" pitchFamily="34" charset="-128"/>
                      </a:endParaRPr>
                    </a:p>
                  </a:txBody>
                  <a:tcPr/>
                </a:tc>
                <a:tc>
                  <a:txBody>
                    <a:bodyPr/>
                    <a:lstStyle/>
                    <a:p>
                      <a:pPr algn="ctr"/>
                      <a:r>
                        <a:rPr lang="en-US" sz="2200" dirty="0" smtClean="0">
                          <a:latin typeface="Arial Unicode MS" pitchFamily="34" charset="-128"/>
                          <a:ea typeface="Arial Unicode MS" pitchFamily="34" charset="-128"/>
                          <a:cs typeface="Arial Unicode MS" pitchFamily="34" charset="-128"/>
                        </a:rPr>
                        <a:t>c</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a,</a:t>
                      </a:r>
                      <a:r>
                        <a:rPr lang="en-US" sz="2200" baseline="0" dirty="0" smtClean="0">
                          <a:latin typeface="Arial Unicode MS" pitchFamily="34" charset="-128"/>
                          <a:ea typeface="Arial Unicode MS" pitchFamily="34" charset="-128"/>
                          <a:cs typeface="Arial Unicode MS" pitchFamily="34" charset="-128"/>
                        </a:rPr>
                        <a:t> c</a:t>
                      </a:r>
                      <a:endParaRPr lang="en-US" sz="2200" dirty="0" smtClean="0">
                        <a:latin typeface="Arial Unicode MS" pitchFamily="34" charset="-128"/>
                        <a:ea typeface="Arial Unicode MS" pitchFamily="34" charset="-128"/>
                        <a:cs typeface="Arial Unicode MS" pitchFamily="34" charset="-128"/>
                      </a:endParaRPr>
                    </a:p>
                  </a:txBody>
                  <a:tcPr/>
                </a:tc>
              </a:tr>
              <a:tr h="514350">
                <a:tc>
                  <a:txBody>
                    <a:bodyPr/>
                    <a:lstStyle/>
                    <a:p>
                      <a:pPr algn="ctr"/>
                      <a:r>
                        <a:rPr lang="en-US" sz="2200" dirty="0" smtClean="0">
                          <a:latin typeface="Arial Unicode MS" pitchFamily="34" charset="-128"/>
                          <a:ea typeface="Arial Unicode MS" pitchFamily="34" charset="-128"/>
                          <a:cs typeface="Arial Unicode MS" pitchFamily="34" charset="-128"/>
                        </a:rPr>
                        <a:t>c</a:t>
                      </a:r>
                      <a:endParaRPr lang="en-US" sz="2200" dirty="0">
                        <a:latin typeface="Arial Unicode MS" pitchFamily="34" charset="-128"/>
                        <a:ea typeface="Arial Unicode MS" pitchFamily="34" charset="-128"/>
                        <a:cs typeface="Arial Unicode MS" pitchFamily="34"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b, 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latin typeface="Arial Unicode MS" pitchFamily="34" charset="-128"/>
                          <a:ea typeface="Arial Unicode MS" pitchFamily="34" charset="-128"/>
                          <a:cs typeface="Arial Unicode MS" pitchFamily="34" charset="-128"/>
                        </a:rPr>
                        <a:t>c</a:t>
                      </a: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Transition diagram:</a:t>
            </a:r>
            <a:endParaRPr lang="en-US" dirty="0"/>
          </a:p>
        </p:txBody>
      </p:sp>
      <p:sp>
        <p:nvSpPr>
          <p:cNvPr id="3" name="Content Placeholder 2"/>
          <p:cNvSpPr>
            <a:spLocks noGrp="1"/>
          </p:cNvSpPr>
          <p:nvPr>
            <p:ph idx="1"/>
          </p:nvPr>
        </p:nvSpPr>
        <p:spPr>
          <a:xfrm>
            <a:off x="304800" y="1600200"/>
            <a:ext cx="8610600" cy="4525963"/>
          </a:xfrm>
        </p:spPr>
        <p:txBody>
          <a:bodyPr/>
          <a:lstStyle/>
          <a:p>
            <a:endParaRPr lang="en-US" dirty="0" smtClean="0"/>
          </a:p>
          <a:p>
            <a:pPr>
              <a:buNone/>
            </a:pPr>
            <a:endParaRPr lang="en-US" dirty="0"/>
          </a:p>
        </p:txBody>
      </p:sp>
      <p:pic>
        <p:nvPicPr>
          <p:cNvPr id="1027" name="Picture 3" descr="C:\Users\snist\Desktop\1.png"/>
          <p:cNvPicPr>
            <a:picLocks noChangeAspect="1" noChangeArrowheads="1"/>
          </p:cNvPicPr>
          <p:nvPr/>
        </p:nvPicPr>
        <p:blipFill>
          <a:blip r:embed="rId2"/>
          <a:srcRect/>
          <a:stretch>
            <a:fillRect/>
          </a:stretch>
        </p:blipFill>
        <p:spPr bwMode="auto">
          <a:xfrm>
            <a:off x="1422400" y="2452688"/>
            <a:ext cx="6299200" cy="19526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l"/>
            <a:r>
              <a:rPr lang="en-US" dirty="0" smtClean="0"/>
              <a:t/>
            </a:r>
            <a:br>
              <a:rPr lang="en-US" dirty="0" smtClean="0"/>
            </a:br>
            <a:r>
              <a:rPr lang="en-US" dirty="0" smtClean="0"/>
              <a:t>DFA vs. NDFA:</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371600"/>
          <a:ext cx="8229600" cy="4206240"/>
        </p:xfrm>
        <a:graphic>
          <a:graphicData uri="http://schemas.openxmlformats.org/drawingml/2006/table">
            <a:tbl>
              <a:tblPr firstRow="1" bandRow="1">
                <a:tableStyleId>{5C22544A-7EE6-4342-B048-85BDC9FD1C3A}</a:tableStyleId>
              </a:tblPr>
              <a:tblGrid>
                <a:gridCol w="4114800"/>
                <a:gridCol w="4114800"/>
              </a:tblGrid>
              <a:tr h="403529">
                <a:tc>
                  <a:txBody>
                    <a:bodyPr/>
                    <a:lstStyle/>
                    <a:p>
                      <a:pPr algn="ctr" fontAlgn="t"/>
                      <a:r>
                        <a:rPr lang="en-US" dirty="0"/>
                        <a:t>DFA</a:t>
                      </a:r>
                    </a:p>
                  </a:txBody>
                  <a:tcPr marL="76200" marR="76200" marT="76200" marB="76200"/>
                </a:tc>
                <a:tc>
                  <a:txBody>
                    <a:bodyPr/>
                    <a:lstStyle/>
                    <a:p>
                      <a:pPr algn="ctr" fontAlgn="t"/>
                      <a:r>
                        <a:rPr lang="en-US"/>
                        <a:t>NDFA</a:t>
                      </a:r>
                    </a:p>
                  </a:txBody>
                  <a:tcPr marL="76200" marR="76200" marT="76200" marB="76200"/>
                </a:tc>
              </a:tr>
              <a:tr h="922351">
                <a:tc>
                  <a:txBody>
                    <a:bodyPr/>
                    <a:lstStyle/>
                    <a:p>
                      <a:pPr fontAlgn="t"/>
                      <a:r>
                        <a:rPr lang="en-US"/>
                        <a:t>The transition from a state is to a single particular next state for each input symbol. Hence it is called </a:t>
                      </a:r>
                      <a:r>
                        <a:rPr lang="en-US" i="1"/>
                        <a:t>deterministic</a:t>
                      </a:r>
                      <a:r>
                        <a:rPr lang="en-US"/>
                        <a:t>.</a:t>
                      </a:r>
                    </a:p>
                  </a:txBody>
                  <a:tcPr marL="76200" marR="76200" marT="76200" marB="76200"/>
                </a:tc>
                <a:tc>
                  <a:txBody>
                    <a:bodyPr/>
                    <a:lstStyle/>
                    <a:p>
                      <a:pPr fontAlgn="t"/>
                      <a:r>
                        <a:rPr lang="en-US"/>
                        <a:t>The transition from a state can be to multiple next states for each input symbol. Hence it is called </a:t>
                      </a:r>
                      <a:r>
                        <a:rPr lang="en-US" i="1"/>
                        <a:t>non-deterministic</a:t>
                      </a:r>
                      <a:r>
                        <a:rPr lang="en-US"/>
                        <a:t>.</a:t>
                      </a:r>
                    </a:p>
                  </a:txBody>
                  <a:tcPr marL="76200" marR="76200" marT="76200" marB="76200"/>
                </a:tc>
              </a:tr>
              <a:tr h="662940">
                <a:tc>
                  <a:txBody>
                    <a:bodyPr/>
                    <a:lstStyle/>
                    <a:p>
                      <a:pPr fontAlgn="t"/>
                      <a:r>
                        <a:rPr lang="en-US" dirty="0"/>
                        <a:t>Empty string transitions are not seen in DFA.</a:t>
                      </a:r>
                    </a:p>
                  </a:txBody>
                  <a:tcPr marL="76200" marR="76200" marT="76200" marB="76200"/>
                </a:tc>
                <a:tc>
                  <a:txBody>
                    <a:bodyPr/>
                    <a:lstStyle/>
                    <a:p>
                      <a:pPr fontAlgn="t"/>
                      <a:r>
                        <a:rPr lang="en-US"/>
                        <a:t>NDFA permits empty string transitions.</a:t>
                      </a:r>
                    </a:p>
                  </a:txBody>
                  <a:tcPr marL="76200" marR="76200" marT="76200" marB="76200"/>
                </a:tc>
              </a:tr>
              <a:tr h="662940">
                <a:tc>
                  <a:txBody>
                    <a:bodyPr/>
                    <a:lstStyle/>
                    <a:p>
                      <a:pPr fontAlgn="t"/>
                      <a:r>
                        <a:rPr lang="en-US" dirty="0"/>
                        <a:t>Backtracking is allowed in DFA</a:t>
                      </a:r>
                    </a:p>
                  </a:txBody>
                  <a:tcPr marL="76200" marR="76200" marT="76200" marB="76200"/>
                </a:tc>
                <a:tc>
                  <a:txBody>
                    <a:bodyPr/>
                    <a:lstStyle/>
                    <a:p>
                      <a:pPr fontAlgn="t"/>
                      <a:r>
                        <a:rPr lang="en-US" dirty="0"/>
                        <a:t>In NDFA, backtracking is not always possible.</a:t>
                      </a:r>
                    </a:p>
                  </a:txBody>
                  <a:tcPr marL="76200" marR="76200" marT="76200" marB="76200"/>
                </a:tc>
              </a:tr>
              <a:tr h="403529">
                <a:tc>
                  <a:txBody>
                    <a:bodyPr/>
                    <a:lstStyle/>
                    <a:p>
                      <a:pPr fontAlgn="t"/>
                      <a:r>
                        <a:rPr lang="en-US"/>
                        <a:t>Requires more space.</a:t>
                      </a:r>
                    </a:p>
                  </a:txBody>
                  <a:tcPr marL="76200" marR="76200" marT="76200" marB="76200"/>
                </a:tc>
                <a:tc>
                  <a:txBody>
                    <a:bodyPr/>
                    <a:lstStyle/>
                    <a:p>
                      <a:pPr fontAlgn="t"/>
                      <a:r>
                        <a:rPr lang="en-US"/>
                        <a:t>Requires less space.</a:t>
                      </a:r>
                    </a:p>
                  </a:txBody>
                  <a:tcPr marL="76200" marR="76200" marT="76200" marB="76200"/>
                </a:tc>
              </a:tr>
              <a:tr h="922351">
                <a:tc>
                  <a:txBody>
                    <a:bodyPr/>
                    <a:lstStyle/>
                    <a:p>
                      <a:pPr fontAlgn="t"/>
                      <a:r>
                        <a:rPr lang="en-US" dirty="0"/>
                        <a:t>A string is accepted by a DFA, if it transits to a final state.</a:t>
                      </a:r>
                    </a:p>
                  </a:txBody>
                  <a:tcPr marL="76200" marR="76200" marT="76200" marB="76200"/>
                </a:tc>
                <a:tc>
                  <a:txBody>
                    <a:bodyPr/>
                    <a:lstStyle/>
                    <a:p>
                      <a:pPr fontAlgn="t"/>
                      <a:r>
                        <a:rPr lang="en-US" dirty="0"/>
                        <a:t>A string is accepted by a NDFA, if at least one of all possible transitions ends in a final state.</a:t>
                      </a:r>
                    </a:p>
                  </a:txBody>
                  <a:tcPr marL="76200" marR="76200" marT="76200" marB="762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200" dirty="0" smtClean="0"/>
              <a:t>DFA Examples</a:t>
            </a:r>
            <a:r>
              <a:rPr lang="en-US" sz="3200" dirty="0" smtClean="0"/>
              <a:t>:</a:t>
            </a:r>
            <a:endParaRPr lang="en-US" sz="3200" dirty="0"/>
          </a:p>
        </p:txBody>
      </p:sp>
      <p:sp>
        <p:nvSpPr>
          <p:cNvPr id="3" name="Content Placeholder 2"/>
          <p:cNvSpPr>
            <a:spLocks noGrp="1"/>
          </p:cNvSpPr>
          <p:nvPr>
            <p:ph idx="1"/>
          </p:nvPr>
        </p:nvSpPr>
        <p:spPr>
          <a:xfrm>
            <a:off x="304800" y="838200"/>
            <a:ext cx="8382000" cy="5287963"/>
          </a:xfrm>
        </p:spPr>
        <p:txBody>
          <a:bodyPr>
            <a:normAutofit/>
          </a:bodyPr>
          <a:lstStyle/>
          <a:p>
            <a:pPr marL="457200" indent="-457200">
              <a:buAutoNum type="arabicPeriod"/>
            </a:pPr>
            <a:r>
              <a:rPr lang="en-US" sz="2000" dirty="0" smtClean="0">
                <a:latin typeface="Times New Roman" pitchFamily="18" charset="0"/>
                <a:cs typeface="Times New Roman" pitchFamily="18" charset="0"/>
              </a:rPr>
              <a:t>Design  </a:t>
            </a:r>
            <a:r>
              <a:rPr lang="en-US" sz="2000" dirty="0" smtClean="0">
                <a:latin typeface="Times New Roman" pitchFamily="18" charset="0"/>
                <a:cs typeface="Times New Roman" pitchFamily="18" charset="0"/>
              </a:rPr>
              <a:t>a  FA that accepts  set of  strings  such  that  every  string  ends  in 00,over  </a:t>
            </a:r>
            <a:r>
              <a:rPr lang="en-US" sz="2000" dirty="0" smtClean="0">
                <a:latin typeface="Times New Roman" pitchFamily="18" charset="0"/>
                <a:cs typeface="Times New Roman" pitchFamily="18" charset="0"/>
              </a:rPr>
              <a:t>alphabet ∑={0,1}.</a:t>
            </a:r>
          </a:p>
          <a:p>
            <a:pPr marL="457200" indent="-457200">
              <a:buAutoNum type="arabicPeriod"/>
            </a:pPr>
            <a:r>
              <a:rPr lang="en-US" sz="2000" dirty="0" smtClean="0">
                <a:latin typeface="Times New Roman" pitchFamily="18" charset="0"/>
                <a:cs typeface="Times New Roman" pitchFamily="18" charset="0"/>
              </a:rPr>
              <a:t>Construct a FA that accept set of strings where the number of 0’s in every string is multiple of three over alphabet </a:t>
            </a:r>
            <a:r>
              <a:rPr lang="en-US" sz="2000" dirty="0" smtClean="0">
                <a:latin typeface="Times New Roman" pitchFamily="18" charset="0"/>
                <a:cs typeface="Times New Roman" pitchFamily="18" charset="0"/>
              </a:rPr>
              <a:t>∑={0,1</a:t>
            </a:r>
            <a:r>
              <a:rPr lang="en-US" sz="2000" dirty="0" smtClean="0">
                <a:latin typeface="Times New Roman" pitchFamily="18" charset="0"/>
                <a:cs typeface="Times New Roman" pitchFamily="18" charset="0"/>
              </a:rPr>
              <a:t>}.</a:t>
            </a:r>
          </a:p>
          <a:p>
            <a:pPr marL="457200" indent="-457200">
              <a:buAutoNum type="arabicPeriod"/>
            </a:pPr>
            <a:r>
              <a:rPr lang="en-US" sz="2000" dirty="0" smtClean="0">
                <a:latin typeface="Times New Roman" pitchFamily="18" charset="0"/>
                <a:cs typeface="Times New Roman" pitchFamily="18" charset="0"/>
              </a:rPr>
              <a:t>Design a FA which accepts set of strings containing exactly four 1’s in every string over alphabet </a:t>
            </a:r>
            <a:r>
              <a:rPr lang="en-US" sz="2000" dirty="0" smtClean="0">
                <a:latin typeface="Times New Roman" pitchFamily="18" charset="0"/>
                <a:cs typeface="Times New Roman" pitchFamily="18" charset="0"/>
              </a:rPr>
              <a:t>∑={0,1</a:t>
            </a:r>
            <a:r>
              <a:rPr lang="en-US" sz="2000" dirty="0" smtClean="0">
                <a:latin typeface="Times New Roman" pitchFamily="18" charset="0"/>
                <a:cs typeface="Times New Roman" pitchFamily="18" charset="0"/>
              </a:rPr>
              <a:t>}.</a:t>
            </a:r>
          </a:p>
          <a:p>
            <a:pPr marL="457200" indent="-457200">
              <a:buAutoNum type="arabicPeriod"/>
            </a:pPr>
            <a:r>
              <a:rPr lang="en-US" sz="2000" dirty="0" smtClean="0">
                <a:latin typeface="Times New Roman" pitchFamily="18" charset="0"/>
                <a:cs typeface="Times New Roman" pitchFamily="18" charset="0"/>
              </a:rPr>
              <a:t>Design a FA that accept strings containing exactly one 1 over alphabet </a:t>
            </a:r>
            <a:r>
              <a:rPr lang="en-US" sz="2000" dirty="0" smtClean="0">
                <a:latin typeface="Times New Roman" pitchFamily="18" charset="0"/>
                <a:cs typeface="Times New Roman" pitchFamily="18" charset="0"/>
              </a:rPr>
              <a:t>∑={0,1</a:t>
            </a:r>
            <a:r>
              <a:rPr lang="en-US" sz="2000" dirty="0" smtClean="0">
                <a:latin typeface="Times New Roman" pitchFamily="18" charset="0"/>
                <a:cs typeface="Times New Roman" pitchFamily="18" charset="0"/>
              </a:rPr>
              <a:t>}.</a:t>
            </a:r>
          </a:p>
          <a:p>
            <a:pPr marL="457200" indent="-457200">
              <a:buAutoNum type="arabicPeriod"/>
            </a:pPr>
            <a:r>
              <a:rPr lang="en-US" sz="2000" dirty="0" smtClean="0">
                <a:latin typeface="Times New Roman" pitchFamily="18" charset="0"/>
                <a:cs typeface="Times New Roman" pitchFamily="18" charset="0"/>
              </a:rPr>
              <a:t>Design a FA which accept the language</a:t>
            </a:r>
          </a:p>
          <a:p>
            <a:pPr marL="457200" indent="-457200">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L={</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a:t>
            </a:r>
            <a:r>
              <a:rPr lang="el-GR" sz="2000" dirty="0" smtClean="0">
                <a:latin typeface="Times New Roman" pitchFamily="18" charset="0"/>
                <a:cs typeface="Times New Roman" pitchFamily="18" charset="0"/>
              </a:rPr>
              <a:t>ϵ</a:t>
            </a:r>
            <a:r>
              <a:rPr lang="en-US" sz="2000" dirty="0" smtClean="0">
                <a:latin typeface="Times New Roman" pitchFamily="18" charset="0"/>
                <a:cs typeface="Times New Roman" pitchFamily="18" charset="0"/>
              </a:rPr>
              <a:t> (0,1)*/second symbol of </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is ‘0’ and fourth input is 1}. </a:t>
            </a: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6.   Give </a:t>
            </a:r>
            <a:r>
              <a:rPr lang="en-US" sz="2000" dirty="0" smtClean="0">
                <a:latin typeface="Times New Roman" pitchFamily="18" charset="0"/>
                <a:cs typeface="Times New Roman" pitchFamily="18" charset="0"/>
              </a:rPr>
              <a:t>a DFA for Σ = {0, 1} and strings that have an odd number of 1’s and any number of 0’s</a:t>
            </a:r>
            <a:r>
              <a:rPr lang="en-US" sz="2000" dirty="0" smtClean="0">
                <a:latin typeface="Times New Roman" pitchFamily="18" charset="0"/>
                <a:cs typeface="Times New Roman" pitchFamily="18" charset="0"/>
              </a:rPr>
              <a:t>.</a:t>
            </a:r>
          </a:p>
          <a:p>
            <a:pPr marL="457200" indent="-457200">
              <a:buNone/>
            </a:pPr>
            <a:r>
              <a:rPr lang="en-US" sz="2000" dirty="0" smtClean="0">
                <a:latin typeface="Times New Roman" pitchFamily="18" charset="0"/>
                <a:cs typeface="Times New Roman" pitchFamily="18" charset="0"/>
              </a:rPr>
              <a:t> 7.   </a:t>
            </a:r>
            <a:r>
              <a:rPr lang="en-US" sz="2000" dirty="0" smtClean="0">
                <a:latin typeface="Times New Roman" pitchFamily="18" charset="0"/>
                <a:cs typeface="Times New Roman" pitchFamily="18" charset="0"/>
              </a:rPr>
              <a:t>Give a DFA for Σ = {a, b, c} that accepts any string with </a:t>
            </a:r>
            <a:r>
              <a:rPr lang="en-US" sz="2000" dirty="0" err="1" smtClean="0">
                <a:latin typeface="Times New Roman" pitchFamily="18" charset="0"/>
                <a:cs typeface="Times New Roman" pitchFamily="18" charset="0"/>
              </a:rPr>
              <a:t>aab</a:t>
            </a:r>
            <a:r>
              <a:rPr lang="en-US" sz="2000" dirty="0" smtClean="0">
                <a:latin typeface="Times New Roman" pitchFamily="18" charset="0"/>
                <a:cs typeface="Times New Roman" pitchFamily="18" charset="0"/>
              </a:rPr>
              <a:t> as a substring</a:t>
            </a:r>
            <a:r>
              <a:rPr lang="en-US" sz="2000" dirty="0" smtClean="0">
                <a:latin typeface="Times New Roman" pitchFamily="18" charset="0"/>
                <a:cs typeface="Times New Roman" pitchFamily="18" charset="0"/>
              </a:rPr>
              <a:t>.</a:t>
            </a:r>
          </a:p>
          <a:p>
            <a:pPr marL="457200" indent="-457200">
              <a:buNone/>
            </a:pPr>
            <a:r>
              <a:rPr lang="en-US" sz="2000" dirty="0" smtClean="0">
                <a:latin typeface="Times New Roman" pitchFamily="18" charset="0"/>
                <a:cs typeface="Times New Roman" pitchFamily="18" charset="0"/>
              </a:rPr>
              <a:t> 8.   </a:t>
            </a:r>
            <a:r>
              <a:rPr lang="en-US" sz="2000" dirty="0" smtClean="0">
                <a:latin typeface="Times New Roman" pitchFamily="18" charset="0"/>
                <a:cs typeface="Times New Roman" pitchFamily="18" charset="0"/>
              </a:rPr>
              <a:t>Give a DFA for Σ = {a, b} that accepts any string with </a:t>
            </a:r>
            <a:r>
              <a:rPr lang="en-US" sz="2000" dirty="0" err="1" smtClean="0">
                <a:latin typeface="Times New Roman" pitchFamily="18" charset="0"/>
                <a:cs typeface="Times New Roman" pitchFamily="18" charset="0"/>
              </a:rPr>
              <a:t>aababb</a:t>
            </a:r>
            <a:r>
              <a:rPr lang="en-US" sz="2000" dirty="0" smtClean="0">
                <a:latin typeface="Times New Roman" pitchFamily="18" charset="0"/>
                <a:cs typeface="Times New Roman" pitchFamily="18" charset="0"/>
              </a:rPr>
              <a:t> as a substring.</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200" dirty="0" smtClean="0"/>
              <a:t>DFA Examples</a:t>
            </a:r>
            <a:r>
              <a:rPr lang="en-US" sz="3200" dirty="0" smtClean="0"/>
              <a:t>:</a:t>
            </a:r>
            <a:endParaRPr lang="en-US" sz="3200" dirty="0"/>
          </a:p>
        </p:txBody>
      </p:sp>
      <p:sp>
        <p:nvSpPr>
          <p:cNvPr id="3" name="Content Placeholder 2"/>
          <p:cNvSpPr>
            <a:spLocks noGrp="1"/>
          </p:cNvSpPr>
          <p:nvPr>
            <p:ph idx="1"/>
          </p:nvPr>
        </p:nvSpPr>
        <p:spPr>
          <a:xfrm>
            <a:off x="304800" y="838200"/>
            <a:ext cx="8382000" cy="5287963"/>
          </a:xfrm>
        </p:spPr>
        <p:txBody>
          <a:bodyPr>
            <a:normAutofit/>
          </a:bodyPr>
          <a:lstStyle/>
          <a:p>
            <a:pPr marL="457200" indent="-457200">
              <a:buAutoNum type="arabicPeriod" startAt="9"/>
            </a:pPr>
            <a:r>
              <a:rPr lang="en-US" sz="2000" dirty="0" smtClean="0">
                <a:latin typeface="Times New Roman" pitchFamily="18" charset="0"/>
                <a:cs typeface="Times New Roman" pitchFamily="18" charset="0"/>
              </a:rPr>
              <a:t>For the given FA write the language and also give the transition table.</a:t>
            </a:r>
          </a:p>
          <a:p>
            <a:pPr marL="457200" indent="-457200">
              <a:buAutoNum type="arabicPeriod" startAt="9"/>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None/>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10</a:t>
            </a:r>
            <a:r>
              <a:rPr lang="en-US" sz="2000" dirty="0" smtClean="0">
                <a:latin typeface="Times New Roman" pitchFamily="18" charset="0"/>
                <a:cs typeface="Times New Roman" pitchFamily="18" charset="0"/>
              </a:rPr>
              <a:t>. For the given FA write the language and also give the transition table.</a:t>
            </a:r>
          </a:p>
          <a:p>
            <a:pPr marL="457200" indent="-457200">
              <a:buNone/>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AutoNum type="arabicPeriod" startAt="9"/>
            </a:pP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p:txBody>
      </p:sp>
      <p:pic>
        <p:nvPicPr>
          <p:cNvPr id="4" name="Picture 3" descr="DFA Graphical Representation"/>
          <p:cNvPicPr/>
          <p:nvPr/>
        </p:nvPicPr>
        <p:blipFill>
          <a:blip r:embed="rId2"/>
          <a:srcRect/>
          <a:stretch>
            <a:fillRect/>
          </a:stretch>
        </p:blipFill>
        <p:spPr bwMode="auto">
          <a:xfrm>
            <a:off x="2133600" y="1447800"/>
            <a:ext cx="4619625" cy="1676400"/>
          </a:xfrm>
          <a:prstGeom prst="rect">
            <a:avLst/>
          </a:prstGeom>
          <a:noFill/>
        </p:spPr>
      </p:pic>
      <p:pic>
        <p:nvPicPr>
          <p:cNvPr id="1027" name="Picture 3" descr="C:\Users\snist\Desktop\nalini\IT III-B Details\TOC\FA Images\dfa 1.png"/>
          <p:cNvPicPr>
            <a:picLocks noChangeAspect="1" noChangeArrowheads="1"/>
          </p:cNvPicPr>
          <p:nvPr/>
        </p:nvPicPr>
        <p:blipFill>
          <a:blip r:embed="rId3"/>
          <a:srcRect/>
          <a:stretch>
            <a:fillRect/>
          </a:stretch>
        </p:blipFill>
        <p:spPr bwMode="auto">
          <a:xfrm>
            <a:off x="2057400" y="4114800"/>
            <a:ext cx="4686954" cy="178142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200" dirty="0" smtClean="0"/>
              <a:t>DFA Examples</a:t>
            </a:r>
            <a:r>
              <a:rPr lang="en-US" sz="3200" dirty="0" smtClean="0"/>
              <a:t>:</a:t>
            </a:r>
            <a:endParaRPr lang="en-US" sz="3200" dirty="0"/>
          </a:p>
        </p:txBody>
      </p:sp>
      <p:sp>
        <p:nvSpPr>
          <p:cNvPr id="3" name="Content Placeholder 2"/>
          <p:cNvSpPr>
            <a:spLocks noGrp="1"/>
          </p:cNvSpPr>
          <p:nvPr>
            <p:ph idx="1"/>
          </p:nvPr>
        </p:nvSpPr>
        <p:spPr>
          <a:xfrm>
            <a:off x="304800" y="838200"/>
            <a:ext cx="8382000" cy="5287963"/>
          </a:xfrm>
        </p:spPr>
        <p:txBody>
          <a:bodyPr>
            <a:normAutofit/>
          </a:bodyPr>
          <a:lstStyle/>
          <a:p>
            <a:pPr marL="457200" indent="-457200">
              <a:buAutoNum type="arabicPeriod" startAt="11"/>
            </a:pPr>
            <a:r>
              <a:rPr lang="en-US" sz="2200" dirty="0" smtClean="0">
                <a:latin typeface="Times New Roman" pitchFamily="18" charset="0"/>
                <a:cs typeface="Times New Roman" pitchFamily="18" charset="0"/>
              </a:rPr>
              <a:t>Design FA for  the  language </a:t>
            </a:r>
          </a:p>
          <a:p>
            <a:pPr marL="457200" indent="-457200">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L={</a:t>
            </a:r>
            <a:r>
              <a:rPr lang="en-US" sz="2200" dirty="0" smtClean="0"/>
              <a:t>(01)</a:t>
            </a:r>
            <a:r>
              <a:rPr lang="en-US" sz="2200" baseline="30000" dirty="0" err="1" smtClean="0"/>
              <a:t>i</a:t>
            </a:r>
            <a:r>
              <a:rPr lang="en-US" sz="2200" baseline="30000" dirty="0" smtClean="0"/>
              <a:t> </a:t>
            </a:r>
            <a:r>
              <a:rPr lang="en-US" sz="2200" dirty="0" smtClean="0"/>
              <a:t>(1)</a:t>
            </a:r>
            <a:r>
              <a:rPr lang="en-US" sz="2200" baseline="30000" dirty="0" smtClean="0"/>
              <a:t>2i </a:t>
            </a:r>
            <a:r>
              <a:rPr lang="en-US" sz="2200" dirty="0" smtClean="0"/>
              <a:t>/ </a:t>
            </a:r>
            <a:r>
              <a:rPr lang="en-US" sz="2200" dirty="0" err="1" smtClean="0"/>
              <a:t>i</a:t>
            </a:r>
            <a:r>
              <a:rPr lang="en-US" sz="2200" dirty="0" smtClean="0"/>
              <a:t>&gt;=1}.</a:t>
            </a:r>
            <a:endParaRPr lang="en-US" sz="2200" dirty="0" smtClean="0"/>
          </a:p>
          <a:p>
            <a:pPr marL="457200" indent="-457200">
              <a:buAutoNum type="arabicPeriod" startAt="12"/>
            </a:pPr>
            <a:r>
              <a:rPr lang="en-US" sz="2000" dirty="0" smtClean="0">
                <a:latin typeface="Times New Roman" pitchFamily="18" charset="0"/>
                <a:cs typeface="Times New Roman" pitchFamily="18" charset="0"/>
              </a:rPr>
              <a:t>Design a FA over </a:t>
            </a:r>
            <a:r>
              <a:rPr lang="en-US" sz="2000" dirty="0" smtClean="0">
                <a:latin typeface="Times New Roman" pitchFamily="18" charset="0"/>
                <a:cs typeface="Times New Roman" pitchFamily="18" charset="0"/>
              </a:rPr>
              <a:t>alphabet ∑={0,1</a:t>
            </a:r>
            <a:r>
              <a:rPr lang="en-US" sz="2000" dirty="0" smtClean="0">
                <a:latin typeface="Times New Roman" pitchFamily="18" charset="0"/>
                <a:cs typeface="Times New Roman" pitchFamily="18" charset="0"/>
              </a:rPr>
              <a:t>},which accept the set of strings either start with  01 or end with 01.</a:t>
            </a:r>
          </a:p>
          <a:p>
            <a:pPr marL="457200" indent="-457200">
              <a:buAutoNum type="arabicPeriod" startAt="12"/>
            </a:pPr>
            <a:r>
              <a:rPr lang="en-US" sz="2000" dirty="0" smtClean="0">
                <a:latin typeface="Times New Roman" pitchFamily="18" charset="0"/>
                <a:cs typeface="Times New Roman" pitchFamily="18" charset="0"/>
              </a:rPr>
              <a:t>Give the DFA accepting the set of strings over alphabet </a:t>
            </a:r>
            <a:r>
              <a:rPr lang="en-US" sz="2000" dirty="0" smtClean="0">
                <a:latin typeface="Times New Roman" pitchFamily="18" charset="0"/>
                <a:cs typeface="Times New Roman" pitchFamily="18" charset="0"/>
              </a:rPr>
              <a:t>∑={0,1</a:t>
            </a:r>
            <a:r>
              <a:rPr lang="en-US" sz="2000" dirty="0" smtClean="0">
                <a:latin typeface="Times New Roman" pitchFamily="18" charset="0"/>
                <a:cs typeface="Times New Roman" pitchFamily="18" charset="0"/>
              </a:rPr>
              <a:t>},such that in each string number of 0’s is divisible by five  and number of 1’s is divisible by 3.</a:t>
            </a:r>
          </a:p>
          <a:p>
            <a:pPr marL="457200" indent="-457200">
              <a:buAutoNum type="arabicPeriod" startAt="12"/>
            </a:pPr>
            <a:r>
              <a:rPr lang="en-US" sz="2000" dirty="0" smtClean="0">
                <a:latin typeface="Times New Roman" pitchFamily="18" charset="0"/>
                <a:cs typeface="Times New Roman" pitchFamily="18" charset="0"/>
              </a:rPr>
              <a:t>Design a FA which accept the language L={</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has both an even number of 0’s and an even number of 1’s over alphabet </a:t>
            </a:r>
            <a:r>
              <a:rPr lang="en-US" sz="2000" dirty="0" smtClean="0">
                <a:latin typeface="Times New Roman" pitchFamily="18" charset="0"/>
                <a:cs typeface="Times New Roman" pitchFamily="18" charset="0"/>
              </a:rPr>
              <a:t>∑={0,1</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String:</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lstStyle/>
          <a:p>
            <a:pPr lvl="1" eaLnBrk="1" hangingPunct="1">
              <a:lnSpc>
                <a:spcPct val="90000"/>
              </a:lnSpc>
              <a:buNone/>
            </a:pPr>
            <a:endParaRPr lang="en-US" altLang="zh-TW" sz="2000" dirty="0" smtClean="0">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sz="2000" dirty="0" smtClean="0">
              <a:solidFill>
                <a:srgbClr val="C00000"/>
              </a:solidFill>
              <a:latin typeface="Arial Unicode MS" pitchFamily="34" charset="-120"/>
              <a:ea typeface="Arial Unicode MS" pitchFamily="34" charset="-120"/>
              <a:cs typeface="Arial Unicode MS" pitchFamily="34" charset="-120"/>
            </a:endParaRPr>
          </a:p>
          <a:p>
            <a:pPr>
              <a:lnSpc>
                <a:spcPct val="90000"/>
              </a:lnSpc>
            </a:pPr>
            <a:r>
              <a:rPr lang="en-US" sz="2200" dirty="0" smtClean="0">
                <a:latin typeface="Arial Unicode MS" pitchFamily="34" charset="-128"/>
                <a:ea typeface="Arial Unicode MS" pitchFamily="34" charset="-128"/>
                <a:cs typeface="Arial Unicode MS" pitchFamily="34" charset="-128"/>
              </a:rPr>
              <a:t>A string over an alphabet ∑ is a Finite sequence of symbols of ∑.</a:t>
            </a:r>
          </a:p>
          <a:p>
            <a:pPr>
              <a:buNone/>
            </a:pPr>
            <a:r>
              <a:rPr lang="en-US" sz="2200" dirty="0" smtClean="0">
                <a:latin typeface="Arial Unicode MS" pitchFamily="34" charset="-128"/>
                <a:ea typeface="Arial Unicode MS" pitchFamily="34" charset="-128"/>
                <a:cs typeface="Arial Unicode MS" pitchFamily="34" charset="-128"/>
              </a:rPr>
              <a:t>       </a:t>
            </a:r>
          </a:p>
          <a:p>
            <a:pPr>
              <a:buNone/>
            </a:pPr>
            <a:r>
              <a:rPr lang="en-US" sz="2200" dirty="0" smtClean="0">
                <a:solidFill>
                  <a:srgbClr val="FF0000"/>
                </a:solidFill>
                <a:latin typeface="Arial Unicode MS" pitchFamily="34" charset="-128"/>
                <a:ea typeface="Arial Unicode MS" pitchFamily="34" charset="-128"/>
                <a:cs typeface="Arial Unicode MS" pitchFamily="34" charset="-128"/>
              </a:rPr>
              <a:t>       Example: </a:t>
            </a:r>
            <a:r>
              <a:rPr lang="en-US" sz="2200" dirty="0" smtClean="0">
                <a:latin typeface="Arial Unicode MS" pitchFamily="34" charset="-128"/>
                <a:ea typeface="Arial Unicode MS" pitchFamily="34" charset="-128"/>
                <a:cs typeface="Arial Unicode MS" pitchFamily="34" charset="-128"/>
              </a:rPr>
              <a:t>Let ∑ = {</a:t>
            </a:r>
            <a:r>
              <a:rPr lang="en-US" sz="2200" dirty="0" err="1" smtClean="0">
                <a:latin typeface="Arial Unicode MS" pitchFamily="34" charset="-128"/>
                <a:ea typeface="Arial Unicode MS" pitchFamily="34" charset="-128"/>
                <a:cs typeface="Arial Unicode MS" pitchFamily="34" charset="-128"/>
              </a:rPr>
              <a:t>a,b</a:t>
            </a:r>
            <a:r>
              <a:rPr lang="en-US" sz="2200" dirty="0" smtClean="0">
                <a:latin typeface="Arial Unicode MS" pitchFamily="34" charset="-128"/>
                <a:ea typeface="Arial Unicode MS" pitchFamily="34" charset="-128"/>
                <a:cs typeface="Arial Unicode MS" pitchFamily="34" charset="-128"/>
              </a:rPr>
              <a:t>} be an alphabet; then </a:t>
            </a:r>
            <a:r>
              <a:rPr lang="en-US" sz="2200" dirty="0" err="1" smtClean="0">
                <a:latin typeface="Arial Unicode MS" pitchFamily="34" charset="-128"/>
                <a:ea typeface="Arial Unicode MS" pitchFamily="34" charset="-128"/>
                <a:cs typeface="Arial Unicode MS" pitchFamily="34" charset="-128"/>
              </a:rPr>
              <a:t>aa</a:t>
            </a:r>
            <a:r>
              <a:rPr lang="en-US" sz="2200" dirty="0" smtClean="0">
                <a:latin typeface="Arial Unicode MS" pitchFamily="34" charset="-128"/>
                <a:ea typeface="Arial Unicode MS" pitchFamily="34" charset="-128"/>
                <a:cs typeface="Arial Unicode MS" pitchFamily="34" charset="-128"/>
              </a:rPr>
              <a:t>; </a:t>
            </a:r>
            <a:r>
              <a:rPr lang="en-US" sz="2200" dirty="0" err="1" smtClean="0">
                <a:latin typeface="Arial Unicode MS" pitchFamily="34" charset="-128"/>
                <a:ea typeface="Arial Unicode MS" pitchFamily="34" charset="-128"/>
                <a:cs typeface="Arial Unicode MS" pitchFamily="34" charset="-128"/>
              </a:rPr>
              <a:t>ab</a:t>
            </a:r>
            <a:r>
              <a:rPr lang="en-US" sz="2200" dirty="0" smtClean="0">
                <a:latin typeface="Arial Unicode MS" pitchFamily="34" charset="-128"/>
                <a:ea typeface="Arial Unicode MS" pitchFamily="34" charset="-128"/>
                <a:cs typeface="Arial Unicode MS" pitchFamily="34" charset="-128"/>
              </a:rPr>
              <a:t>; </a:t>
            </a:r>
            <a:r>
              <a:rPr lang="en-US" sz="2200" dirty="0" err="1" smtClean="0">
                <a:latin typeface="Arial Unicode MS" pitchFamily="34" charset="-128"/>
                <a:ea typeface="Arial Unicode MS" pitchFamily="34" charset="-128"/>
                <a:cs typeface="Arial Unicode MS" pitchFamily="34" charset="-128"/>
              </a:rPr>
              <a:t>bba</a:t>
            </a:r>
            <a:r>
              <a:rPr lang="en-US" sz="2200" dirty="0" smtClean="0">
                <a:latin typeface="Arial Unicode MS" pitchFamily="34" charset="-128"/>
                <a:ea typeface="Arial Unicode MS" pitchFamily="34" charset="-128"/>
                <a:cs typeface="Arial Unicode MS" pitchFamily="34" charset="-128"/>
              </a:rPr>
              <a:t>; </a:t>
            </a:r>
            <a:r>
              <a:rPr lang="en-US" sz="2200" dirty="0" err="1" smtClean="0">
                <a:latin typeface="Arial Unicode MS" pitchFamily="34" charset="-128"/>
                <a:ea typeface="Arial Unicode MS" pitchFamily="34" charset="-128"/>
                <a:cs typeface="Arial Unicode MS" pitchFamily="34" charset="-128"/>
              </a:rPr>
              <a:t>baaba</a:t>
            </a:r>
            <a:r>
              <a:rPr lang="en-US" sz="2200" dirty="0" smtClean="0">
                <a:latin typeface="Arial Unicode MS" pitchFamily="34" charset="-128"/>
                <a:ea typeface="Arial Unicode MS" pitchFamily="34" charset="-128"/>
                <a:cs typeface="Arial Unicode MS" pitchFamily="34" charset="-128"/>
              </a:rPr>
              <a:t>…………….</a:t>
            </a:r>
          </a:p>
          <a:p>
            <a:pPr>
              <a:buNone/>
            </a:pPr>
            <a:r>
              <a:rPr lang="en-US" sz="2200" dirty="0" smtClean="0">
                <a:latin typeface="Arial Unicode MS" pitchFamily="34" charset="-128"/>
                <a:ea typeface="Arial Unicode MS" pitchFamily="34" charset="-128"/>
                <a:cs typeface="Arial Unicode MS" pitchFamily="34" charset="-128"/>
              </a:rPr>
              <a:t>       are some examples of strings over ∑.</a:t>
            </a:r>
            <a:endParaRPr lang="en-US" altLang="zh-TW" sz="2200" dirty="0" smtClean="0">
              <a:latin typeface="Arial Unicode MS" pitchFamily="34" charset="-128"/>
              <a:ea typeface="Arial Unicode MS" pitchFamily="34" charset="-128"/>
              <a:cs typeface="Arial Unicode MS" pitchFamily="34" charset="-128"/>
            </a:endParaRPr>
          </a:p>
          <a:p>
            <a:pPr lvl="1" eaLnBrk="1" hangingPunct="1">
              <a:lnSpc>
                <a:spcPct val="90000"/>
              </a:lnSpc>
              <a:buNone/>
            </a:pPr>
            <a:endParaRPr lang="en-US" altLang="zh-TW" sz="2200" dirty="0" smtClean="0">
              <a:latin typeface="Arial Unicode MS" pitchFamily="34" charset="-120"/>
              <a:ea typeface="Arial Unicode MS" pitchFamily="34" charset="-120"/>
              <a:cs typeface="Arial Unicode MS" pitchFamily="34" charset="-120"/>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3</a:t>
            </a:fld>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200" dirty="0" smtClean="0"/>
              <a:t>N</a:t>
            </a:r>
            <a:r>
              <a:rPr lang="en-US" sz="3200" dirty="0" smtClean="0"/>
              <a:t>FA Examples</a:t>
            </a:r>
            <a:r>
              <a:rPr lang="en-US" sz="3200" dirty="0" smtClean="0"/>
              <a:t>:</a:t>
            </a:r>
            <a:endParaRPr lang="en-US" sz="3200" dirty="0"/>
          </a:p>
        </p:txBody>
      </p:sp>
      <p:sp>
        <p:nvSpPr>
          <p:cNvPr id="3" name="Content Placeholder 2"/>
          <p:cNvSpPr>
            <a:spLocks noGrp="1"/>
          </p:cNvSpPr>
          <p:nvPr>
            <p:ph idx="1"/>
          </p:nvPr>
        </p:nvSpPr>
        <p:spPr>
          <a:xfrm>
            <a:off x="304800" y="838200"/>
            <a:ext cx="8382000" cy="5287963"/>
          </a:xfrm>
        </p:spPr>
        <p:txBody>
          <a:bodyPr>
            <a:normAutofit/>
          </a:bodyPr>
          <a:lstStyle/>
          <a:p>
            <a:pPr marL="457200" indent="-457200">
              <a:buAutoNum type="arabicPeriod"/>
            </a:pPr>
            <a:r>
              <a:rPr lang="en-US" sz="2000" dirty="0" smtClean="0">
                <a:latin typeface="Times New Roman" pitchFamily="18" charset="0"/>
                <a:cs typeface="Times New Roman" pitchFamily="18" charset="0"/>
              </a:rPr>
              <a:t>Design  a NFA for the language  L=all string over {0,1} that have at least two  consecutive 0’s or 1’s.</a:t>
            </a:r>
          </a:p>
          <a:p>
            <a:pPr marL="457200" indent="-457200">
              <a:buNone/>
            </a:pP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2.     Draw the state diagram for NFA accepting language L=(</a:t>
            </a:r>
            <a:r>
              <a:rPr lang="en-US" sz="2000" dirty="0" err="1" smtClean="0">
                <a:latin typeface="Times New Roman" pitchFamily="18" charset="0"/>
                <a:cs typeface="Times New Roman" pitchFamily="18" charset="0"/>
              </a:rPr>
              <a:t>ab</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ba</a:t>
            </a:r>
            <a:r>
              <a:rPr lang="en-US" sz="2000" dirty="0" smtClean="0">
                <a:latin typeface="Times New Roman" pitchFamily="18" charset="0"/>
                <a:cs typeface="Times New Roman" pitchFamily="18" charset="0"/>
              </a:rPr>
              <a:t>)* U </a:t>
            </a:r>
            <a:r>
              <a:rPr lang="en-US" sz="2000" dirty="0" err="1" smtClean="0">
                <a:latin typeface="Times New Roman" pitchFamily="18" charset="0"/>
                <a:cs typeface="Times New Roman" pitchFamily="18" charset="0"/>
              </a:rPr>
              <a:t>aa</a:t>
            </a:r>
            <a:r>
              <a:rPr lang="en-US" sz="2000" dirty="0" smtClean="0">
                <a:latin typeface="Times New Roman" pitchFamily="18" charset="0"/>
                <a:cs typeface="Times New Roman" pitchFamily="18" charset="0"/>
              </a:rPr>
              <a:t>*.</a:t>
            </a:r>
          </a:p>
          <a:p>
            <a:pPr marL="457200" indent="-457200">
              <a:buNone/>
            </a:pPr>
            <a:endParaRPr lang="en-US" sz="2000" dirty="0" smtClean="0">
              <a:latin typeface="Times New Roman" pitchFamily="18" charset="0"/>
              <a:cs typeface="Times New Roman" pitchFamily="18" charset="0"/>
            </a:endParaRPr>
          </a:p>
          <a:p>
            <a:pPr marL="457200" indent="-457200">
              <a:buAutoNum type="arabicPeriod" startAt="3"/>
            </a:pPr>
            <a:r>
              <a:rPr lang="en-US" sz="2000" dirty="0" smtClean="0">
                <a:latin typeface="Times New Roman" pitchFamily="18" charset="0"/>
                <a:cs typeface="Times New Roman" pitchFamily="18" charset="0"/>
              </a:rPr>
              <a:t>Draw </a:t>
            </a:r>
            <a:r>
              <a:rPr lang="en-US" sz="2000" dirty="0" smtClean="0">
                <a:latin typeface="Times New Roman" pitchFamily="18" charset="0"/>
                <a:cs typeface="Times New Roman" pitchFamily="18" charset="0"/>
              </a:rPr>
              <a:t>the state diagram for NFA accepting language L=(</a:t>
            </a:r>
            <a:r>
              <a:rPr lang="en-US" sz="2000" dirty="0" err="1" smtClean="0">
                <a:latin typeface="Times New Roman" pitchFamily="18" charset="0"/>
                <a:cs typeface="Times New Roman" pitchFamily="18" charset="0"/>
              </a:rPr>
              <a:t>aba</a:t>
            </a:r>
            <a:r>
              <a:rPr lang="en-US" sz="2000" dirty="0" smtClean="0">
                <a:latin typeface="Times New Roman" pitchFamily="18" charset="0"/>
                <a:cs typeface="Times New Roman" pitchFamily="18" charset="0"/>
              </a:rPr>
              <a:t>)* U </a:t>
            </a:r>
            <a:r>
              <a:rPr lang="en-US" sz="2000" dirty="0" err="1" smtClean="0">
                <a:latin typeface="Times New Roman" pitchFamily="18" charset="0"/>
                <a:cs typeface="Times New Roman" pitchFamily="18" charset="0"/>
              </a:rPr>
              <a:t>aa</a:t>
            </a:r>
            <a:r>
              <a:rPr lang="en-US" sz="2000" dirty="0" smtClean="0">
                <a:latin typeface="Times New Roman" pitchFamily="18" charset="0"/>
                <a:cs typeface="Times New Roman" pitchFamily="18" charset="0"/>
              </a:rPr>
              <a:t>*.</a:t>
            </a:r>
          </a:p>
          <a:p>
            <a:pPr marL="457200" indent="-457200">
              <a:buNone/>
            </a:pPr>
            <a:endParaRPr lang="en-US" sz="2000" dirty="0" smtClean="0">
              <a:latin typeface="Times New Roman" pitchFamily="18" charset="0"/>
              <a:cs typeface="Times New Roman" pitchFamily="18" charset="0"/>
            </a:endParaRPr>
          </a:p>
          <a:p>
            <a:pPr marL="457200" indent="-457200">
              <a:buFont typeface="Arial" pitchFamily="34" charset="0"/>
              <a:buAutoNum type="arabicPeriod" startAt="4"/>
            </a:pPr>
            <a:r>
              <a:rPr lang="en-US" sz="2000" dirty="0" smtClean="0">
                <a:latin typeface="Times New Roman" pitchFamily="18" charset="0"/>
                <a:cs typeface="Times New Roman" pitchFamily="18" charset="0"/>
              </a:rPr>
              <a:t>Draw </a:t>
            </a:r>
            <a:r>
              <a:rPr lang="en-US" sz="2000" dirty="0" smtClean="0">
                <a:latin typeface="Times New Roman" pitchFamily="18" charset="0"/>
                <a:cs typeface="Times New Roman" pitchFamily="18" charset="0"/>
              </a:rPr>
              <a:t>the state diagram for NFA accepting language L</a:t>
            </a:r>
            <a:r>
              <a:rPr lang="en-US" sz="2000" dirty="0" smtClean="0">
                <a:latin typeface="Times New Roman" pitchFamily="18" charset="0"/>
                <a:cs typeface="Times New Roman" pitchFamily="18" charset="0"/>
              </a:rPr>
              <a:t>=</a:t>
            </a:r>
            <a:r>
              <a:rPr lang="en-US" sz="2000" dirty="0" smtClean="0"/>
              <a:t>{(</a:t>
            </a:r>
            <a:r>
              <a:rPr lang="en-US" sz="2000" dirty="0" err="1" smtClean="0"/>
              <a:t>a</a:t>
            </a:r>
            <a:r>
              <a:rPr lang="en-US" sz="2000" baseline="30000" dirty="0" err="1" smtClean="0"/>
              <a:t>n</a:t>
            </a:r>
            <a:r>
              <a:rPr lang="en-US" sz="2000" dirty="0" err="1" smtClean="0"/>
              <a:t>:n</a:t>
            </a:r>
            <a:r>
              <a:rPr lang="en-US" sz="2000" dirty="0" smtClean="0"/>
              <a:t>&gt;=0) U (</a:t>
            </a:r>
            <a:r>
              <a:rPr lang="en-US" sz="2000" dirty="0" err="1" smtClean="0"/>
              <a:t>b</a:t>
            </a:r>
            <a:r>
              <a:rPr lang="en-US" sz="2000" baseline="30000" dirty="0" err="1" smtClean="0"/>
              <a:t>n</a:t>
            </a:r>
            <a:r>
              <a:rPr lang="en-US" sz="2000" dirty="0" err="1" smtClean="0"/>
              <a:t>a:n</a:t>
            </a:r>
            <a:r>
              <a:rPr lang="en-US" sz="2000" dirty="0" smtClean="0"/>
              <a:t>&gt;=1</a:t>
            </a:r>
            <a:r>
              <a:rPr lang="en-US" sz="2000" dirty="0" smtClean="0"/>
              <a:t>)}.</a:t>
            </a:r>
            <a:endParaRPr lang="en-US" sz="2000" dirty="0" smtClean="0">
              <a:latin typeface="Times New Roman" pitchFamily="18" charset="0"/>
              <a:cs typeface="Times New Roman" pitchFamily="18" charset="0"/>
            </a:endParaRPr>
          </a:p>
          <a:p>
            <a:pPr marL="457200" indent="-457200">
              <a:buNone/>
            </a:pP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5.     Draw </a:t>
            </a:r>
            <a:r>
              <a:rPr lang="en-US" sz="2000" dirty="0" smtClean="0">
                <a:latin typeface="Times New Roman" pitchFamily="18" charset="0"/>
                <a:cs typeface="Times New Roman" pitchFamily="18" charset="0"/>
              </a:rPr>
              <a:t>the state diagram for NFA accepting language L</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smtClean="0"/>
              <a:t>{(</a:t>
            </a:r>
            <a:r>
              <a:rPr lang="en-US" sz="2000" dirty="0" err="1" smtClean="0"/>
              <a:t>a</a:t>
            </a:r>
            <a:r>
              <a:rPr lang="en-US" sz="2000" baseline="30000" dirty="0" err="1" smtClean="0"/>
              <a:t>n</a:t>
            </a:r>
            <a:r>
              <a:rPr lang="en-US" sz="2000" dirty="0" err="1" smtClean="0"/>
              <a:t>:n</a:t>
            </a:r>
            <a:r>
              <a:rPr lang="en-US" sz="2000" dirty="0" smtClean="0"/>
              <a:t>&gt;=0) U (</a:t>
            </a:r>
            <a:r>
              <a:rPr lang="en-US" sz="2000" dirty="0" err="1" smtClean="0"/>
              <a:t>b</a:t>
            </a:r>
            <a:r>
              <a:rPr lang="en-US" sz="2000" baseline="30000" dirty="0" err="1" smtClean="0"/>
              <a:t>n</a:t>
            </a:r>
            <a:r>
              <a:rPr lang="en-US" sz="2000" dirty="0" err="1" smtClean="0"/>
              <a:t>:n</a:t>
            </a:r>
            <a:r>
              <a:rPr lang="en-US" sz="2000" dirty="0" smtClean="0"/>
              <a:t>&gt;=0)}.</a:t>
            </a:r>
            <a:endParaRPr lang="en-US" sz="2000" dirty="0" smtClean="0">
              <a:latin typeface="Times New Roman" pitchFamily="18" charset="0"/>
              <a:cs typeface="Times New Roman" pitchFamily="18" charset="0"/>
            </a:endParaRPr>
          </a:p>
          <a:p>
            <a:pPr marL="457200" indent="-457200">
              <a:buNone/>
            </a:pPr>
            <a:endParaRPr lang="en-US" sz="20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Alphabet:</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normAutofit/>
          </a:bodyPr>
          <a:lstStyle/>
          <a:p>
            <a:pPr lvl="1" eaLnBrk="1" hangingPunct="1">
              <a:lnSpc>
                <a:spcPct val="90000"/>
              </a:lnSpc>
              <a:buNone/>
            </a:pPr>
            <a:endParaRPr lang="en-US" altLang="zh-TW" sz="2000" dirty="0" smtClean="0">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sz="2000" dirty="0" smtClean="0">
              <a:solidFill>
                <a:srgbClr val="C00000"/>
              </a:solidFill>
              <a:latin typeface="Arial Unicode MS" pitchFamily="34" charset="-120"/>
              <a:ea typeface="Arial Unicode MS" pitchFamily="34" charset="-120"/>
              <a:cs typeface="Arial Unicode MS" pitchFamily="34" charset="-120"/>
            </a:endParaRPr>
          </a:p>
          <a:p>
            <a:r>
              <a:rPr lang="en-US" sz="2200" dirty="0">
                <a:latin typeface="Arial Unicode MS" pitchFamily="34" charset="-128"/>
                <a:ea typeface="Arial Unicode MS" pitchFamily="34" charset="-128"/>
                <a:cs typeface="Arial Unicode MS" pitchFamily="34" charset="-128"/>
              </a:rPr>
              <a:t>We formally </a:t>
            </a:r>
            <a:r>
              <a:rPr lang="en-US" sz="2200" dirty="0" smtClean="0">
                <a:latin typeface="Arial Unicode MS" pitchFamily="34" charset="-128"/>
                <a:ea typeface="Arial Unicode MS" pitchFamily="34" charset="-128"/>
                <a:cs typeface="Arial Unicode MS" pitchFamily="34" charset="-128"/>
              </a:rPr>
              <a:t>define </a:t>
            </a:r>
            <a:r>
              <a:rPr lang="en-US" sz="2200" dirty="0">
                <a:latin typeface="Arial Unicode MS" pitchFamily="34" charset="-128"/>
                <a:ea typeface="Arial Unicode MS" pitchFamily="34" charset="-128"/>
                <a:cs typeface="Arial Unicode MS" pitchFamily="34" charset="-128"/>
              </a:rPr>
              <a:t>an alphabet as a non-empty </a:t>
            </a:r>
            <a:r>
              <a:rPr lang="en-US" sz="2200" dirty="0" smtClean="0">
                <a:latin typeface="Arial Unicode MS" pitchFamily="34" charset="-128"/>
                <a:ea typeface="Arial Unicode MS" pitchFamily="34" charset="-128"/>
                <a:cs typeface="Arial Unicode MS" pitchFamily="34" charset="-128"/>
              </a:rPr>
              <a:t>finite </a:t>
            </a:r>
            <a:r>
              <a:rPr lang="en-US" sz="2200" dirty="0">
                <a:latin typeface="Arial Unicode MS" pitchFamily="34" charset="-128"/>
                <a:ea typeface="Arial Unicode MS" pitchFamily="34" charset="-128"/>
                <a:cs typeface="Arial Unicode MS" pitchFamily="34" charset="-128"/>
              </a:rPr>
              <a:t>set. We normally </a:t>
            </a:r>
            <a:r>
              <a:rPr lang="en-US" sz="2200" dirty="0" smtClean="0">
                <a:latin typeface="Arial Unicode MS" pitchFamily="34" charset="-128"/>
                <a:ea typeface="Arial Unicode MS" pitchFamily="34" charset="-128"/>
                <a:cs typeface="Arial Unicode MS" pitchFamily="34" charset="-128"/>
              </a:rPr>
              <a:t>use the symbols letters/digits/any special symbols.</a:t>
            </a:r>
          </a:p>
          <a:p>
            <a:endParaRPr lang="en-US" sz="2200" dirty="0" smtClean="0">
              <a:latin typeface="Arial Unicode MS" pitchFamily="34" charset="-128"/>
              <a:ea typeface="Arial Unicode MS" pitchFamily="34" charset="-128"/>
              <a:cs typeface="Arial Unicode MS" pitchFamily="34" charset="-128"/>
            </a:endParaRPr>
          </a:p>
          <a:p>
            <a:pPr>
              <a:buNone/>
            </a:pPr>
            <a:r>
              <a:rPr lang="en-US" sz="2200" dirty="0" smtClean="0">
                <a:solidFill>
                  <a:srgbClr val="FF0000"/>
                </a:solidFill>
                <a:latin typeface="Arial Unicode MS" pitchFamily="34" charset="-128"/>
                <a:ea typeface="Arial Unicode MS" pitchFamily="34" charset="-128"/>
                <a:cs typeface="Arial Unicode MS" pitchFamily="34" charset="-128"/>
              </a:rPr>
              <a:t>    Example:</a:t>
            </a:r>
          </a:p>
          <a:p>
            <a:pPr>
              <a:buNone/>
            </a:pPr>
            <a:r>
              <a:rPr lang="en-US" altLang="zh-TW" sz="2200" dirty="0">
                <a:solidFill>
                  <a:srgbClr val="FF0000"/>
                </a:solidFill>
                <a:latin typeface="Arial Unicode MS" pitchFamily="34" charset="-128"/>
                <a:ea typeface="Arial Unicode MS" pitchFamily="34" charset="-128"/>
                <a:cs typeface="Arial Unicode MS" pitchFamily="34" charset="-128"/>
              </a:rPr>
              <a:t> </a:t>
            </a:r>
            <a:r>
              <a:rPr lang="en-US" altLang="zh-TW" sz="2200" dirty="0" smtClean="0">
                <a:solidFill>
                  <a:srgbClr val="FF0000"/>
                </a:solidFill>
                <a:latin typeface="Arial Unicode MS" pitchFamily="34" charset="-128"/>
                <a:ea typeface="Arial Unicode MS" pitchFamily="34" charset="-128"/>
                <a:cs typeface="Arial Unicode MS" pitchFamily="34" charset="-128"/>
              </a:rPr>
              <a:t>  </a:t>
            </a:r>
            <a:r>
              <a:rPr lang="en-US" altLang="zh-TW" sz="2200" dirty="0" smtClean="0">
                <a:latin typeface="Arial Unicode MS" pitchFamily="34" charset="-128"/>
                <a:ea typeface="Arial Unicode MS" pitchFamily="34" charset="-128"/>
                <a:cs typeface="Arial Unicode MS" pitchFamily="34" charset="-128"/>
              </a:rPr>
              <a:t>Letters: a, b, c……</a:t>
            </a:r>
          </a:p>
          <a:p>
            <a:pPr>
              <a:buNone/>
            </a:pPr>
            <a:r>
              <a:rPr lang="en-US" altLang="zh-TW" sz="2200" dirty="0">
                <a:latin typeface="Arial Unicode MS" pitchFamily="34" charset="-128"/>
                <a:ea typeface="Arial Unicode MS" pitchFamily="34" charset="-128"/>
                <a:cs typeface="Arial Unicode MS" pitchFamily="34" charset="-128"/>
              </a:rPr>
              <a:t> </a:t>
            </a:r>
            <a:r>
              <a:rPr lang="en-US" altLang="zh-TW" sz="2200" dirty="0" smtClean="0">
                <a:latin typeface="Arial Unicode MS" pitchFamily="34" charset="-128"/>
                <a:ea typeface="Arial Unicode MS" pitchFamily="34" charset="-128"/>
                <a:cs typeface="Arial Unicode MS" pitchFamily="34" charset="-128"/>
              </a:rPr>
              <a:t>  Digits  : 0,1</a:t>
            </a:r>
          </a:p>
          <a:p>
            <a:pPr>
              <a:buNone/>
            </a:pPr>
            <a:r>
              <a:rPr lang="en-US" altLang="zh-TW" sz="2200" dirty="0">
                <a:latin typeface="Arial Unicode MS" pitchFamily="34" charset="-128"/>
                <a:ea typeface="Arial Unicode MS" pitchFamily="34" charset="-128"/>
                <a:cs typeface="Arial Unicode MS" pitchFamily="34" charset="-128"/>
              </a:rPr>
              <a:t> </a:t>
            </a:r>
            <a:r>
              <a:rPr lang="en-US" altLang="zh-TW" sz="2200" dirty="0" smtClean="0">
                <a:latin typeface="Arial Unicode MS" pitchFamily="34" charset="-128"/>
                <a:ea typeface="Arial Unicode MS" pitchFamily="34" charset="-128"/>
                <a:cs typeface="Arial Unicode MS" pitchFamily="34" charset="-128"/>
              </a:rPr>
              <a:t>  Special Symbols: +,-,(,),*,…..</a:t>
            </a: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4</a:t>
            </a:fld>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Language:</a:t>
            </a:r>
            <a:endParaRPr lang="zh-TW" altLang="en-US" dirty="0" smtClean="0"/>
          </a:p>
        </p:txBody>
      </p:sp>
      <p:sp>
        <p:nvSpPr>
          <p:cNvPr id="11267" name="內容版面配置區 2"/>
          <p:cNvSpPr>
            <a:spLocks noGrp="1"/>
          </p:cNvSpPr>
          <p:nvPr>
            <p:ph sz="quarter" idx="1"/>
          </p:nvPr>
        </p:nvSpPr>
        <p:spPr>
          <a:xfrm>
            <a:off x="457200" y="1752600"/>
            <a:ext cx="8229600" cy="4403724"/>
          </a:xfrm>
        </p:spPr>
        <p:txBody>
          <a:bodyPr>
            <a:normAutofit/>
          </a:bodyPr>
          <a:lstStyle/>
          <a:p>
            <a:pPr lvl="1" eaLnBrk="1" hangingPunct="1">
              <a:lnSpc>
                <a:spcPct val="90000"/>
              </a:lnSpc>
              <a:buNone/>
            </a:pPr>
            <a:endParaRPr lang="en-US" altLang="zh-TW" sz="2000" dirty="0" smtClean="0">
              <a:latin typeface="Arial Unicode MS" pitchFamily="34" charset="-120"/>
              <a:ea typeface="Arial Unicode MS" pitchFamily="34" charset="-120"/>
              <a:cs typeface="Arial Unicode MS" pitchFamily="34" charset="-120"/>
            </a:endParaRPr>
          </a:p>
          <a:p>
            <a:pPr>
              <a:lnSpc>
                <a:spcPct val="90000"/>
              </a:lnSpc>
            </a:pPr>
            <a:r>
              <a:rPr lang="en-US" sz="2200" dirty="0">
                <a:latin typeface="Arial Unicode MS" pitchFamily="34" charset="-128"/>
                <a:ea typeface="Arial Unicode MS" pitchFamily="34" charset="-128"/>
                <a:cs typeface="Arial Unicode MS" pitchFamily="34" charset="-128"/>
              </a:rPr>
              <a:t>Given an alphabet </a:t>
            </a:r>
            <a:r>
              <a:rPr lang="en-US" sz="2200" dirty="0" smtClean="0">
                <a:latin typeface="Arial Unicode MS" pitchFamily="34" charset="-128"/>
                <a:ea typeface="Arial Unicode MS" pitchFamily="34" charset="-128"/>
                <a:cs typeface="Arial Unicode MS" pitchFamily="34" charset="-128"/>
              </a:rPr>
              <a:t>I</a:t>
            </a:r>
            <a:r>
              <a:rPr lang="en-US" sz="2200" dirty="0">
                <a:latin typeface="Arial Unicode MS" pitchFamily="34" charset="-128"/>
                <a:ea typeface="Arial Unicode MS" pitchFamily="34" charset="-128"/>
                <a:cs typeface="Arial Unicode MS" pitchFamily="34" charset="-128"/>
              </a:rPr>
              <a:t>, a language </a:t>
            </a:r>
            <a:r>
              <a:rPr lang="en-US" sz="2200" dirty="0" smtClean="0">
                <a:latin typeface="Arial Unicode MS" pitchFamily="34" charset="-128"/>
                <a:ea typeface="Arial Unicode MS" pitchFamily="34" charset="-128"/>
                <a:cs typeface="Arial Unicode MS" pitchFamily="34" charset="-128"/>
              </a:rPr>
              <a:t>L</a:t>
            </a:r>
            <a:r>
              <a:rPr lang="en-US" sz="2200" dirty="0">
                <a:latin typeface="Arial Unicode MS" pitchFamily="34" charset="-128"/>
                <a:ea typeface="Arial Unicode MS" pitchFamily="34" charset="-128"/>
                <a:cs typeface="Arial Unicode MS" pitchFamily="34" charset="-128"/>
              </a:rPr>
              <a:t> is a set of strings, that is a subset of the universal language </a:t>
            </a:r>
            <a:r>
              <a:rPr lang="en-US" sz="2200" dirty="0" smtClean="0">
                <a:latin typeface="Arial Unicode MS" pitchFamily="34" charset="-128"/>
                <a:ea typeface="Arial Unicode MS" pitchFamily="34" charset="-128"/>
                <a:cs typeface="Arial Unicode MS" pitchFamily="34" charset="-128"/>
              </a:rPr>
              <a:t>I.</a:t>
            </a:r>
          </a:p>
          <a:p>
            <a:pPr>
              <a:lnSpc>
                <a:spcPct val="90000"/>
              </a:lnSpc>
              <a:buNone/>
            </a:pPr>
            <a:endParaRPr lang="en-US" sz="2200" dirty="0" smtClean="0">
              <a:latin typeface="Arial Unicode MS" pitchFamily="34" charset="-128"/>
              <a:ea typeface="Arial Unicode MS" pitchFamily="34" charset="-128"/>
              <a:cs typeface="Arial Unicode MS" pitchFamily="34" charset="-128"/>
            </a:endParaRPr>
          </a:p>
          <a:p>
            <a:pPr>
              <a:buNone/>
            </a:pPr>
            <a:r>
              <a:rPr lang="en-US" sz="2200" dirty="0" smtClean="0">
                <a:solidFill>
                  <a:srgbClr val="FF0000"/>
                </a:solidFill>
                <a:latin typeface="Arial Unicode MS" pitchFamily="34" charset="-128"/>
                <a:ea typeface="Arial Unicode MS" pitchFamily="34" charset="-128"/>
                <a:cs typeface="Arial Unicode MS" pitchFamily="34" charset="-128"/>
              </a:rPr>
              <a:t>     Example: </a:t>
            </a:r>
          </a:p>
          <a:p>
            <a:pPr>
              <a:buNone/>
            </a:pPr>
            <a:r>
              <a:rPr lang="en-US" sz="2200" dirty="0">
                <a:solidFill>
                  <a:srgbClr val="FF0000"/>
                </a:solidFill>
                <a:latin typeface="Arial Unicode MS" pitchFamily="34" charset="-128"/>
                <a:ea typeface="Arial Unicode MS" pitchFamily="34" charset="-128"/>
                <a:cs typeface="Arial Unicode MS" pitchFamily="34" charset="-128"/>
              </a:rPr>
              <a:t> </a:t>
            </a:r>
            <a:r>
              <a:rPr lang="en-US" sz="2200" dirty="0" smtClean="0">
                <a:solidFill>
                  <a:srgbClr val="FF0000"/>
                </a:solidFill>
                <a:latin typeface="Arial Unicode MS" pitchFamily="34" charset="-128"/>
                <a:ea typeface="Arial Unicode MS" pitchFamily="34" charset="-128"/>
                <a:cs typeface="Arial Unicode MS" pitchFamily="34" charset="-128"/>
              </a:rPr>
              <a:t> </a:t>
            </a:r>
            <a:r>
              <a:rPr lang="en-US" sz="2200" dirty="0" smtClean="0">
                <a:latin typeface="Arial Unicode MS" pitchFamily="34" charset="-128"/>
                <a:ea typeface="Arial Unicode MS" pitchFamily="34" charset="-128"/>
                <a:cs typeface="Arial Unicode MS" pitchFamily="34" charset="-128"/>
              </a:rPr>
              <a:t>a) The set of strings over 0’s and 1’s with equal number of each:{ɛ,01,10,0011,0101,1001,….}</a:t>
            </a:r>
          </a:p>
          <a:p>
            <a:pPr>
              <a:buNone/>
            </a:pPr>
            <a:r>
              <a:rPr lang="en-US" sz="2200" dirty="0">
                <a:latin typeface="Arial Unicode MS" pitchFamily="34" charset="-128"/>
                <a:ea typeface="Arial Unicode MS" pitchFamily="34" charset="-128"/>
                <a:cs typeface="Arial Unicode MS" pitchFamily="34" charset="-128"/>
              </a:rPr>
              <a:t> </a:t>
            </a:r>
            <a:r>
              <a:rPr lang="en-US" sz="2200" dirty="0" smtClean="0">
                <a:latin typeface="Arial Unicode MS" pitchFamily="34" charset="-128"/>
                <a:ea typeface="Arial Unicode MS" pitchFamily="34" charset="-128"/>
                <a:cs typeface="Arial Unicode MS" pitchFamily="34" charset="-128"/>
              </a:rPr>
              <a:t>  b) The set of binary numbers whose value is a prime:{10,11,101,1011,………}</a:t>
            </a:r>
          </a:p>
          <a:p>
            <a:pPr>
              <a:lnSpc>
                <a:spcPct val="90000"/>
              </a:lnSpc>
            </a:pPr>
            <a:endParaRPr lang="en-US" altLang="zh-TW" sz="2200" dirty="0" smtClean="0">
              <a:solidFill>
                <a:srgbClr val="C00000"/>
              </a:solidFill>
              <a:latin typeface="Arial Unicode MS" pitchFamily="34" charset="-128"/>
              <a:ea typeface="Arial Unicode MS" pitchFamily="34" charset="-128"/>
              <a:cs typeface="Arial Unicode MS" pitchFamily="34" charset="-128"/>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5</a:t>
            </a:fld>
            <a:endParaRPr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Operations:</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normAutofit/>
          </a:bodyPr>
          <a:lstStyle/>
          <a:p>
            <a:pPr lvl="1" eaLnBrk="1" hangingPunct="1">
              <a:lnSpc>
                <a:spcPct val="90000"/>
              </a:lnSpc>
              <a:buNone/>
            </a:pPr>
            <a:endParaRPr lang="en-US" altLang="zh-TW" sz="2000" dirty="0" smtClean="0">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sz="2000" dirty="0" smtClean="0">
              <a:solidFill>
                <a:srgbClr val="C00000"/>
              </a:solidFill>
              <a:latin typeface="Arial Unicode MS" pitchFamily="34" charset="-120"/>
              <a:ea typeface="Arial Unicode MS" pitchFamily="34" charset="-120"/>
              <a:cs typeface="Arial Unicode MS" pitchFamily="34" charset="-120"/>
            </a:endParaRPr>
          </a:p>
          <a:p>
            <a:pPr>
              <a:buNone/>
            </a:pPr>
            <a:r>
              <a:rPr lang="en-US" sz="2800" dirty="0" smtClean="0"/>
              <a:t> </a:t>
            </a:r>
            <a:r>
              <a:rPr lang="en-US" sz="2200" dirty="0" smtClean="0">
                <a:latin typeface="Arial Unicode MS" pitchFamily="34" charset="-128"/>
                <a:ea typeface="Arial Unicode MS" pitchFamily="34" charset="-128"/>
                <a:cs typeface="Arial Unicode MS" pitchFamily="34" charset="-128"/>
              </a:rPr>
              <a:t>On </a:t>
            </a:r>
            <a:r>
              <a:rPr lang="en-US" sz="2200" dirty="0" smtClean="0">
                <a:latin typeface="Arial Unicode MS" pitchFamily="34" charset="-128"/>
                <a:ea typeface="Arial Unicode MS" pitchFamily="34" charset="-128"/>
                <a:cs typeface="Arial Unicode MS" pitchFamily="34" charset="-128"/>
                <a:hlinkClick r:id="rId3"/>
              </a:rPr>
              <a:t>languages</a:t>
            </a:r>
            <a:r>
              <a:rPr lang="en-US" sz="2200" dirty="0" smtClean="0">
                <a:latin typeface="Arial Unicode MS" pitchFamily="34" charset="-128"/>
                <a:ea typeface="Arial Unicode MS" pitchFamily="34" charset="-128"/>
                <a:cs typeface="Arial Unicode MS" pitchFamily="34" charset="-128"/>
              </a:rPr>
              <a:t> we can define the usual set operations that are.</a:t>
            </a:r>
          </a:p>
          <a:p>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 union</a:t>
            </a:r>
          </a:p>
          <a:p>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 intersection</a:t>
            </a:r>
          </a:p>
          <a:p>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complement</a:t>
            </a:r>
            <a:endParaRPr lang="en-US" altLang="zh-TW" sz="2200" dirty="0" smtClean="0">
              <a:latin typeface="Arial Unicode MS" pitchFamily="34" charset="-128"/>
              <a:ea typeface="Arial Unicode MS" pitchFamily="34" charset="-128"/>
              <a:cs typeface="Arial Unicode MS" pitchFamily="34" charset="-128"/>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6</a:t>
            </a:fld>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Operations:</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normAutofit/>
          </a:bodyPr>
          <a:lstStyle/>
          <a:p>
            <a:pPr>
              <a:buNone/>
            </a:pPr>
            <a:r>
              <a:rPr lang="en-US" sz="2200" dirty="0" smtClean="0">
                <a:latin typeface="Arial Unicode MS" pitchFamily="34" charset="-128"/>
                <a:ea typeface="Arial Unicode MS" pitchFamily="34" charset="-128"/>
                <a:cs typeface="Arial Unicode MS" pitchFamily="34" charset="-128"/>
              </a:rPr>
              <a:t>Let L1 = {10} and L2 = {011, 11}.</a:t>
            </a:r>
          </a:p>
          <a:p>
            <a:pPr>
              <a:buNone/>
            </a:pPr>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 Union: L1 ∪ L2 = {10, 011, 11} </a:t>
            </a:r>
          </a:p>
          <a:p>
            <a:endParaRPr lang="en-US" sz="2200" dirty="0" smtClean="0">
              <a:latin typeface="Arial Unicode MS" pitchFamily="34" charset="-128"/>
              <a:ea typeface="Arial Unicode MS" pitchFamily="34" charset="-128"/>
              <a:cs typeface="Arial Unicode MS" pitchFamily="34" charset="-128"/>
            </a:endParaRPr>
          </a:p>
          <a:p>
            <a:r>
              <a:rPr lang="en-US" sz="2200" dirty="0">
                <a:latin typeface="Arial Unicode MS" pitchFamily="34" charset="-128"/>
                <a:ea typeface="Arial Unicode MS" pitchFamily="34" charset="-128"/>
                <a:cs typeface="Arial Unicode MS" pitchFamily="34" charset="-128"/>
              </a:rPr>
              <a:t> </a:t>
            </a:r>
            <a:r>
              <a:rPr lang="en-US" sz="2200" dirty="0" smtClean="0">
                <a:latin typeface="Arial Unicode MS" pitchFamily="34" charset="-128"/>
                <a:ea typeface="Arial Unicode MS" pitchFamily="34" charset="-128"/>
                <a:cs typeface="Arial Unicode MS" pitchFamily="34" charset="-128"/>
              </a:rPr>
              <a:t>Concatenation: L1 L2 = {10011, 1011} </a:t>
            </a:r>
          </a:p>
          <a:p>
            <a:endParaRPr lang="en-US" sz="2200" dirty="0" smtClean="0">
              <a:latin typeface="Arial Unicode MS" pitchFamily="34" charset="-128"/>
              <a:ea typeface="Arial Unicode MS" pitchFamily="34" charset="-128"/>
              <a:cs typeface="Arial Unicode MS" pitchFamily="34" charset="-128"/>
            </a:endParaRPr>
          </a:p>
          <a:p>
            <a:r>
              <a:rPr lang="en-US" sz="2200" dirty="0" smtClean="0">
                <a:latin typeface="Arial Unicode MS" pitchFamily="34" charset="-128"/>
                <a:ea typeface="Arial Unicode MS" pitchFamily="34" charset="-128"/>
                <a:cs typeface="Arial Unicode MS" pitchFamily="34" charset="-128"/>
              </a:rPr>
              <a:t> </a:t>
            </a:r>
            <a:r>
              <a:rPr lang="en-US" sz="2200" dirty="0" err="1" smtClean="0">
                <a:latin typeface="Arial Unicode MS" pitchFamily="34" charset="-128"/>
                <a:ea typeface="Arial Unicode MS" pitchFamily="34" charset="-128"/>
                <a:cs typeface="Arial Unicode MS" pitchFamily="34" charset="-128"/>
              </a:rPr>
              <a:t>Kleene</a:t>
            </a:r>
            <a:r>
              <a:rPr lang="en-US" sz="2200" dirty="0" smtClean="0">
                <a:latin typeface="Arial Unicode MS" pitchFamily="34" charset="-128"/>
                <a:ea typeface="Arial Unicode MS" pitchFamily="34" charset="-128"/>
                <a:cs typeface="Arial Unicode MS" pitchFamily="34" charset="-128"/>
              </a:rPr>
              <a:t> Star: L1 * = {e, 10, 1010, 101010, … }</a:t>
            </a:r>
            <a:endParaRPr lang="en-US" altLang="zh-TW" sz="2200" dirty="0" smtClean="0">
              <a:latin typeface="Arial Unicode MS" pitchFamily="34" charset="-128"/>
              <a:ea typeface="Arial Unicode MS" pitchFamily="34" charset="-128"/>
              <a:cs typeface="Arial Unicode MS" pitchFamily="34" charset="-128"/>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7</a:t>
            </a:fld>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Finite State Machine:</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normAutofit/>
          </a:bodyPr>
          <a:lstStyle/>
          <a:p>
            <a:pPr eaLnBrk="1" hangingPunct="1">
              <a:lnSpc>
                <a:spcPct val="90000"/>
              </a:lnSpc>
              <a:buNone/>
            </a:pPr>
            <a:endParaRPr lang="en-US" altLang="zh-TW" sz="2000" dirty="0" smtClean="0">
              <a:solidFill>
                <a:srgbClr val="C00000"/>
              </a:solidFill>
              <a:latin typeface="Arial Unicode MS" pitchFamily="34" charset="-120"/>
              <a:ea typeface="Arial Unicode MS" pitchFamily="34" charset="-120"/>
              <a:cs typeface="Arial Unicode MS" pitchFamily="34" charset="-120"/>
            </a:endParaRPr>
          </a:p>
          <a:p>
            <a:pPr>
              <a:buNone/>
            </a:pPr>
            <a:r>
              <a:rPr lang="en-US" sz="2500" dirty="0" smtClean="0"/>
              <a:t>    </a:t>
            </a:r>
            <a:r>
              <a:rPr lang="en-US" sz="2200" dirty="0" smtClean="0">
                <a:latin typeface="Arial Unicode MS" pitchFamily="34" charset="-128"/>
                <a:ea typeface="Arial Unicode MS" pitchFamily="34" charset="-128"/>
                <a:cs typeface="Arial Unicode MS" pitchFamily="34" charset="-128"/>
              </a:rPr>
              <a:t>The finite automata is a mathematical model of a system with discrete inputs and outputs.</a:t>
            </a:r>
          </a:p>
          <a:p>
            <a:pPr>
              <a:buNone/>
            </a:pPr>
            <a:endParaRPr lang="en-US" sz="2200" dirty="0" smtClean="0">
              <a:latin typeface="Arial Unicode MS" pitchFamily="34" charset="-128"/>
              <a:ea typeface="Arial Unicode MS" pitchFamily="34" charset="-128"/>
              <a:cs typeface="Arial Unicode MS" pitchFamily="34" charset="-128"/>
            </a:endParaRPr>
          </a:p>
          <a:p>
            <a:r>
              <a:rPr lang="en-US" altLang="zh-TW" sz="2200" dirty="0" smtClean="0">
                <a:latin typeface="Arial Unicode MS" pitchFamily="34" charset="-128"/>
                <a:ea typeface="Arial Unicode MS" pitchFamily="34" charset="-128"/>
                <a:cs typeface="Arial Unicode MS" pitchFamily="34" charset="-128"/>
              </a:rPr>
              <a:t>The model consists of several states and transitions</a:t>
            </a:r>
          </a:p>
          <a:p>
            <a:pPr>
              <a:buNone/>
            </a:pPr>
            <a:endParaRPr lang="en-US" altLang="zh-TW" sz="2200" dirty="0" smtClean="0">
              <a:latin typeface="Arial Unicode MS" pitchFamily="34" charset="-128"/>
              <a:ea typeface="Arial Unicode MS" pitchFamily="34" charset="-128"/>
              <a:cs typeface="Arial Unicode MS" pitchFamily="34" charset="-128"/>
            </a:endParaRPr>
          </a:p>
          <a:p>
            <a:r>
              <a:rPr lang="en-US" altLang="zh-TW" sz="2200" dirty="0" smtClean="0">
                <a:latin typeface="Arial Unicode MS" pitchFamily="34" charset="-128"/>
                <a:ea typeface="Arial Unicode MS" pitchFamily="34" charset="-128"/>
                <a:cs typeface="Arial Unicode MS" pitchFamily="34" charset="-128"/>
              </a:rPr>
              <a:t>At any time the state of the system summarizes the info concerning past inputs that is needed to determine the behavior of the system on subsequence inputs.</a:t>
            </a:r>
          </a:p>
          <a:p>
            <a:endParaRPr lang="en-US" altLang="zh-TW" sz="2200" dirty="0" smtClean="0">
              <a:latin typeface="Arial Unicode MS" pitchFamily="34" charset="-128"/>
              <a:ea typeface="Arial Unicode MS" pitchFamily="34" charset="-128"/>
              <a:cs typeface="Arial Unicode MS" pitchFamily="34" charset="-128"/>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8</a:t>
            </a:fld>
            <a:endParaRPr lang="zh-TW"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algn="l"/>
            <a:r>
              <a:rPr lang="en-US" altLang="zh-TW" dirty="0" smtClean="0">
                <a:ea typeface="Arial Unicode MS" pitchFamily="34" charset="-120"/>
                <a:cs typeface="Arial Unicode MS" pitchFamily="34" charset="-120"/>
              </a:rPr>
              <a:t>Finite State Machine:</a:t>
            </a:r>
            <a:endParaRPr lang="zh-TW" altLang="en-US" dirty="0" smtClean="0"/>
          </a:p>
        </p:txBody>
      </p:sp>
      <p:sp>
        <p:nvSpPr>
          <p:cNvPr id="11267" name="內容版面配置區 2"/>
          <p:cNvSpPr>
            <a:spLocks noGrp="1"/>
          </p:cNvSpPr>
          <p:nvPr>
            <p:ph sz="quarter" idx="1"/>
          </p:nvPr>
        </p:nvSpPr>
        <p:spPr>
          <a:xfrm>
            <a:off x="457200" y="1357313"/>
            <a:ext cx="8229600" cy="4799012"/>
          </a:xfrm>
        </p:spPr>
        <p:txBody>
          <a:bodyPr>
            <a:normAutofit/>
          </a:bodyPr>
          <a:lstStyle/>
          <a:p>
            <a:pPr>
              <a:buNone/>
            </a:pPr>
            <a:endParaRPr lang="en-US" sz="2500" i="1" dirty="0" smtClean="0">
              <a:latin typeface="Calibri (Body)"/>
            </a:endParaRPr>
          </a:p>
          <a:p>
            <a:r>
              <a:rPr lang="en-US" altLang="zh-TW" sz="2200" dirty="0" smtClean="0">
                <a:latin typeface="Arial Unicode MS" pitchFamily="34" charset="-128"/>
                <a:ea typeface="Arial Unicode MS" pitchFamily="34" charset="-128"/>
                <a:cs typeface="Arial Unicode MS" pitchFamily="34" charset="-128"/>
              </a:rPr>
              <a:t>The control mechanism of an elevator is a good example of FSM. This mechanism doesn’t remember all previous requests for service but only the current flow the direction of motion (up or down) and the collection of not yet satisfied requests for service.</a:t>
            </a:r>
          </a:p>
          <a:p>
            <a:pPr>
              <a:buNone/>
            </a:pPr>
            <a:endParaRPr lang="en-US" altLang="zh-TW" sz="2200" dirty="0" smtClean="0">
              <a:latin typeface="Arial Unicode MS" pitchFamily="34" charset="-128"/>
              <a:ea typeface="Arial Unicode MS" pitchFamily="34" charset="-128"/>
              <a:cs typeface="Arial Unicode MS" pitchFamily="34" charset="-128"/>
            </a:endParaRPr>
          </a:p>
          <a:p>
            <a:r>
              <a:rPr lang="en-US" altLang="zh-TW" sz="2200" dirty="0" smtClean="0">
                <a:latin typeface="Arial Unicode MS" pitchFamily="34" charset="-128"/>
                <a:ea typeface="Arial Unicode MS" pitchFamily="34" charset="-128"/>
                <a:cs typeface="Arial Unicode MS" pitchFamily="34" charset="-128"/>
              </a:rPr>
              <a:t>Lexical Analyzer scans the symbols of a computer program to locate the string of characters corresponding to identifiers, constants and reserved words.</a:t>
            </a:r>
          </a:p>
          <a:p>
            <a:endParaRPr lang="en-US" altLang="zh-TW" sz="2200" dirty="0" smtClean="0">
              <a:latin typeface="Arial Unicode MS" pitchFamily="34" charset="-128"/>
              <a:ea typeface="Arial Unicode MS" pitchFamily="34" charset="-128"/>
              <a:cs typeface="Arial Unicode MS" pitchFamily="34" charset="-128"/>
            </a:endParaRPr>
          </a:p>
          <a:p>
            <a:endParaRPr lang="en-US" altLang="zh-TW" sz="2500" i="1" dirty="0" smtClean="0">
              <a:latin typeface="Calibri (Body)"/>
              <a:ea typeface="Arial Unicode MS" pitchFamily="34" charset="-120"/>
              <a:cs typeface="Arial Unicode MS" pitchFamily="34" charset="-120"/>
            </a:endParaRPr>
          </a:p>
        </p:txBody>
      </p:sp>
      <p:sp>
        <p:nvSpPr>
          <p:cNvPr id="11268" name="投影片編號版面配置區 3"/>
          <p:cNvSpPr>
            <a:spLocks noGrp="1"/>
          </p:cNvSpPr>
          <p:nvPr>
            <p:ph type="sldNum" sz="quarter" idx="12"/>
          </p:nvPr>
        </p:nvSpPr>
        <p:spPr bwMode="auto">
          <a:noFill/>
          <a:ln>
            <a:miter lim="800000"/>
            <a:headEnd/>
            <a:tailEnd/>
          </a:ln>
        </p:spPr>
        <p:txBody>
          <a:bodyPr/>
          <a:lstStyle/>
          <a:p>
            <a:fld id="{2FFDA59B-DA50-49C5-ABD1-D86E1679BC4D}" type="slidenum">
              <a:rPr lang="zh-TW" altLang="en-US"/>
              <a:pPr/>
              <a:t>9</a:t>
            </a:fld>
            <a:endParaRPr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1461</Words>
  <Application>Microsoft Office PowerPoint</Application>
  <PresentationFormat>On-screen Show (4:3)</PresentationFormat>
  <Paragraphs>279</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FUNDAMENTALS</vt:lpstr>
      <vt:lpstr>CONTENTS:</vt:lpstr>
      <vt:lpstr>String:</vt:lpstr>
      <vt:lpstr>Alphabet:</vt:lpstr>
      <vt:lpstr>Language:</vt:lpstr>
      <vt:lpstr>Operations:</vt:lpstr>
      <vt:lpstr>Operations:</vt:lpstr>
      <vt:lpstr>Finite State Machine:</vt:lpstr>
      <vt:lpstr>Finite State Machine:</vt:lpstr>
      <vt:lpstr>Finite Automaton:</vt:lpstr>
      <vt:lpstr>Transition diagram</vt:lpstr>
      <vt:lpstr>Transition table:</vt:lpstr>
      <vt:lpstr>String Acceptance:</vt:lpstr>
      <vt:lpstr>Finite Automaton Model:</vt:lpstr>
      <vt:lpstr>Finite Automaton Model:</vt:lpstr>
      <vt:lpstr>Finite Automata:</vt:lpstr>
      <vt:lpstr>Deterministic Finite Automata:</vt:lpstr>
      <vt:lpstr>Deterministic Finite Automata:</vt:lpstr>
      <vt:lpstr>Transition table:</vt:lpstr>
      <vt:lpstr>Transition diagram:</vt:lpstr>
      <vt:lpstr>Non Deterministic Finite Automata:</vt:lpstr>
      <vt:lpstr>Non Deterministic Finite Automata:</vt:lpstr>
      <vt:lpstr>Non Deterministic Finite Automata:</vt:lpstr>
      <vt:lpstr>Transition table:</vt:lpstr>
      <vt:lpstr>Transition diagram:</vt:lpstr>
      <vt:lpstr> DFA vs. NDFA: </vt:lpstr>
      <vt:lpstr>DFA Examples:</vt:lpstr>
      <vt:lpstr>DFA Examples:</vt:lpstr>
      <vt:lpstr>DFA Examples:</vt:lpstr>
      <vt:lpstr>NFA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snist</dc:creator>
  <cp:lastModifiedBy>snist</cp:lastModifiedBy>
  <cp:revision>75</cp:revision>
  <dcterms:created xsi:type="dcterms:W3CDTF">2017-04-24T06:17:17Z</dcterms:created>
  <dcterms:modified xsi:type="dcterms:W3CDTF">2018-05-11T06:19:07Z</dcterms:modified>
</cp:coreProperties>
</file>