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0006-D056-4F3D-8A8B-92FF3DEAC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E665C-6BD7-46C1-A36C-519639481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A857C-2118-4F2B-B76B-5AAB498F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4F90-84C6-4348-B7BE-023C8D41B69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D8B8C-48B5-44C3-BA19-425B0F00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551C-0544-422C-8D4A-8EA38EAD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1F74-3EA2-4E88-9920-39E4E655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05D9-9521-4369-B687-1D4F1428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4ADD1-FA50-4DF3-B560-40A987821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1FB20-858F-4A3A-8B3E-1249C078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4F90-84C6-4348-B7BE-023C8D41B69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E5AD-87F3-4BDC-8782-A8C1F031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D32CD-7EC9-460E-8823-C440DEC1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1F74-3EA2-4E88-9920-39E4E655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3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B90AE6-A723-4F09-8B83-DD04F0850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9755B-1BEC-4135-94F6-A32EB4465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22A5B-4FEA-4036-B09D-E179A52E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4F90-84C6-4348-B7BE-023C8D41B69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D505B-9E81-42A6-B681-14827243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0F5B3-3C09-4D65-977E-98AEC1C0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1F74-3EA2-4E88-9920-39E4E655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3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480C-FB7B-4D14-9C36-884F8261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FB56-663A-44E0-91FE-635D49A1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D7D56-08D9-4B90-B5C0-B96442E1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4F90-84C6-4348-B7BE-023C8D41B69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4BCD9-3E3E-42F8-9964-892F5545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A1CE-AED5-4A6F-9470-3F31CA56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1F74-3EA2-4E88-9920-39E4E655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2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F984-61F3-42F8-B1F3-28771600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E0349-CE02-4C13-A74C-93DDEC683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EA3B-6252-4BD2-B584-DD26A2CE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4F90-84C6-4348-B7BE-023C8D41B69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EF30C-816E-4C09-913C-42D6A8D2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0CFB8-6164-46F7-8E7B-A8B924E3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1F74-3EA2-4E88-9920-39E4E655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0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BBD7-EE1F-4070-9C0F-44BF5F82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F489-32E2-4BEE-9452-FDB7C9328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95355-C2AB-4C56-98B8-799653348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43957-20EF-4F71-B441-DA264D5A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4F90-84C6-4348-B7BE-023C8D41B69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20BC3-5A2B-42C0-861B-7F37AE66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0332D-B106-466F-8A2C-DB7EA798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1F74-3EA2-4E88-9920-39E4E655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96A8-88E4-457C-BEF0-CF37A090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86496-7959-4B82-8309-4EE69A46A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01FCD-214A-4634-985A-1E05C1095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11B2E-7110-4122-AD80-CD490FE9D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B5C77-68F1-47E2-B482-F866F2D05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15C80-3D60-485E-8847-4C9AD935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4F90-84C6-4348-B7BE-023C8D41B69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D657D-569B-4285-8188-8C4F4748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DB96A-CE4E-4596-B014-72F83992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1F74-3EA2-4E88-9920-39E4E655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1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84EE-B795-427B-8F2C-D8556B12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BF967-C794-4D65-B7C0-AEDE3861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4F90-84C6-4348-B7BE-023C8D41B69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0D2B1-65E4-45B6-A18B-534531D8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26BBD-4481-40BB-8442-B38A2E37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1F74-3EA2-4E88-9920-39E4E655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9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4A4A3-B36C-475F-BA88-B6004FBB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4F90-84C6-4348-B7BE-023C8D41B69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272E4-C8F8-45F5-BCE2-FBCC547D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95804-1D6F-415C-AEB5-14991220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1F74-3EA2-4E88-9920-39E4E655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9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1184-60FD-487E-AADF-C49BA124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EC7C-CEAC-4270-B2A6-A81AFE876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F6967-91D2-4A83-8349-1A69EB152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404E7-89B4-4F6F-BE49-8E44007C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4F90-84C6-4348-B7BE-023C8D41B69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4127D-B591-411C-80A3-48F059BF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50096-3314-4090-8562-B4D9B84D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1F74-3EA2-4E88-9920-39E4E655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4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18AB-7110-410D-990C-CA1B3B72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FA37A-1A3E-466C-BBB0-5725FE068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525C3-733E-4C62-B6F4-0E40C5626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D3786-3F82-46EE-908E-247A9C05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4F90-84C6-4348-B7BE-023C8D41B69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D25C8-3C62-4D0D-8360-565651B5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0C311-6280-4747-BAF3-00EBFAD2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1F74-3EA2-4E88-9920-39E4E655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8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6CD08-A308-4907-B84D-511D33F5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FDFFE-277F-497F-9320-71231FDA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73248-64D7-4414-9232-CC77AE6DA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14F90-84C6-4348-B7BE-023C8D41B69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7B262-98B3-46E1-AB4E-31953F28E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4E01A-746B-446E-B9BE-F8FC6C9E0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11F74-3EA2-4E88-9920-39E4E655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8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E341-FBF6-44DA-B79E-8D6090C4B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0326"/>
            <a:ext cx="9144000" cy="117472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75A67-E023-46D4-AA5A-0888A9F35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5775" y="3747053"/>
            <a:ext cx="3856382" cy="2573679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Jerome Mathew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Neethu Satheesh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Harimurali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Sreelekshmi Ajith Kumar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Sebastian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2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ADC0-A87B-45B0-BA25-489B6882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564" y="565297"/>
            <a:ext cx="6463748" cy="105285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lang="en-US" sz="2800" b="1" dirty="0"/>
          </a:p>
        </p:txBody>
      </p:sp>
      <p:grpSp>
        <p:nvGrpSpPr>
          <p:cNvPr id="40" name="Google Shape;109;p2">
            <a:extLst>
              <a:ext uri="{FF2B5EF4-FFF2-40B4-BE49-F238E27FC236}">
                <a16:creationId xmlns:a16="http://schemas.microsoft.com/office/drawing/2014/main" id="{E403762E-3032-464C-9DC2-E5CEE952F5AC}"/>
              </a:ext>
            </a:extLst>
          </p:cNvPr>
          <p:cNvGrpSpPr/>
          <p:nvPr/>
        </p:nvGrpSpPr>
        <p:grpSpPr>
          <a:xfrm>
            <a:off x="1121958" y="1948070"/>
            <a:ext cx="9946960" cy="2774428"/>
            <a:chOff x="-24395" y="0"/>
            <a:chExt cx="10516787" cy="2774428"/>
          </a:xfrm>
        </p:grpSpPr>
        <p:cxnSp>
          <p:nvCxnSpPr>
            <p:cNvPr id="45" name="Google Shape;114;p2">
              <a:extLst>
                <a:ext uri="{FF2B5EF4-FFF2-40B4-BE49-F238E27FC236}">
                  <a16:creationId xmlns:a16="http://schemas.microsoft.com/office/drawing/2014/main" id="{5D760635-90A2-4F49-8A9D-132D66DE18D6}"/>
                </a:ext>
              </a:extLst>
            </p:cNvPr>
            <p:cNvCxnSpPr/>
            <p:nvPr/>
          </p:nvCxnSpPr>
          <p:spPr>
            <a:xfrm>
              <a:off x="-23208" y="2059267"/>
              <a:ext cx="10515600" cy="0"/>
            </a:xfrm>
            <a:prstGeom prst="straightConnector1">
              <a:avLst/>
            </a:prstGeom>
            <a:noFill/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15;p2">
              <a:extLst>
                <a:ext uri="{FF2B5EF4-FFF2-40B4-BE49-F238E27FC236}">
                  <a16:creationId xmlns:a16="http://schemas.microsoft.com/office/drawing/2014/main" id="{B7B125C3-6CAB-4345-A4CD-48DF711ABDD7}"/>
                </a:ext>
              </a:extLst>
            </p:cNvPr>
            <p:cNvCxnSpPr/>
            <p:nvPr/>
          </p:nvCxnSpPr>
          <p:spPr>
            <a:xfrm>
              <a:off x="-24395" y="1317304"/>
              <a:ext cx="10515600" cy="0"/>
            </a:xfrm>
            <a:prstGeom prst="straightConnector1">
              <a:avLst/>
            </a:prstGeom>
            <a:noFill/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16;p2">
              <a:extLst>
                <a:ext uri="{FF2B5EF4-FFF2-40B4-BE49-F238E27FC236}">
                  <a16:creationId xmlns:a16="http://schemas.microsoft.com/office/drawing/2014/main" id="{9B1B79ED-A4BE-4515-B340-83E4A9C5BC97}"/>
                </a:ext>
              </a:extLst>
            </p:cNvPr>
            <p:cNvCxnSpPr/>
            <p:nvPr/>
          </p:nvCxnSpPr>
          <p:spPr>
            <a:xfrm>
              <a:off x="-24395" y="638797"/>
              <a:ext cx="10515600" cy="0"/>
            </a:xfrm>
            <a:prstGeom prst="straightConnector1">
              <a:avLst/>
            </a:prstGeom>
            <a:noFill/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117;p2">
              <a:extLst>
                <a:ext uri="{FF2B5EF4-FFF2-40B4-BE49-F238E27FC236}">
                  <a16:creationId xmlns:a16="http://schemas.microsoft.com/office/drawing/2014/main" id="{9BECE98B-29E6-4158-B1FB-465F969C5C43}"/>
                </a:ext>
              </a:extLst>
            </p:cNvPr>
            <p:cNvSpPr/>
            <p:nvPr/>
          </p:nvSpPr>
          <p:spPr>
            <a:xfrm>
              <a:off x="2580253" y="0"/>
              <a:ext cx="7879124" cy="617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8;p2">
              <a:extLst>
                <a:ext uri="{FF2B5EF4-FFF2-40B4-BE49-F238E27FC236}">
                  <a16:creationId xmlns:a16="http://schemas.microsoft.com/office/drawing/2014/main" id="{988CB39D-C82B-4377-8092-978EED4E96C1}"/>
                </a:ext>
              </a:extLst>
            </p:cNvPr>
            <p:cNvSpPr txBox="1"/>
            <p:nvPr/>
          </p:nvSpPr>
          <p:spPr>
            <a:xfrm>
              <a:off x="2580253" y="0"/>
              <a:ext cx="7879124" cy="617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1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ANGULAR</a:t>
              </a:r>
              <a:endParaRPr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" name="Google Shape;119;p2">
              <a:extLst>
                <a:ext uri="{FF2B5EF4-FFF2-40B4-BE49-F238E27FC236}">
                  <a16:creationId xmlns:a16="http://schemas.microsoft.com/office/drawing/2014/main" id="{2F0834D7-3E67-4AEA-9B66-7CB0E7B462CC}"/>
                </a:ext>
              </a:extLst>
            </p:cNvPr>
            <p:cNvSpPr/>
            <p:nvPr/>
          </p:nvSpPr>
          <p:spPr>
            <a:xfrm flipH="1">
              <a:off x="0" y="291859"/>
              <a:ext cx="2330919" cy="451178"/>
            </a:xfrm>
            <a:prstGeom prst="round2SameRect">
              <a:avLst>
                <a:gd name="adj1" fmla="val 16670"/>
                <a:gd name="adj2" fmla="val 0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0;p2">
              <a:extLst>
                <a:ext uri="{FF2B5EF4-FFF2-40B4-BE49-F238E27FC236}">
                  <a16:creationId xmlns:a16="http://schemas.microsoft.com/office/drawing/2014/main" id="{94981DA3-3557-4429-A951-53090E8E0E26}"/>
                </a:ext>
              </a:extLst>
            </p:cNvPr>
            <p:cNvSpPr txBox="1"/>
            <p:nvPr/>
          </p:nvSpPr>
          <p:spPr>
            <a:xfrm>
              <a:off x="22029" y="313888"/>
              <a:ext cx="2286861" cy="429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mbria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/>
            </a:p>
          </p:txBody>
        </p:sp>
        <p:sp>
          <p:nvSpPr>
            <p:cNvPr id="52" name="Google Shape;121;p2">
              <a:extLst>
                <a:ext uri="{FF2B5EF4-FFF2-40B4-BE49-F238E27FC236}">
                  <a16:creationId xmlns:a16="http://schemas.microsoft.com/office/drawing/2014/main" id="{C312C206-9297-4BFB-990E-B0E1E2870F31}"/>
                </a:ext>
              </a:extLst>
            </p:cNvPr>
            <p:cNvSpPr/>
            <p:nvPr/>
          </p:nvSpPr>
          <p:spPr>
            <a:xfrm>
              <a:off x="2580253" y="670842"/>
              <a:ext cx="7879124" cy="6326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2;p2">
              <a:extLst>
                <a:ext uri="{FF2B5EF4-FFF2-40B4-BE49-F238E27FC236}">
                  <a16:creationId xmlns:a16="http://schemas.microsoft.com/office/drawing/2014/main" id="{84B10ABE-5CA1-4BDA-A145-79BCBC361434}"/>
                </a:ext>
              </a:extLst>
            </p:cNvPr>
            <p:cNvSpPr txBox="1"/>
            <p:nvPr/>
          </p:nvSpPr>
          <p:spPr>
            <a:xfrm>
              <a:off x="2580253" y="670842"/>
              <a:ext cx="7879124" cy="6326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KARMA</a:t>
              </a:r>
              <a:endParaRPr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" name="Google Shape;123;p2">
              <a:extLst>
                <a:ext uri="{FF2B5EF4-FFF2-40B4-BE49-F238E27FC236}">
                  <a16:creationId xmlns:a16="http://schemas.microsoft.com/office/drawing/2014/main" id="{C5C7ACBB-B230-4CCB-AA26-6777E2846CAB}"/>
                </a:ext>
              </a:extLst>
            </p:cNvPr>
            <p:cNvSpPr/>
            <p:nvPr/>
          </p:nvSpPr>
          <p:spPr>
            <a:xfrm flipH="1">
              <a:off x="0" y="978798"/>
              <a:ext cx="2330919" cy="437066"/>
            </a:xfrm>
            <a:prstGeom prst="round2SameRect">
              <a:avLst>
                <a:gd name="adj1" fmla="val 16670"/>
                <a:gd name="adj2" fmla="val 0"/>
              </a:avLst>
            </a:prstGeom>
            <a:gradFill>
              <a:gsLst>
                <a:gs pos="0">
                  <a:srgbClr val="5EA4C5"/>
                </a:gs>
                <a:gs pos="50000">
                  <a:srgbClr val="3C9BC4"/>
                </a:gs>
                <a:gs pos="100000">
                  <a:srgbClr val="2E8BB4"/>
                </a:gs>
              </a:gsLst>
              <a:lin ang="5400000" scaled="0"/>
            </a:gradFill>
            <a:ln w="9525" cap="flat" cmpd="sng">
              <a:solidFill>
                <a:srgbClr val="439A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4;p2">
              <a:extLst>
                <a:ext uri="{FF2B5EF4-FFF2-40B4-BE49-F238E27FC236}">
                  <a16:creationId xmlns:a16="http://schemas.microsoft.com/office/drawing/2014/main" id="{36EF0E13-919D-4C1F-BBE8-FBF2401A6977}"/>
                </a:ext>
              </a:extLst>
            </p:cNvPr>
            <p:cNvSpPr txBox="1"/>
            <p:nvPr/>
          </p:nvSpPr>
          <p:spPr>
            <a:xfrm>
              <a:off x="21340" y="1000138"/>
              <a:ext cx="2288239" cy="415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mbria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56" name="Google Shape;125;p2">
              <a:extLst>
                <a:ext uri="{FF2B5EF4-FFF2-40B4-BE49-F238E27FC236}">
                  <a16:creationId xmlns:a16="http://schemas.microsoft.com/office/drawing/2014/main" id="{E1C5F3C1-8529-4E99-823B-A9294886FB8B}"/>
                </a:ext>
              </a:extLst>
            </p:cNvPr>
            <p:cNvSpPr/>
            <p:nvPr/>
          </p:nvSpPr>
          <p:spPr>
            <a:xfrm>
              <a:off x="2600933" y="1358818"/>
              <a:ext cx="7874377" cy="759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6;p2">
              <a:extLst>
                <a:ext uri="{FF2B5EF4-FFF2-40B4-BE49-F238E27FC236}">
                  <a16:creationId xmlns:a16="http://schemas.microsoft.com/office/drawing/2014/main" id="{3D0978FD-43B9-42DE-9971-D37287F3947E}"/>
                </a:ext>
              </a:extLst>
            </p:cNvPr>
            <p:cNvSpPr txBox="1"/>
            <p:nvPr/>
          </p:nvSpPr>
          <p:spPr>
            <a:xfrm>
              <a:off x="2600933" y="1358818"/>
              <a:ext cx="7874377" cy="759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1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MONGODB</a:t>
              </a:r>
              <a:endParaRPr dirty="0"/>
            </a:p>
          </p:txBody>
        </p:sp>
        <p:sp>
          <p:nvSpPr>
            <p:cNvPr id="58" name="Google Shape;127;p2">
              <a:extLst>
                <a:ext uri="{FF2B5EF4-FFF2-40B4-BE49-F238E27FC236}">
                  <a16:creationId xmlns:a16="http://schemas.microsoft.com/office/drawing/2014/main" id="{72D50DE9-9556-4477-BAE4-E66F53B37698}"/>
                </a:ext>
              </a:extLst>
            </p:cNvPr>
            <p:cNvSpPr/>
            <p:nvPr/>
          </p:nvSpPr>
          <p:spPr>
            <a:xfrm flipH="1">
              <a:off x="0" y="1705144"/>
              <a:ext cx="2322607" cy="451178"/>
            </a:xfrm>
            <a:prstGeom prst="round2SameRect">
              <a:avLst>
                <a:gd name="adj1" fmla="val 16670"/>
                <a:gd name="adj2" fmla="val 0"/>
              </a:avLst>
            </a:prstGeom>
            <a:gradFill>
              <a:gsLst>
                <a:gs pos="0">
                  <a:srgbClr val="5EC3BF"/>
                </a:gs>
                <a:gs pos="50000">
                  <a:srgbClr val="3BC2BC"/>
                </a:gs>
                <a:gs pos="100000">
                  <a:srgbClr val="30B0AC"/>
                </a:gs>
              </a:gsLst>
              <a:lin ang="5400000" scaled="0"/>
            </a:gradFill>
            <a:ln w="9525" cap="flat" cmpd="sng">
              <a:solidFill>
                <a:srgbClr val="43BCB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8;p2">
              <a:extLst>
                <a:ext uri="{FF2B5EF4-FFF2-40B4-BE49-F238E27FC236}">
                  <a16:creationId xmlns:a16="http://schemas.microsoft.com/office/drawing/2014/main" id="{9F0700D7-C078-477E-97D7-7BB9BD7B297D}"/>
                </a:ext>
              </a:extLst>
            </p:cNvPr>
            <p:cNvSpPr txBox="1"/>
            <p:nvPr/>
          </p:nvSpPr>
          <p:spPr>
            <a:xfrm>
              <a:off x="22029" y="1727173"/>
              <a:ext cx="2278549" cy="429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mbria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60" name="Google Shape;129;p2">
              <a:extLst>
                <a:ext uri="{FF2B5EF4-FFF2-40B4-BE49-F238E27FC236}">
                  <a16:creationId xmlns:a16="http://schemas.microsoft.com/office/drawing/2014/main" id="{5496AD89-F740-428D-B090-74FED85A840C}"/>
                </a:ext>
              </a:extLst>
            </p:cNvPr>
            <p:cNvSpPr/>
            <p:nvPr/>
          </p:nvSpPr>
          <p:spPr>
            <a:xfrm>
              <a:off x="2619200" y="2141809"/>
              <a:ext cx="7850021" cy="6326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004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54DC-6CF1-4AC3-A506-80878303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3677D-11E9-4382-ABD4-D202BE938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969" y="1232452"/>
            <a:ext cx="9896062" cy="4969565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56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Angular is an application design framework and development platform for creating efficient and sophisticated single-page apps.</a:t>
            </a:r>
          </a:p>
          <a:p>
            <a:pPr algn="just">
              <a:lnSpc>
                <a:spcPct val="120000"/>
              </a:lnSpc>
            </a:pPr>
            <a:r>
              <a:rPr lang="en-US" sz="56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platform, Angular includes: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6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component-based framework for building scalable web applications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6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well-integrated libraries that cover a wide variety of features, including routing, forms management, client-server communication, and more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6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suite of developer tools to help you develop, build, test, and update your code</a:t>
            </a:r>
          </a:p>
          <a:p>
            <a:pPr algn="just">
              <a:lnSpc>
                <a:spcPct val="120000"/>
              </a:lnSpc>
            </a:pPr>
            <a:r>
              <a:rPr lang="en-US" sz="56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defines the security contexts: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6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56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when interpreting a value as HTML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6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56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used when binding CSS into the style property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6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56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used for URL properties, such as &lt;a </a:t>
            </a:r>
            <a:r>
              <a:rPr lang="en-US" sz="5600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56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6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 URL </a:t>
            </a:r>
            <a:r>
              <a:rPr lang="en-US" sz="56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URL that is loaded and executed as code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0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0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10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1785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1D48-6388-4F65-BDE6-1D661781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332" y="990599"/>
            <a:ext cx="9577181" cy="48768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Angular application helps </a:t>
            </a:r>
            <a:r>
              <a:rPr lang="en-US" sz="1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that app is working as you expect.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Angular testing: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process of testing small, isolated pieces of code. Also known as isolated testing, unit tests do not use external resources, such as the network or a database. Tools used for unit testing </a:t>
            </a:r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Karma, Jest, Mocha, Selenium </a:t>
            </a:r>
            <a:r>
              <a:rPr lang="en-US" sz="1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Jasmine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refers to testing the functionality and of your Angular app from a user experience perspective — i.e., interacting with your app as it’s running in a browser just as a user would. Tools used for functional testing is Protractor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50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100F-35CB-48DF-8857-13DED8D7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322"/>
            <a:ext cx="10515600" cy="106017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7BFDE-3DB5-466E-9CBC-9B65744DA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83" y="1497496"/>
            <a:ext cx="9843052" cy="48252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Karma is </a:t>
            </a: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based test tool that allows one to test </a:t>
            </a:r>
            <a:r>
              <a:rPr lang="en-US" sz="18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lang="en-US" sz="18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  </a:t>
            </a: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suited </a:t>
            </a:r>
            <a:r>
              <a:rPr lang="en-US" sz="18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test Angular </a:t>
            </a: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 </a:t>
            </a:r>
            <a:r>
              <a:rPr lang="en-US" sz="18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any other </a:t>
            </a: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800" spc="-12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projects.</a:t>
            </a:r>
          </a:p>
          <a:p>
            <a:pPr algn="just">
              <a:lnSpc>
                <a:spcPct val="150000"/>
              </a:lnSpc>
            </a:pPr>
            <a:r>
              <a:rPr lang="en-US" sz="18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node-based tool is any tool that needs the Node </a:t>
            </a:r>
            <a:r>
              <a:rPr lang="en-US" sz="1800" spc="-5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8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 installed for it to </a:t>
            </a: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sz="18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18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accessed through the node package </a:t>
            </a: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sz="1800" spc="-2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800" spc="-5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Karma is highly </a:t>
            </a: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configurable, </a:t>
            </a:r>
            <a:r>
              <a:rPr lang="en-US" sz="18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integrates with popular </a:t>
            </a: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sz="18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packages  like </a:t>
            </a: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 </a:t>
            </a:r>
            <a:r>
              <a:rPr lang="en-US" sz="18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also it has an excellent plugin</a:t>
            </a:r>
            <a:r>
              <a:rPr lang="en-US" sz="1800" spc="-2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support.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rgbClr val="1B23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selling point of Karma is the ability to run tests against real browsers and real devices, which makes your testing strategy more robust and reliable. </a:t>
            </a:r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5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D5A4-46C6-4A39-B5AA-C4C97F0B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7F76-24B8-43C9-8747-CADD0C154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13" y="1219200"/>
            <a:ext cx="9975574" cy="49577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open-source document database and leading NoSQL database.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cross-platform, document oriented database that provides, high performance, high availability, and easy scalability. MongoDB works on concept of collection and document.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1616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8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as a file storage system which is known as a </a:t>
            </a:r>
            <a:r>
              <a:rPr lang="en-US" sz="1800" b="0" i="0" dirty="0" err="1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GridFS</a:t>
            </a:r>
            <a:r>
              <a:rPr lang="en-US" sz="18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1616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rovides the different ways to perform aggregation operations on the data like aggregation pipeline, map reduce or single objective aggregation commands.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1616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store any type of file which can be any size without effecting our stack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 basically use JavaScript objects in place of procedure.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other RDBMS systems, MongoDB also provides official support for a large number of programming languages and frameworks.</a:t>
            </a:r>
          </a:p>
          <a:p>
            <a:pPr algn="just">
              <a:lnSpc>
                <a:spcPct val="150000"/>
              </a:lnSpc>
            </a:pPr>
            <a:endParaRPr lang="en-US" sz="1800" b="0" i="0" dirty="0">
              <a:solidFill>
                <a:srgbClr val="161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4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4BF2-6141-48B0-8807-22436EAA2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0904"/>
            <a:ext cx="10515600" cy="52360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474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510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CAPSTONE</vt:lpstr>
      <vt:lpstr>CONTENTS</vt:lpstr>
      <vt:lpstr>ANGULAR</vt:lpstr>
      <vt:lpstr>PowerPoint Presentation</vt:lpstr>
      <vt:lpstr>KARMA</vt:lpstr>
      <vt:lpstr>MongoDB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</dc:title>
  <dc:creator>SREELEKSHMI A RMCA18-21</dc:creator>
  <cp:lastModifiedBy>SREELEKSHMI A RMCA18-21</cp:lastModifiedBy>
  <cp:revision>19</cp:revision>
  <dcterms:created xsi:type="dcterms:W3CDTF">2021-12-12T06:48:01Z</dcterms:created>
  <dcterms:modified xsi:type="dcterms:W3CDTF">2021-12-13T06:19:24Z</dcterms:modified>
</cp:coreProperties>
</file>