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147470489" r:id="rId2"/>
    <p:sldId id="2147470492" r:id="rId3"/>
    <p:sldId id="2147470493" r:id="rId4"/>
    <p:sldId id="2147470494" r:id="rId5"/>
    <p:sldId id="2147470498" r:id="rId6"/>
    <p:sldId id="2147470508" r:id="rId7"/>
    <p:sldId id="2147470509" r:id="rId8"/>
    <p:sldId id="2147470510" r:id="rId9"/>
    <p:sldId id="2147470511" r:id="rId10"/>
    <p:sldId id="2147470507" r:id="rId11"/>
    <p:sldId id="2147470491" r:id="rId12"/>
    <p:sldId id="2147470487" r:id="rId13"/>
    <p:sldId id="2147470512" r:id="rId14"/>
    <p:sldId id="21474705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BA6CC-C870-407C-ABAA-C5E2A61DAC95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258F7-DA7C-401D-A830-B445F0869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00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258F7-DA7C-401D-A830-B445F08692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3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Project Title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Explainability AI for Multi Disease Diagnosis 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from Chest X-ray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 err="1">
                <a:solidFill>
                  <a:prstClr val="white"/>
                </a:solidFill>
                <a:cs typeface="Calibri" panose="020F0502020204030204" pitchFamily="34" charset="0"/>
              </a:rPr>
              <a:t>P.Sree</a:t>
            </a: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 Likithaa</a:t>
            </a:r>
          </a:p>
          <a:p>
            <a:pPr algn="ctr">
              <a:defRPr/>
            </a:pPr>
            <a:r>
              <a:rPr lang="en-US" sz="2400" b="1" dirty="0" err="1">
                <a:solidFill>
                  <a:prstClr val="white"/>
                </a:solidFill>
                <a:cs typeface="Calibri" panose="020F0502020204030204" pitchFamily="34" charset="0"/>
              </a:rPr>
              <a:t>M.Tech</a:t>
            </a: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 AI &amp; ML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VIT Chennai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FFBAC-BFCB-A5BB-5D82-52D50314A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6D4EFD-B97D-8C6A-0A92-7F33167563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761833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Single-disease focus vs real multi-disease needs.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Coarse, unvalidated explainability (Grad-CAM/LIME).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No uncertainty estimation for safe predictions.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Metadata (age, gender, history) often ignored.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Lack of Deployment and MLOPs integration.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B40F0-C14A-1B17-D642-803FBC40B9B9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Research Gap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B732F-BDC6-F810-C577-FD9168F9D58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419FD9-AD7D-E85D-FACE-2E337EAB9C1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3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Data Preprocessing Module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Disease Classification Module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Explainability Module</a:t>
            </a: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chemeClr val="tx1"/>
                </a:solidFill>
              </a:rPr>
              <a:t>Uncertainity</a:t>
            </a:r>
            <a:r>
              <a:rPr lang="en-US" b="0" dirty="0">
                <a:solidFill>
                  <a:schemeClr val="tx1"/>
                </a:solidFill>
              </a:rPr>
              <a:t> Estimation Module 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Multi-Modal Fusion Module 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MLOPs &amp; Deployment Module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4A0452-2CB8-E4C6-FAC7-ECD109C50CE1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Data Preprocessing Module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Cleaning, augmentation and normalization of chest X-ray images; meta data extraction (age, gender)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1D2455C8-F36A-D858-D0FA-90169AB2199A}"/>
              </a:ext>
            </a:extLst>
          </p:cNvPr>
          <p:cNvSpPr txBox="1">
            <a:spLocks/>
          </p:cNvSpPr>
          <p:nvPr/>
        </p:nvSpPr>
        <p:spPr>
          <a:xfrm>
            <a:off x="221274" y="3093292"/>
            <a:ext cx="10624338" cy="44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Disease Classification Module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Deep Learning models (CNN/Transformer) for multi-disease prediction (Pneumonia, TB, COVID-19, normal)</a:t>
            </a: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D6D75-165B-5E6B-F9AD-794513BFD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6FC6D8-A0B8-050C-67B8-F71C24BB9D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Explainability Module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Grad-CAM, SHAP and attention maps for transparent, interpretable predictions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49AFE-740A-DAB1-AAA8-814BC202152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B31602-AF4B-977E-BC9F-2727B777D88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4B8F03-2712-C69A-CC60-BE0D75E4D7BE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A9BAC37-D553-CBA3-A9E5-E5D4F32D31F9}"/>
              </a:ext>
            </a:extLst>
          </p:cNvPr>
          <p:cNvSpPr txBox="1">
            <a:spLocks/>
          </p:cNvSpPr>
          <p:nvPr/>
        </p:nvSpPr>
        <p:spPr>
          <a:xfrm>
            <a:off x="255996" y="2435991"/>
            <a:ext cx="10624338" cy="44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Uncertainity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Estimation Module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Confidence scoring and risk-aware triaging for safe clinical use.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b="0" dirty="0">
              <a:solidFill>
                <a:srgbClr val="242424"/>
              </a:solidFill>
              <a:highlight>
                <a:srgbClr val="FFFFFF"/>
              </a:highlight>
              <a:latin typeface="+mn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b="0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0033ADE-E2FE-545E-E4ED-EC00499AEA51}"/>
              </a:ext>
            </a:extLst>
          </p:cNvPr>
          <p:cNvSpPr txBox="1">
            <a:spLocks/>
          </p:cNvSpPr>
          <p:nvPr/>
        </p:nvSpPr>
        <p:spPr>
          <a:xfrm>
            <a:off x="255996" y="3600763"/>
            <a:ext cx="10624338" cy="44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Multi Modal Fusion Module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Integration of image feature with patient metadata for improved accuracy</a:t>
            </a: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E8DBA35-9945-C73B-C49F-12C0A9A9AF23}"/>
              </a:ext>
            </a:extLst>
          </p:cNvPr>
          <p:cNvSpPr txBox="1">
            <a:spLocks/>
          </p:cNvSpPr>
          <p:nvPr/>
        </p:nvSpPr>
        <p:spPr>
          <a:xfrm>
            <a:off x="221274" y="4765535"/>
            <a:ext cx="10624338" cy="44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MLOPs &amp; Deployment Module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Experiment tracking (</a:t>
            </a:r>
            <a:r>
              <a:rPr lang="en-US" sz="2400" b="0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MLFlow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), versioning and deployment via </a:t>
            </a:r>
            <a:r>
              <a:rPr lang="en-US" sz="2400" b="0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Streamlit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/</a:t>
            </a:r>
            <a:r>
              <a:rPr lang="en-US" sz="2400" b="0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FastAPI</a:t>
            </a:r>
            <a:endParaRPr lang="en-US" sz="2400" b="0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81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EE173-0131-BF73-5848-C1C87F430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485C6D-BCD6-8C7A-4917-65677F451B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8"/>
            <a:ext cx="10624338" cy="47485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Week 1 – data Preparation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Week 2 – Model Selection and </a:t>
            </a:r>
            <a:r>
              <a:rPr lang="en-US" sz="2400" b="0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Traning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Week 3 – Integration of </a:t>
            </a:r>
            <a:r>
              <a:rPr lang="en-US" sz="24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explainabity</a:t>
            </a:r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methods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Week 4 – uncertainty and evaluate calibration metrics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Week 5 – Multi modal fusion and performance comparison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Week 6 – MLOPs pipeline and </a:t>
            </a:r>
            <a:r>
              <a:rPr lang="en-US" sz="2400" b="0" dirty="0" err="1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Streamlit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/FASTAPI deployment prototype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Week 7 – Final testing and deployment </a:t>
            </a: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58ABD-CC95-BBBF-1CC6-45C5D32B9B0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Plan and Timeline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54FA5D-D202-5E29-B039-0C092D5C78C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A9C0228-8E40-C6BA-8984-F7F779E6C4F3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D6330FB-4F4D-3307-6F9A-ABD29603E712}"/>
              </a:ext>
            </a:extLst>
          </p:cNvPr>
          <p:cNvSpPr txBox="1">
            <a:spLocks/>
          </p:cNvSpPr>
          <p:nvPr/>
        </p:nvSpPr>
        <p:spPr>
          <a:xfrm>
            <a:off x="255996" y="2435991"/>
            <a:ext cx="10624338" cy="44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b="0" dirty="0">
              <a:solidFill>
                <a:srgbClr val="242424"/>
              </a:solidFill>
              <a:highlight>
                <a:srgbClr val="FFFFFF"/>
              </a:highlight>
              <a:latin typeface="+mn-lt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b="0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77CF61F-95EA-50AE-4F89-9E4E553D5D82}"/>
              </a:ext>
            </a:extLst>
          </p:cNvPr>
          <p:cNvSpPr txBox="1">
            <a:spLocks/>
          </p:cNvSpPr>
          <p:nvPr/>
        </p:nvSpPr>
        <p:spPr>
          <a:xfrm>
            <a:off x="255996" y="3600763"/>
            <a:ext cx="10624338" cy="44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B08447F8-0BBA-0671-1711-81924E448206}"/>
              </a:ext>
            </a:extLst>
          </p:cNvPr>
          <p:cNvSpPr txBox="1">
            <a:spLocks/>
          </p:cNvSpPr>
          <p:nvPr/>
        </p:nvSpPr>
        <p:spPr>
          <a:xfrm>
            <a:off x="221274" y="4765535"/>
            <a:ext cx="10624338" cy="444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solidFill>
                <a:srgbClr val="1C38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144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609433" cy="558678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Lung Diseases are major global concerns 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Manual interpretation is slow &amp; error-prone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AI models lack transparency and multi-disease </a:t>
            </a:r>
            <a:r>
              <a:rPr lang="en-US" b="0" dirty="0" err="1">
                <a:solidFill>
                  <a:schemeClr val="tx1"/>
                </a:solidFill>
              </a:rPr>
              <a:t>capabilty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729175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Build a DL model for Multi-disease classification with </a:t>
            </a:r>
            <a:r>
              <a:rPr lang="en-US" b="0" dirty="0" err="1">
                <a:solidFill>
                  <a:schemeClr val="tx1"/>
                </a:solidFill>
              </a:rPr>
              <a:t>explainabilty</a:t>
            </a:r>
            <a:r>
              <a:rPr lang="en-US" b="0" dirty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Enhance trust via uncertainty estimation and </a:t>
            </a:r>
            <a:r>
              <a:rPr lang="en-US" b="0" dirty="0" err="1">
                <a:solidFill>
                  <a:schemeClr val="tx1"/>
                </a:solidFill>
              </a:rPr>
              <a:t>metadta</a:t>
            </a:r>
            <a:r>
              <a:rPr lang="en-US" b="0" dirty="0">
                <a:solidFill>
                  <a:schemeClr val="tx1"/>
                </a:solidFill>
              </a:rPr>
              <a:t> fusion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Deploy the system with MLOPs tools for monitoring and scalability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478804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Focus on Multi-disease diagnosis from Chest X-rays with XAI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Integrate metadata and uncertainty estimation for clinical relevance 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Deliver a deployable prototype using MLOPs for real world usability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19E60-DD2B-7720-18C4-9BC9CD846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3FAA1A-CDFF-8A20-6077-08A70FC78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206661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[1] K. Vanitha, T.R. Mahesh, V.V. Kumar and M.R. Priyadarshini, “Enhanced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Tubercolosis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Detection using Vision Transformers and Explainable AI with a Grad-CAM Approach on chest X-rays,” BMC Medical Imaging, vol. 25, no. 1, pp. 1-15, 2025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[2] B.U. Maheshwari, D. Sam, N. Mittal and R. S. Kumari, “Explainable Deep-Neural Network Supported Schema for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Tubercolosis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Detection from Chest Radiographs,” BMC Medical Imaging, vol. 24, no. 1, pp.1-12, Feb. 2024</a:t>
            </a:r>
            <a:endParaRPr lang="en-US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5775B-B303-51AB-D449-ADC61807E41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1075C8-5D6E-86C0-C78B-3D6AABF6DFD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9FC6DC-B8C2-4378-6C7D-04230AF0F9D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4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9842E-EF87-9422-BCF9-ED2160AC4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1B91F2-14B0-D8E4-6A59-DCCFE237E0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206661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[3]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Y.Zhao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X.Li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and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H.Wang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“Diagnosis and Joint Detection of Pneumonia, Covid-19 and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Tubercolosis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from Chest X-rays,” Journal of Medical Imaging and Health Informatics, vol. 13, no. 6, pp. 1120-1132, 2023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[4] R. K. Singh, M. A. Khan and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A.Gupta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, “Diagnosis and Detection of Pneumonia using Weak-Label Based Deep Learning on Chest X-rays,” BMC Medical Imaging, vol. 23, no. 1, pp. 1-14,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0F4657-BC19-2F71-CB2A-F841C7AEEE3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555CF7-1407-3610-BAEB-251B1B8FDC3D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CDCA7D-A621-DC53-D607-CB8A5AA0A874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9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24092-CED5-E4C3-0A90-185110FE3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D1A5AE-C609-0134-8B9F-82B13528B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206661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[5] S. Patel, A. Desai and P. Sharma, “Integrated Ensemble CNN and Explainable AI for COVID-19 Detection from Chest X-rays,” Scientific Reports, vol. 14, no. 7852, pp. 1-12, Nature Publishing Group, 2024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158CE-0579-8952-74CC-033037A55AE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A15BEE-8E46-9690-A832-7405AE7E113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139AF6-39BE-8A81-51C1-5F25F89D4D5A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7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9350-3A9A-A81B-EB1F-F8E5008AB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E1FCEB-2E5C-55F5-9CD5-EDB8EC3519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206661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 err="1">
                <a:solidFill>
                  <a:schemeClr val="tx1"/>
                </a:solidFill>
                <a:latin typeface="+mn-lt"/>
              </a:rPr>
              <a:t>ViT-TBNet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: Vision transformer with Grad-CAM for TB detection and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Explainabilty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chemeClr val="tx1"/>
                </a:solidFill>
                <a:latin typeface="+mn-lt"/>
              </a:rPr>
              <a:t>LightTB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-CNN: Lightweight CNN + CAM/LIME for TB screening in low-resource settings.</a:t>
            </a: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chemeClr val="tx1"/>
                </a:solidFill>
                <a:latin typeface="+mn-lt"/>
              </a:rPr>
              <a:t>JointDxNet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: Unified CNN for pneumonia, COVID-19, TB with saliency-based explanation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0FFEE-0477-BAA4-E6C9-778AB1B2E41D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Summary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F65502-AF64-912D-992F-54E9A1C72BD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BFC817-FE70-8113-B06D-F6DBD5BC0852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25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CF6BF-FB2A-7B29-AE8D-EC52A663C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7729C4-1B6F-9E17-C5E6-E54F77ECF7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206661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 err="1">
                <a:solidFill>
                  <a:schemeClr val="tx1"/>
                </a:solidFill>
                <a:latin typeface="+mn-lt"/>
              </a:rPr>
              <a:t>WeakLabel-Pneumo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: Weakly supervised CNN for pneumonia detection with coarse heatmaps.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XAI-COVID Ensemble: Multi CNN ensemble with vetted Grad-CAM maps for robust COVID-19 diagnosis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43A226-321C-049A-22B9-A4B93AC570D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Summary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E7FC2E-A233-D84C-C47D-E284B0143C3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CADE42-396B-F5A0-163A-D18D7F7BC294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48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763</Words>
  <Application>Microsoft Office PowerPoint</Application>
  <PresentationFormat>Widescreen</PresentationFormat>
  <Paragraphs>96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Arial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Ponnuru Sree Likithaa</cp:lastModifiedBy>
  <cp:revision>12</cp:revision>
  <dcterms:created xsi:type="dcterms:W3CDTF">2024-05-13T10:33:11Z</dcterms:created>
  <dcterms:modified xsi:type="dcterms:W3CDTF">2025-09-10T12:24:25Z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