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4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2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rive.google.com/file/d/1JhtGxncFUsabT89BrmVT5hFycz3ZceCB/view?usp=sharing" TargetMode="External"/><Relationship Id="rId3" Type="http://schemas.openxmlformats.org/officeDocument/2006/relationships/hyperlink" Target="mailto:a-jaya.sree-mahalaxmi@capgemini.com"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sreemahalaxmi/ajayasreemahalaxmi.git" TargetMode="External"/><Relationship Id="rId5" Type="http://schemas.openxmlformats.org/officeDocument/2006/relationships/image" Target="../media/image15.jpeg"/><Relationship Id="rId4" Type="http://schemas.openxmlformats.org/officeDocument/2006/relationships/image" Target="../media/image14.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42479" y="2887114"/>
            <a:ext cx="4008437" cy="2185987"/>
          </a:xfrm>
        </p:spPr>
        <p:txBody>
          <a:bodyPr/>
          <a:lstStyle/>
          <a:p>
            <a:pPr eaLnBrk="1" hangingPunct="1">
              <a:lnSpc>
                <a:spcPct val="114000"/>
              </a:lnSpc>
            </a:pPr>
            <a:r>
              <a:rPr lang="en-US" altLang="en-US" sz="1400" b="1" dirty="0"/>
              <a:t>Online Hotel Management System</a:t>
            </a:r>
          </a:p>
          <a:p>
            <a:pPr eaLnBrk="1" hangingPunct="1">
              <a:lnSpc>
                <a:spcPct val="114000"/>
              </a:lnSpc>
            </a:pPr>
            <a:r>
              <a:rPr lang="en-IN" altLang="en-US" sz="1200" dirty="0"/>
              <a:t>Completed end to end case study of Online Hotel Management System Application along with JWT authentication, Swagger.</a:t>
            </a:r>
          </a:p>
          <a:p>
            <a:pPr eaLnBrk="1" hangingPunct="1">
              <a:lnSpc>
                <a:spcPct val="114000"/>
              </a:lnSpc>
            </a:pPr>
            <a:r>
              <a:rPr lang="en-IN" altLang="nl-NL" sz="1400" b="1" dirty="0"/>
              <a:t>Certifications</a:t>
            </a:r>
          </a:p>
          <a:p>
            <a:pPr marL="285750" indent="-285750" eaLnBrk="1" hangingPunct="1">
              <a:lnSpc>
                <a:spcPct val="114000"/>
              </a:lnSpc>
              <a:buFont typeface="Wingdings" panose="05000000000000000000" pitchFamily="2" charset="2"/>
              <a:buChar char="Ø"/>
            </a:pPr>
            <a:r>
              <a:rPr lang="en-IN" altLang="nl-NL" sz="1400" dirty="0"/>
              <a:t>AWS Cloud Practitioner</a:t>
            </a:r>
          </a:p>
          <a:p>
            <a:pPr eaLnBrk="1" hangingPunct="1">
              <a:lnSpc>
                <a:spcPct val="114000"/>
              </a:lnSpc>
            </a:pPr>
            <a:r>
              <a:rPr lang="en-IN" altLang="nl-NL" sz="1200" dirty="0"/>
              <a:t>Completed this course by having hands on practice on the cloud service like creating a bucket , VPN connection ,red shift data services in database management etc.</a:t>
            </a:r>
          </a:p>
          <a:p>
            <a:pPr marL="285750" indent="-285750" eaLnBrk="1" hangingPunct="1">
              <a:lnSpc>
                <a:spcPct val="114000"/>
              </a:lnSpc>
              <a:buFont typeface="Wingdings" panose="05000000000000000000" pitchFamily="2" charset="2"/>
              <a:buChar char="Ø"/>
            </a:pPr>
            <a:r>
              <a:rPr lang="en-IN" altLang="nl-NL" sz="1400" dirty="0"/>
              <a:t>Agile Software Development</a:t>
            </a:r>
          </a:p>
          <a:p>
            <a:pPr eaLnBrk="1" hangingPunct="1">
              <a:lnSpc>
                <a:spcPct val="114000"/>
              </a:lnSpc>
            </a:pPr>
            <a:endParaRPr lang="en-IN" altLang="nl-NL" sz="1400"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xxxxxxxxxxxx</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832099"/>
          </a:xfrm>
        </p:spPr>
        <p:txBody>
          <a:bodyPr/>
          <a:lstStyle/>
          <a:p>
            <a:r>
              <a:rPr lang="en-US" altLang="en-US" sz="1400" b="1" dirty="0"/>
              <a:t>Full Stack Developer</a:t>
            </a:r>
          </a:p>
          <a:p>
            <a:pPr marL="171450" indent="-171450">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a:t>Spring boot, Spring Security, Spring Cloud API Gateway,</a:t>
            </a:r>
            <a:r>
              <a:rPr lang="en-US" sz="1200" dirty="0"/>
              <a:t> Eureka server, resilience 4J, load balancing, Sleuth</a:t>
            </a:r>
          </a:p>
          <a:p>
            <a:pPr marL="171450" indent="-171450">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React</a:t>
            </a:r>
            <a:r>
              <a:rPr lang="en-US" sz="1200" dirty="0"/>
              <a:t> with Authentication with route guards</a:t>
            </a:r>
          </a:p>
          <a:p>
            <a:pPr marL="171450" indent="-171450">
              <a:buFont typeface="Arial" panose="020B0604020202020204" pitchFamily="34" charset="0"/>
              <a:buChar char="•"/>
            </a:pPr>
            <a:r>
              <a:rPr lang="en-US" sz="1200" dirty="0"/>
              <a:t>Hands on experience in implementing </a:t>
            </a:r>
            <a:r>
              <a:rPr lang="en-US" sz="1200" b="1" dirty="0"/>
              <a:t>Microservice architecture </a:t>
            </a:r>
            <a:r>
              <a:rPr lang="en-US" sz="1200" dirty="0"/>
              <a:t>with </a:t>
            </a:r>
            <a:r>
              <a:rPr lang="en-US" sz="1200" b="1" dirty="0"/>
              <a:t>NodeJS </a:t>
            </a:r>
            <a:r>
              <a:rPr lang="en-US" sz="1200" dirty="0"/>
              <a:t>&amp; </a:t>
            </a:r>
            <a:r>
              <a:rPr lang="en-US" sz="1200" b="1" dirty="0"/>
              <a:t>spring boot</a:t>
            </a:r>
            <a:r>
              <a:rPr lang="en-US" sz="1200" dirty="0"/>
              <a:t> </a:t>
            </a:r>
          </a:p>
          <a:p>
            <a:pPr marL="171450" indent="-171450">
              <a:buFont typeface="Arial" panose="020B0604020202020204" pitchFamily="34" charset="0"/>
              <a:buChar char="•"/>
            </a:pPr>
            <a:r>
              <a:rPr lang="en-US" sz="1200" dirty="0"/>
              <a:t>Experience in creating documentation with Java docs and swagger and in </a:t>
            </a:r>
            <a:r>
              <a:rPr lang="en-US" sz="1200" b="1" dirty="0"/>
              <a:t>unit testing using Junit, Mockito.</a:t>
            </a:r>
          </a:p>
          <a:p>
            <a:pPr marL="171450" indent="-171450">
              <a:buFont typeface="Arial" panose="020B0604020202020204" pitchFamily="34" charset="0"/>
              <a:buChar char="•"/>
            </a:pPr>
            <a:r>
              <a:rPr lang="en-US" altLang="en-US" sz="1200" b="1" dirty="0"/>
              <a:t>Java Microservice</a:t>
            </a:r>
            <a:r>
              <a:rPr lang="en-US" altLang="en-US" sz="1200" dirty="0"/>
              <a:t> Development knowledge using </a:t>
            </a:r>
            <a:r>
              <a:rPr lang="en-US" altLang="en-US" sz="1200" b="1" dirty="0"/>
              <a:t>Spring boot and spring cloud</a:t>
            </a:r>
            <a:r>
              <a:rPr lang="en-US" altLang="en-US" sz="1200" dirty="0"/>
              <a:t> framework on an intermediate level.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 Jaya Sree Mahalaxmi</a:t>
            </a:r>
          </a:p>
        </p:txBody>
      </p:sp>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074677" y="6511128"/>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525921" y="513773"/>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0" name="Picture Placeholder 9" descr="A picture containing wall, person, indoor, posing&#10;&#10;Description automatically generated">
            <a:extLst>
              <a:ext uri="{FF2B5EF4-FFF2-40B4-BE49-F238E27FC236}">
                <a16:creationId xmlns:a16="http://schemas.microsoft.com/office/drawing/2014/main" id="{E20E58AF-8801-4153-B897-74C13B781CDB}"/>
              </a:ext>
            </a:extLst>
          </p:cNvPr>
          <p:cNvPicPr>
            <a:picLocks noGrp="1" noChangeAspect="1"/>
          </p:cNvPicPr>
          <p:nvPr>
            <p:ph type="pic" sz="quarter" idx="46"/>
          </p:nvPr>
        </p:nvPicPr>
        <p:blipFill rotWithShape="1">
          <a:blip r:embed="rId5">
            <a:extLst>
              <a:ext uri="{28A0092B-C50C-407E-A947-70E740481C1C}">
                <a14:useLocalDpi xmlns:a14="http://schemas.microsoft.com/office/drawing/2010/main" val="0"/>
              </a:ext>
            </a:extLst>
          </a:blip>
          <a:srcRect t="4802" b="22164"/>
          <a:stretch/>
        </p:blipFill>
        <p:spPr>
          <a:xfrm>
            <a:off x="356530" y="279235"/>
            <a:ext cx="1734208" cy="1735628"/>
          </a:xfrm>
        </p:spPr>
      </p:pic>
      <p:pic>
        <p:nvPicPr>
          <p:cNvPr id="22" name="Picture 7">
            <a:hlinkClick r:id="rId6"/>
            <a:extLst>
              <a:ext uri="{FF2B5EF4-FFF2-40B4-BE49-F238E27FC236}">
                <a16:creationId xmlns:a16="http://schemas.microsoft.com/office/drawing/2014/main" id="{90CA9AD8-9973-41FD-AAE4-9371DA9D1F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3582" t="2058" r="24332" b="4875"/>
          <a:stretch>
            <a:fillRect/>
          </a:stretch>
        </p:blipFill>
        <p:spPr bwMode="auto">
          <a:xfrm>
            <a:off x="4495800" y="633566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6" descr="Movie, play, video icon">
            <a:hlinkClick r:id="rId8"/>
            <a:extLst>
              <a:ext uri="{FF2B5EF4-FFF2-40B4-BE49-F238E27FC236}">
                <a16:creationId xmlns:a16="http://schemas.microsoft.com/office/drawing/2014/main" id="{F849ED99-A64C-4E44-86DA-7052CA62E7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01751" y="6296788"/>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Table 3">
            <a:extLst>
              <a:ext uri="{FF2B5EF4-FFF2-40B4-BE49-F238E27FC236}">
                <a16:creationId xmlns:a16="http://schemas.microsoft.com/office/drawing/2014/main" id="{C72702F7-CCE6-4F96-981E-BCFF1AD0DBD6}"/>
              </a:ext>
            </a:extLst>
          </p:cNvPr>
          <p:cNvGraphicFramePr>
            <a:graphicFrameLocks noGrp="1"/>
          </p:cNvGraphicFramePr>
          <p:nvPr>
            <p:extLst>
              <p:ext uri="{D42A27DB-BD31-4B8C-83A1-F6EECF244321}">
                <p14:modId xmlns:p14="http://schemas.microsoft.com/office/powerpoint/2010/main" val="374137276"/>
              </p:ext>
            </p:extLst>
          </p:nvPr>
        </p:nvGraphicFramePr>
        <p:xfrm>
          <a:off x="9229514" y="1185944"/>
          <a:ext cx="2984702" cy="5672056"/>
        </p:xfrm>
        <a:graphic>
          <a:graphicData uri="http://schemas.openxmlformats.org/drawingml/2006/table">
            <a:tbl>
              <a:tblPr firstRow="1" bandRow="1">
                <a:tableStyleId>{0E3FDE45-AF77-4B5C-9715-49D594BDF05E}</a:tableStyleId>
              </a:tblPr>
              <a:tblGrid>
                <a:gridCol w="739314">
                  <a:extLst>
                    <a:ext uri="{9D8B030D-6E8A-4147-A177-3AD203B41FA5}">
                      <a16:colId xmlns:a16="http://schemas.microsoft.com/office/drawing/2014/main" val="3331298770"/>
                    </a:ext>
                  </a:extLst>
                </a:gridCol>
                <a:gridCol w="2245388">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52122">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6701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63474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2171</TotalTime>
  <Words>384</Words>
  <Application>Microsoft Office PowerPoint</Application>
  <PresentationFormat>Widescreen</PresentationFormat>
  <Paragraphs>69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Sree Mahalaxmi, A Jaya</cp:lastModifiedBy>
  <cp:revision>113</cp:revision>
  <dcterms:created xsi:type="dcterms:W3CDTF">2020-09-22T06:24:34Z</dcterms:created>
  <dcterms:modified xsi:type="dcterms:W3CDTF">2022-11-04T07:37:46Z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