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4"/>
  </p:notesMasterIdLst>
  <p:sldIdLst>
    <p:sldId id="261" r:id="rId5"/>
    <p:sldId id="268" r:id="rId6"/>
    <p:sldId id="273" r:id="rId7"/>
    <p:sldId id="262" r:id="rId8"/>
    <p:sldId id="269" r:id="rId9"/>
    <p:sldId id="264" r:id="rId10"/>
    <p:sldId id="270" r:id="rId11"/>
    <p:sldId id="274" r:id="rId12"/>
    <p:sldId id="272" r:id="rId13"/>
    <p:sldId id="271" r:id="rId14"/>
    <p:sldId id="265" r:id="rId15"/>
    <p:sldId id="276" r:id="rId16"/>
    <p:sldId id="275" r:id="rId17"/>
    <p:sldId id="257" r:id="rId18"/>
    <p:sldId id="258" r:id="rId19"/>
    <p:sldId id="259" r:id="rId20"/>
    <p:sldId id="260" r:id="rId21"/>
    <p:sldId id="27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785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3781E-3654-4594-BDDD-3880A71FBCF9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F55F-C36E-444D-9F66-C31B1B12CB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82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2F4E990-E743-4CD2-B3CA-76FB3034737C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BABFDC0-3010-407B-9889-3781075F4850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E1C4EE2-C18F-481E-A194-5833ED168DC0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831EC-85A2-46B1-A00E-B28EBEEE93FD}" type="slidenum">
              <a:rPr lang="en-N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NZ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831EC-85A2-46B1-A00E-B28EBEEE93FD}" type="slidenum">
              <a:rPr lang="en-N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NZ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72017DA-4320-402F-A249-38A9EA7EB74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1B61F45-1D5B-43A2-A921-C578B5FCE21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9C3B70-ADE2-4161-98AD-16D24AB7E0D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23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8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86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9592-1DC1-49BD-8842-53DB86E6F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7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2E9-749C-456C-93FC-955DAB10DE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6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C309-29F4-47C8-8858-A6AAE10C30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9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6B2-E4E9-48EF-87CF-59FD59DA5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7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01F4-1468-4777-94F4-EE5450EC6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1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FFC9-1DEA-4599-9379-F2290DB05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C1DC-B0FF-45D8-BDCD-57851B4CD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2AD2-2AF3-4AAF-9F15-284409B518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6708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5705-6E8E-41D7-ADFB-0CD196ECDA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14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8CAD-FB32-4561-8E46-5D607C353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7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4" y="609600"/>
            <a:ext cx="568862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D15A-0C0A-47CC-8563-7958406D24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21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9592-1DC1-49BD-8842-53DB86E6F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1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2E9-749C-456C-93FC-955DAB10DE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67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C309-29F4-47C8-8858-A6AAE10C30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17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6B2-E4E9-48EF-87CF-59FD59DA5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24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01F4-1468-4777-94F4-EE5450EC6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84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FFC9-1DEA-4599-9379-F2290DB05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96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C1DC-B0FF-45D8-BDCD-57851B4CD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339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2AD2-2AF3-4AAF-9F15-284409B518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67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5705-6E8E-41D7-ADFB-0CD196ECDA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21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8CAD-FB32-4561-8E46-5D607C353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8862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D15A-0C0A-47CC-8563-7958406D24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267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7F3E-6336-4AA9-B4DF-3B551AA95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29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ADF83-2361-4958-BD42-5178306AC4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05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63C8-D279-4D40-8F40-98E1CC9E79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9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A704-6E36-42DF-B5FA-A5A8010BA2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6F774-B1E8-4666-A38C-3292579BD4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89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39764-04FC-4C1D-85C0-DBCE4CEFF5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6005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BE6E-DF99-47DB-8342-BC81DFED8A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03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B829-055A-4D35-8B6C-C62D08288A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2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06D2F-83E2-4377-BB19-977F0592EA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37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B3D8-ACBD-43A1-91A5-F92E5BF713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0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568862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EABD-26D8-475F-B0D7-36D56502C3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1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03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1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03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54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D37-F04B-4E37-8FAA-2842B47E5D6E}" type="datetimeFigureOut">
              <a:rPr lang="en-NZ" smtClean="0"/>
              <a:t>17/03/2017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75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E6EF-0018-4163-9746-F51879DBCEC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E6EF-0018-4163-9746-F51879DBCEC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44144-5034-4A6B-9F25-7C126C00D63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.gif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BFFCC"/>
            </a:gs>
            <a:gs pos="100000">
              <a:srgbClr val="579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E7385B-EB8F-4012-9672-C3B8F4F69AB5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2060575"/>
            <a:ext cx="9144000" cy="908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08080"/>
                </a:solidFill>
                <a:latin typeface="Helvetica" pitchFamily="34" charset="0"/>
              </a:rPr>
              <a:t>159.302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Tips for Assignment #1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045680" y="3086108"/>
            <a:ext cx="5694675" cy="584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Search Algorithms</a:t>
            </a: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7829551" y="188913"/>
            <a:ext cx="1129811" cy="59055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159302</a:t>
            </a:r>
            <a:endParaRPr lang="en-NZ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Batch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run_all.bat)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4427984" y="5474479"/>
            <a:ext cx="3341821" cy="865187"/>
          </a:xfrm>
          <a:prstGeom prst="wedgeRoundRectCallout">
            <a:avLst>
              <a:gd name="adj1" fmla="val 62759"/>
              <a:gd name="adj2" fmla="val 3301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Specific algorithm names </a:t>
            </a:r>
            <a:r>
              <a:rPr lang="en-US" sz="1600" dirty="0" smtClean="0">
                <a:latin typeface="Arial" charset="0"/>
              </a:rPr>
              <a:t>are provided in the start-up codes to identify all the algorithms.</a:t>
            </a:r>
            <a:endParaRPr lang="en-US" sz="1600" dirty="0">
              <a:latin typeface="Arial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38775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algorithms</a:t>
            </a:r>
            <a:endParaRPr lang="en-GB" alt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39552" y="4859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main.exe "</a:t>
            </a:r>
            <a:r>
              <a:rPr lang="en-NZ" b="1" dirty="0" err="1" smtClean="0">
                <a:solidFill>
                  <a:srgbClr val="008000"/>
                </a:solidFill>
              </a:rPr>
              <a:t>batch_run</a:t>
            </a:r>
            <a:r>
              <a:rPr lang="en-NZ" dirty="0" smtClean="0"/>
              <a:t>" “</a:t>
            </a:r>
            <a:r>
              <a:rPr lang="en-NZ" b="1" dirty="0" err="1" smtClean="0">
                <a:solidFill>
                  <a:srgbClr val="C00000"/>
                </a:solidFill>
              </a:rPr>
              <a:t>breadth_first_search_vlist</a:t>
            </a:r>
            <a:r>
              <a:rPr lang="en-NZ" dirty="0" smtClean="0"/>
              <a:t>"   "042158367"  </a:t>
            </a:r>
            <a:r>
              <a:rPr lang="en-NZ" dirty="0"/>
              <a:t>"123804765"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33264" y="5569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7427" y="4309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0340" y="4221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80230" y="4473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65215" y="5205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33514" y="4550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589048" y="4552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574" y="1973158"/>
            <a:ext cx="8064895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Breadth_First_Search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"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Breadth_First_Search_VList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"042158367" "123804765"</a:t>
            </a:r>
          </a:p>
          <a:p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PDS_No_VList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		"042158367"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PDS_NonStrict_VList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	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"042158367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aStar_ExpList_MisplacedTiles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aStar_ExpList_Manhattan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"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042158367" "123804765"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30837" y="1874176"/>
            <a:ext cx="2761243" cy="22749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Animated Solution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run_one.bat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2" y="2132859"/>
            <a:ext cx="8352928" cy="310854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if(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algorithmSelected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== "</a:t>
            </a:r>
            <a:r>
              <a:rPr lang="en-NZ" sz="1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breadth_first_search_vlist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 ){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path =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breadthFirstSearch_with_VisitedList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numOfStateExpansions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 			</a:t>
            </a:r>
            <a:r>
              <a:rPr lang="en-NZ" sz="1400" dirty="0" err="1" smtClean="0">
                <a:latin typeface="Arial" pitchFamily="34" charset="0"/>
                <a:cs typeface="Arial" pitchFamily="34" charset="0"/>
              </a:rPr>
              <a:t>maxQLength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actualRunningTime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} else if(…){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}…</a:t>
            </a: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if(</a:t>
            </a:r>
            <a:r>
              <a:rPr lang="en-NZ" sz="1400" dirty="0" err="1" smtClean="0">
                <a:latin typeface="Arial" pitchFamily="34" charset="0"/>
                <a:cs typeface="Arial" pitchFamily="34" charset="0"/>
              </a:rPr>
              <a:t>typeOfRun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== "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"){	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				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      if(path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!= "") {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AnimateSolution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path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      }</a:t>
            </a: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6300193" y="4936736"/>
            <a:ext cx="1856141" cy="1058411"/>
          </a:xfrm>
          <a:prstGeom prst="wedgeRoundRectCallout">
            <a:avLst>
              <a:gd name="adj1" fmla="val 49677"/>
              <a:gd name="adj2" fmla="val 7693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An animation function is provided for you</a:t>
            </a:r>
            <a:r>
              <a:rPr lang="en-US" sz="1600" dirty="0" smtClean="0">
                <a:latin typeface="Arial" charset="0"/>
              </a:rPr>
              <a:t>.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611561" y="1533343"/>
            <a:ext cx="7329207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Using graphics to show the animated solution</a:t>
            </a:r>
            <a:endParaRPr lang="en-GB" altLang="en-US" sz="1800" b="1" dirty="0"/>
          </a:p>
        </p:txBody>
      </p:sp>
      <p:sp>
        <p:nvSpPr>
          <p:cNvPr id="3" name="Freeform 2"/>
          <p:cNvSpPr/>
          <p:nvPr/>
        </p:nvSpPr>
        <p:spPr bwMode="auto">
          <a:xfrm>
            <a:off x="2166426" y="4747846"/>
            <a:ext cx="4346917" cy="369332"/>
          </a:xfrm>
          <a:custGeom>
            <a:avLst/>
            <a:gdLst>
              <a:gd name="connsiteX0" fmla="*/ 4346917 w 4346917"/>
              <a:gd name="connsiteY0" fmla="*/ 555674 h 718092"/>
              <a:gd name="connsiteX1" fmla="*/ 1709224 w 4346917"/>
              <a:gd name="connsiteY1" fmla="*/ 717452 h 718092"/>
              <a:gd name="connsiteX2" fmla="*/ 316523 w 4346917"/>
              <a:gd name="connsiteY2" fmla="*/ 583809 h 718092"/>
              <a:gd name="connsiteX3" fmla="*/ 0 w 4346917"/>
              <a:gd name="connsiteY3" fmla="*/ 0 h 71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6917" h="718092">
                <a:moveTo>
                  <a:pt x="4346917" y="555674"/>
                </a:moveTo>
                <a:cubicBezTo>
                  <a:pt x="3363936" y="634218"/>
                  <a:pt x="2380956" y="712763"/>
                  <a:pt x="1709224" y="717452"/>
                </a:cubicBezTo>
                <a:cubicBezTo>
                  <a:pt x="1037492" y="722141"/>
                  <a:pt x="601394" y="703384"/>
                  <a:pt x="316523" y="583809"/>
                </a:cubicBezTo>
                <a:cubicBezTo>
                  <a:pt x="31652" y="464234"/>
                  <a:pt x="15826" y="232117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Animated Solution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run_one.bat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6"/>
            <a:ext cx="2119506" cy="19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j023468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18227" y="4976586"/>
            <a:ext cx="2072165" cy="864096"/>
          </a:xfrm>
          <a:prstGeom prst="wedgeRoundRectCallout">
            <a:avLst>
              <a:gd name="adj1" fmla="val 52251"/>
              <a:gd name="adj2" fmla="val 85868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smtClean="0">
                <a:latin typeface="Arial" charset="0"/>
              </a:rPr>
              <a:t>.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</a:rPr>
              <a:t>Try 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run_one.bat</a:t>
            </a:r>
            <a:endParaRPr lang="en-US" sz="1600" b="1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0" y="1768019"/>
            <a:ext cx="4103617" cy="4538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2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079614" y="2924944"/>
            <a:ext cx="6984776" cy="107721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0" hangingPunct="0">
              <a:defRPr sz="32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defRPr>
            </a:lvl1pPr>
          </a:lstStyle>
          <a:p>
            <a:r>
              <a:rPr lang="en-NZ" altLang="en-US" dirty="0"/>
              <a:t>Some notes on implementing the Progressive Deepening Search</a:t>
            </a:r>
            <a:endParaRPr lang="en-GB" alt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6065" y="5184775"/>
            <a:ext cx="7561262" cy="10160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 b="1"/>
              <a:t>C</a:t>
            </a:r>
            <a:r>
              <a:rPr lang="en-US" altLang="en-US" sz="2000"/>
              <a:t>=1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Do </a:t>
            </a:r>
            <a:r>
              <a:rPr lang="en-US" altLang="en-US" sz="2000" b="1">
                <a:solidFill>
                  <a:srgbClr val="FF0000"/>
                </a:solidFill>
              </a:rPr>
              <a:t>Depth-limited DFS</a:t>
            </a:r>
            <a:r>
              <a:rPr lang="en-US" altLang="en-US" sz="2000"/>
              <a:t> to max. depth </a:t>
            </a:r>
            <a:r>
              <a:rPr lang="en-US" altLang="en-US" sz="2000" b="1"/>
              <a:t>C</a:t>
            </a:r>
            <a:r>
              <a:rPr lang="en-US" altLang="en-US" sz="2000"/>
              <a:t>.  If path is found, return it.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Otherwise, increment </a:t>
            </a:r>
            <a:r>
              <a:rPr lang="en-US" altLang="en-US" sz="2000" b="1"/>
              <a:t>C</a:t>
            </a:r>
            <a:r>
              <a:rPr lang="en-US" altLang="en-US" sz="2000"/>
              <a:t> and go to Step 2.</a:t>
            </a:r>
            <a:endParaRPr lang="en-GB" altLang="en-US" sz="20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87327" y="5137150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36204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8C9C1-3C10-419A-99C5-928E49CD1B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490541"/>
            <a:ext cx="6805246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631" y="120650"/>
            <a:ext cx="33245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Depth-limited Depth-First Search</a:t>
            </a:r>
          </a:p>
        </p:txBody>
      </p:sp>
      <p:sp>
        <p:nvSpPr>
          <p:cNvPr id="114693" name="TextBox 3"/>
          <p:cNvSpPr txBox="1">
            <a:spLocks noChangeArrowheads="1"/>
          </p:cNvSpPr>
          <p:nvPr/>
        </p:nvSpPr>
        <p:spPr bwMode="auto">
          <a:xfrm>
            <a:off x="252049" y="838200"/>
            <a:ext cx="4249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/>
              <a:t>Successor generator: </a:t>
            </a:r>
            <a:r>
              <a:rPr lang="en-NZ" altLang="en-US" sz="1800" dirty="0">
                <a:solidFill>
                  <a:srgbClr val="0000FF"/>
                </a:solidFill>
              </a:rPr>
              <a:t>Left, Up, Right, Down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50" y="6488668"/>
            <a:ext cx="48357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NZ" i="1" dirty="0">
                <a:solidFill>
                  <a:srgbClr val="C00000"/>
                </a:solidFill>
              </a:rPr>
              <a:t>: the complete search tree is </a:t>
            </a:r>
            <a:r>
              <a:rPr lang="en-NZ" i="1" u="sng" dirty="0">
                <a:solidFill>
                  <a:srgbClr val="C00000"/>
                </a:solidFill>
              </a:rPr>
              <a:t>not</a:t>
            </a:r>
            <a:r>
              <a:rPr lang="en-NZ" i="1" dirty="0">
                <a:solidFill>
                  <a:srgbClr val="C00000"/>
                </a:solidFill>
              </a:rPr>
              <a:t> shown here.</a:t>
            </a:r>
          </a:p>
        </p:txBody>
      </p:sp>
      <p:cxnSp>
        <p:nvCxnSpPr>
          <p:cNvPr id="114695" name="Straight Connector 4"/>
          <p:cNvCxnSpPr>
            <a:cxnSpLocks noChangeShapeType="1"/>
          </p:cNvCxnSpPr>
          <p:nvPr/>
        </p:nvCxnSpPr>
        <p:spPr bwMode="auto">
          <a:xfrm>
            <a:off x="5835161" y="1208088"/>
            <a:ext cx="920262" cy="565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6" name="TextBox 5"/>
          <p:cNvSpPr txBox="1">
            <a:spLocks noChangeArrowheads="1"/>
          </p:cNvSpPr>
          <p:nvPr/>
        </p:nvSpPr>
        <p:spPr bwMode="auto">
          <a:xfrm>
            <a:off x="6755423" y="177323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114697" name="TextBox 9"/>
          <p:cNvSpPr txBox="1">
            <a:spLocks noChangeArrowheads="1"/>
          </p:cNvSpPr>
          <p:nvPr/>
        </p:nvSpPr>
        <p:spPr bwMode="auto">
          <a:xfrm>
            <a:off x="6896100" y="270827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114698" name="TextBox 10"/>
          <p:cNvSpPr txBox="1">
            <a:spLocks noChangeArrowheads="1"/>
          </p:cNvSpPr>
          <p:nvPr/>
        </p:nvSpPr>
        <p:spPr bwMode="auto">
          <a:xfrm>
            <a:off x="6899031" y="350043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3366" y="5528383"/>
            <a:ext cx="461005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reeform 4"/>
          <p:cNvSpPr/>
          <p:nvPr/>
        </p:nvSpPr>
        <p:spPr>
          <a:xfrm>
            <a:off x="7683193" y="5284852"/>
            <a:ext cx="390293" cy="301915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8073486" y="5085184"/>
            <a:ext cx="5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goal</a:t>
            </a:r>
            <a:endParaRPr lang="en-NZ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6390" y="726149"/>
            <a:ext cx="461005" cy="504056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reeform 14"/>
          <p:cNvSpPr/>
          <p:nvPr/>
        </p:nvSpPr>
        <p:spPr>
          <a:xfrm>
            <a:off x="5643918" y="460316"/>
            <a:ext cx="390293" cy="301915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6034211" y="260648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70C0"/>
                </a:solidFill>
              </a:rPr>
              <a:t>start</a:t>
            </a:r>
            <a:endParaRPr lang="en-NZ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0187D8-7795-4B5A-9E03-365ED3EAF1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pic>
        <p:nvPicPr>
          <p:cNvPr id="1157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652489" cy="7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9547" y="120650"/>
            <a:ext cx="33245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Depth-limited Depth-First Search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434049" y="620692"/>
            <a:ext cx="312108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600" dirty="0"/>
              <a:t>Successor generator: </a:t>
            </a:r>
            <a:r>
              <a:rPr lang="en-NZ" altLang="en-US" sz="1600" dirty="0">
                <a:solidFill>
                  <a:srgbClr val="0000FF"/>
                </a:solidFill>
              </a:rPr>
              <a:t>Left, Up, Right, Down</a:t>
            </a:r>
          </a:p>
        </p:txBody>
      </p:sp>
    </p:spTree>
    <p:extLst>
      <p:ext uri="{BB962C8B-B14F-4D97-AF65-F5344CB8AC3E}">
        <p14:creationId xmlns:p14="http://schemas.microsoft.com/office/powerpoint/2010/main" val="6696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96185-98CD-40D2-8298-DDCAE3BA626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Heuristics 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199296" y="4077076"/>
            <a:ext cx="8826012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/>
              <a:t>Alternative underestimates of “distance” (number of moves) to goal:</a:t>
            </a:r>
            <a:endParaRPr lang="en-GB" altLang="en-US" sz="2000" b="1" dirty="0"/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0" y="1412776"/>
            <a:ext cx="8891954" cy="40011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u="sng"/>
              <a:t>8 Puzzle:</a:t>
            </a:r>
            <a:r>
              <a:rPr lang="en-US" altLang="en-US" sz="2000"/>
              <a:t>  Move tiles to reach goal.  Think of a move as moving an “empty” tile.</a:t>
            </a:r>
            <a:endParaRPr lang="en-GB" altLang="en-US" sz="2000"/>
          </a:p>
        </p:txBody>
      </p:sp>
      <p:graphicFrame>
        <p:nvGraphicFramePr>
          <p:cNvPr id="43315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77276"/>
              </p:ext>
            </p:extLst>
          </p:nvPr>
        </p:nvGraphicFramePr>
        <p:xfrm>
          <a:off x="2453056" y="1916832"/>
          <a:ext cx="1718897" cy="1554180"/>
        </p:xfrm>
        <a:graphic>
          <a:graphicData uri="http://schemas.openxmlformats.org/drawingml/2006/table">
            <a:tbl>
              <a:tblPr/>
              <a:tblGrid>
                <a:gridCol w="572966"/>
                <a:gridCol w="572965"/>
                <a:gridCol w="572966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4331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8710"/>
              </p:ext>
            </p:extLst>
          </p:nvPr>
        </p:nvGraphicFramePr>
        <p:xfrm>
          <a:off x="4780084" y="1916832"/>
          <a:ext cx="1718897" cy="1554180"/>
        </p:xfrm>
        <a:graphic>
          <a:graphicData uri="http://schemas.openxmlformats.org/drawingml/2006/table">
            <a:tbl>
              <a:tblPr/>
              <a:tblGrid>
                <a:gridCol w="572966"/>
                <a:gridCol w="572965"/>
                <a:gridCol w="572966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13708" name="AutoShape 43"/>
          <p:cNvSpPr>
            <a:spLocks noChangeArrowheads="1"/>
          </p:cNvSpPr>
          <p:nvPr/>
        </p:nvSpPr>
        <p:spPr bwMode="auto">
          <a:xfrm>
            <a:off x="4306769" y="2493102"/>
            <a:ext cx="331177" cy="2873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3109267" y="3501162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5393111" y="3501162"/>
            <a:ext cx="445956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711" name="Text Box 46"/>
          <p:cNvSpPr txBox="1">
            <a:spLocks noChangeArrowheads="1"/>
          </p:cNvSpPr>
          <p:nvPr/>
        </p:nvSpPr>
        <p:spPr bwMode="auto">
          <a:xfrm>
            <a:off x="517285" y="4531597"/>
            <a:ext cx="8508023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Number of </a:t>
            </a:r>
            <a:r>
              <a:rPr lang="en-US" altLang="en-US" sz="2000" b="1"/>
              <a:t>misplaced tiles</a:t>
            </a:r>
            <a:r>
              <a:rPr lang="en-US" altLang="en-US" sz="2000"/>
              <a:t> (7 in the example above).</a:t>
            </a:r>
            <a:endParaRPr lang="en-GB" altLang="en-US" sz="2000"/>
          </a:p>
        </p:txBody>
      </p:sp>
      <p:sp>
        <p:nvSpPr>
          <p:cNvPr id="113712" name="Text Box 47"/>
          <p:cNvSpPr txBox="1">
            <a:spLocks noChangeArrowheads="1"/>
          </p:cNvSpPr>
          <p:nvPr/>
        </p:nvSpPr>
        <p:spPr bwMode="auto">
          <a:xfrm>
            <a:off x="517285" y="5016660"/>
            <a:ext cx="8508023" cy="12926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n-US" altLang="en-US" sz="2000" dirty="0"/>
              <a:t>Sum of </a:t>
            </a:r>
            <a:r>
              <a:rPr lang="en-US" altLang="en-US" sz="2000" b="1" dirty="0"/>
              <a:t>Manhattan Distance</a:t>
            </a:r>
            <a:r>
              <a:rPr lang="en-US" altLang="en-US" sz="2000" dirty="0"/>
              <a:t> of tile to its goal location (17 in example above).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	Manhattan Distance between 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and 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is </a:t>
            </a:r>
            <a:r>
              <a:rPr lang="en-US" altLang="en-US" sz="2000" dirty="0">
                <a:cs typeface="Times New Roman" pitchFamily="18" charset="0"/>
              </a:rPr>
              <a:t>│</a:t>
            </a: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│ and │y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y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│.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Each move can only decrease the distance of exactly one tile. </a:t>
            </a:r>
            <a:endParaRPr lang="en-GB" altLang="en-US" sz="1800" dirty="0"/>
          </a:p>
        </p:txBody>
      </p:sp>
      <p:sp>
        <p:nvSpPr>
          <p:cNvPr id="113713" name="Text Box 48"/>
          <p:cNvSpPr txBox="1">
            <a:spLocks noChangeArrowheads="1"/>
          </p:cNvSpPr>
          <p:nvPr/>
        </p:nvSpPr>
        <p:spPr bwMode="auto">
          <a:xfrm>
            <a:off x="517285" y="6381328"/>
            <a:ext cx="8508023" cy="3794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second of these is much better at predicting actual number of moves.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3183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F6A6C-0762-4AF2-AEEB-6D704A803D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Heuristics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1412776"/>
            <a:ext cx="9144000" cy="40011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u="sng"/>
              <a:t>8 Puzzle:</a:t>
            </a:r>
            <a:r>
              <a:rPr lang="en-US" altLang="en-US" sz="2000"/>
              <a:t>  Move tiles to reach goal.  Think of a move as moving an “empty” tile.</a:t>
            </a:r>
            <a:endParaRPr lang="en-GB" altLang="en-US" sz="2000"/>
          </a:p>
        </p:txBody>
      </p:sp>
      <p:graphicFrame>
        <p:nvGraphicFramePr>
          <p:cNvPr id="4331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43738"/>
              </p:ext>
            </p:extLst>
          </p:nvPr>
        </p:nvGraphicFramePr>
        <p:xfrm>
          <a:off x="4787415" y="2595570"/>
          <a:ext cx="1720361" cy="1555749"/>
        </p:xfrm>
        <a:graphic>
          <a:graphicData uri="http://schemas.openxmlformats.org/drawingml/2006/table">
            <a:tbl>
              <a:tblPr/>
              <a:tblGrid>
                <a:gridCol w="573454"/>
                <a:gridCol w="573453"/>
                <a:gridCol w="573454"/>
              </a:tblGrid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12665" name="AutoShape 43"/>
          <p:cNvSpPr>
            <a:spLocks noChangeArrowheads="1"/>
          </p:cNvSpPr>
          <p:nvPr/>
        </p:nvSpPr>
        <p:spPr bwMode="auto">
          <a:xfrm>
            <a:off x="4315562" y="3171825"/>
            <a:ext cx="331177" cy="2873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3116595" y="4179895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5401173" y="4179895"/>
            <a:ext cx="445956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8" name="Text Box 46"/>
          <p:cNvSpPr txBox="1">
            <a:spLocks noChangeArrowheads="1"/>
          </p:cNvSpPr>
          <p:nvPr/>
        </p:nvSpPr>
        <p:spPr bwMode="auto">
          <a:xfrm>
            <a:off x="174381" y="2060582"/>
            <a:ext cx="8850923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Number of </a:t>
            </a:r>
            <a:r>
              <a:rPr lang="en-US" altLang="en-US" sz="2000" b="1"/>
              <a:t>misplaced tiles</a:t>
            </a:r>
            <a:endParaRPr lang="en-GB" altLang="en-US" sz="2000"/>
          </a:p>
        </p:txBody>
      </p:sp>
      <p:graphicFrame>
        <p:nvGraphicFramePr>
          <p:cNvPr id="17" name="Group 25"/>
          <p:cNvGraphicFramePr>
            <a:graphicFrameLocks noGrp="1"/>
          </p:cNvGraphicFramePr>
          <p:nvPr/>
        </p:nvGraphicFramePr>
        <p:xfrm>
          <a:off x="2435469" y="2595563"/>
          <a:ext cx="1718897" cy="1554174"/>
        </p:xfrm>
        <a:graphic>
          <a:graphicData uri="http://schemas.openxmlformats.org/drawingml/2006/table">
            <a:tbl>
              <a:tblPr/>
              <a:tblGrid>
                <a:gridCol w="572966"/>
                <a:gridCol w="572965"/>
                <a:gridCol w="572966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112687" name="TextBox 1"/>
          <p:cNvSpPr txBox="1">
            <a:spLocks noChangeArrowheads="1"/>
          </p:cNvSpPr>
          <p:nvPr/>
        </p:nvSpPr>
        <p:spPr bwMode="auto">
          <a:xfrm>
            <a:off x="304286" y="4797152"/>
            <a:ext cx="8012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/>
              <a:t>Are we supposed to include the blank tile in the counting of misplaced tiles?</a:t>
            </a:r>
          </a:p>
        </p:txBody>
      </p:sp>
      <p:sp>
        <p:nvSpPr>
          <p:cNvPr id="112688" name="TextBox 18"/>
          <p:cNvSpPr txBox="1">
            <a:spLocks noChangeArrowheads="1"/>
          </p:cNvSpPr>
          <p:nvPr/>
        </p:nvSpPr>
        <p:spPr bwMode="auto">
          <a:xfrm>
            <a:off x="304286" y="5608936"/>
            <a:ext cx="7638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/>
              <a:t>What will be the consequence if we include it?  Examine the case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850" y="519726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FF0000"/>
                </a:solidFill>
              </a:rPr>
              <a:t>No.</a:t>
            </a:r>
            <a:endParaRPr lang="en-NZ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748" y="6017948"/>
            <a:ext cx="756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solidFill>
                  <a:srgbClr val="FF0000"/>
                </a:solidFill>
              </a:rPr>
              <a:t>The heuristic will </a:t>
            </a:r>
            <a:r>
              <a:rPr lang="en-NZ" sz="2000" u="sng" dirty="0" smtClean="0">
                <a:solidFill>
                  <a:srgbClr val="FF0000"/>
                </a:solidFill>
              </a:rPr>
              <a:t>no</a:t>
            </a:r>
            <a:r>
              <a:rPr lang="en-NZ" sz="2000" dirty="0" smtClean="0">
                <a:solidFill>
                  <a:srgbClr val="FF0000"/>
                </a:solidFill>
              </a:rPr>
              <a:t> longer be admissible.  A* will miss finding the optimal solution if the heuristic is not admissible.</a:t>
            </a:r>
            <a:endParaRPr lang="en-N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3369" y="6324600"/>
            <a:ext cx="56270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2490D9-2F6B-4419-94CD-61891FFF7DC0}" type="slidenum">
              <a:rPr lang="en-US" altLang="en-US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altLang="en-US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8053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045678" y="173355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3785091" y="2887663"/>
            <a:ext cx="18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6326067" y="1616075"/>
            <a:ext cx="1696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Values</a:t>
            </a:r>
          </a:p>
        </p:txBody>
      </p:sp>
      <p:sp>
        <p:nvSpPr>
          <p:cNvPr id="44040" name="TextBox 12"/>
          <p:cNvSpPr txBox="1">
            <a:spLocks noChangeArrowheads="1"/>
          </p:cNvSpPr>
          <p:nvPr/>
        </p:nvSpPr>
        <p:spPr bwMode="auto">
          <a:xfrm>
            <a:off x="5939206" y="2411414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123456</a:t>
            </a: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5939206" y="29876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123457</a:t>
            </a:r>
          </a:p>
        </p:txBody>
      </p:sp>
      <p:sp>
        <p:nvSpPr>
          <p:cNvPr id="44042" name="TextBox 14"/>
          <p:cNvSpPr txBox="1">
            <a:spLocks noChangeArrowheads="1"/>
          </p:cNvSpPr>
          <p:nvPr/>
        </p:nvSpPr>
        <p:spPr bwMode="auto">
          <a:xfrm>
            <a:off x="5953859" y="36353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123458</a:t>
            </a:r>
          </a:p>
        </p:txBody>
      </p:sp>
      <p:sp>
        <p:nvSpPr>
          <p:cNvPr id="44043" name="TextBox 15"/>
          <p:cNvSpPr txBox="1">
            <a:spLocks noChangeArrowheads="1"/>
          </p:cNvSpPr>
          <p:nvPr/>
        </p:nvSpPr>
        <p:spPr bwMode="auto">
          <a:xfrm>
            <a:off x="5936275" y="4237039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123459</a:t>
            </a:r>
          </a:p>
        </p:txBody>
      </p:sp>
      <p:sp>
        <p:nvSpPr>
          <p:cNvPr id="44044" name="TextBox 16"/>
          <p:cNvSpPr txBox="1">
            <a:spLocks noChangeArrowheads="1"/>
          </p:cNvSpPr>
          <p:nvPr/>
        </p:nvSpPr>
        <p:spPr bwMode="auto">
          <a:xfrm>
            <a:off x="6525359" y="4713290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4045" name="TextBox 17"/>
          <p:cNvSpPr txBox="1">
            <a:spLocks noChangeArrowheads="1"/>
          </p:cNvSpPr>
          <p:nvPr/>
        </p:nvSpPr>
        <p:spPr bwMode="auto">
          <a:xfrm>
            <a:off x="2230316" y="4592640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4046" name="Left Brace 32"/>
          <p:cNvSpPr>
            <a:spLocks/>
          </p:cNvSpPr>
          <p:nvPr/>
        </p:nvSpPr>
        <p:spPr bwMode="auto">
          <a:xfrm>
            <a:off x="1248509" y="2133602"/>
            <a:ext cx="659195" cy="3105369"/>
          </a:xfrm>
          <a:prstGeom prst="leftBrace">
            <a:avLst>
              <a:gd name="adj1" fmla="val 8334"/>
              <a:gd name="adj2" fmla="val 50000"/>
            </a:avLst>
          </a:prstGeom>
          <a:solidFill>
            <a:srgbClr val="CCCCFF">
              <a:alpha val="7803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altLang="en-US" smtClean="0">
              <a:solidFill>
                <a:srgbClr val="000000"/>
              </a:solidFill>
            </a:endParaRPr>
          </a:p>
        </p:txBody>
      </p:sp>
      <p:sp>
        <p:nvSpPr>
          <p:cNvPr id="44047" name="TextBox 33"/>
          <p:cNvSpPr txBox="1">
            <a:spLocks noChangeArrowheads="1"/>
          </p:cNvSpPr>
          <p:nvPr/>
        </p:nvSpPr>
        <p:spPr bwMode="auto">
          <a:xfrm>
            <a:off x="118697" y="3789364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Search Nodes</a:t>
            </a:r>
          </a:p>
        </p:txBody>
      </p:sp>
      <p:sp>
        <p:nvSpPr>
          <p:cNvPr id="44048" name="TextBox 36"/>
          <p:cNvSpPr txBox="1">
            <a:spLocks noChangeArrowheads="1"/>
          </p:cNvSpPr>
          <p:nvPr/>
        </p:nvSpPr>
        <p:spPr bwMode="auto">
          <a:xfrm>
            <a:off x="8228136" y="3287713"/>
            <a:ext cx="775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Fixed length</a:t>
            </a:r>
          </a:p>
        </p:txBody>
      </p:sp>
      <p:sp>
        <p:nvSpPr>
          <p:cNvPr id="44049" name="Right Brace 37"/>
          <p:cNvSpPr>
            <a:spLocks/>
          </p:cNvSpPr>
          <p:nvPr/>
        </p:nvSpPr>
        <p:spPr bwMode="auto">
          <a:xfrm>
            <a:off x="7590440" y="2252665"/>
            <a:ext cx="515456" cy="2544487"/>
          </a:xfrm>
          <a:prstGeom prst="rightBrace">
            <a:avLst>
              <a:gd name="adj1" fmla="val 8314"/>
              <a:gd name="adj2" fmla="val 50000"/>
            </a:avLst>
          </a:prstGeom>
          <a:solidFill>
            <a:srgbClr val="CCCCFF">
              <a:alpha val="7803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altLang="en-US" smtClean="0">
              <a:solidFill>
                <a:srgbClr val="000000"/>
              </a:solidFill>
            </a:endParaRPr>
          </a:p>
        </p:txBody>
      </p:sp>
      <p:sp>
        <p:nvSpPr>
          <p:cNvPr id="44050" name="TextBox 38"/>
          <p:cNvSpPr txBox="1">
            <a:spLocks noChangeArrowheads="1"/>
          </p:cNvSpPr>
          <p:nvPr/>
        </p:nvSpPr>
        <p:spPr bwMode="auto">
          <a:xfrm>
            <a:off x="252048" y="5156425"/>
            <a:ext cx="861939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NZ" alt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hash function 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could be used to map large data sets of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 length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called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keys</a:t>
            </a:r>
            <a:r>
              <a:rPr lang="en-NZ" alt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hash values 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that are of a </a:t>
            </a:r>
            <a:r>
              <a:rPr lang="en-NZ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fixed length</a:t>
            </a: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 The hash values may serve as indexes to an associative array.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NZ" altLang="en-US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However, hash values may have duplicates; therefore, may cause collision between keys.</a:t>
            </a:r>
          </a:p>
        </p:txBody>
      </p:sp>
      <p:pic>
        <p:nvPicPr>
          <p:cNvPr id="3791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2" y="2236362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3148780"/>
            <a:ext cx="650632" cy="70485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0" y="4037238"/>
            <a:ext cx="639373" cy="69744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685140" y="3460745"/>
            <a:ext cx="1873162" cy="562630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2700000" scaled="1"/>
          </a:gradFill>
          <a:ln w="34925" algn="ctr">
            <a:solidFill>
              <a:srgbClr val="00B0F0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000" dirty="0">
                <a:solidFill>
                  <a:srgbClr val="000000"/>
                </a:solidFill>
              </a:rPr>
              <a:t>Hash(key)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6106" y="2417763"/>
            <a:ext cx="62068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04162" y="2987675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989" y="3636963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6106" y="4235450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4061" name="TextBox 31"/>
          <p:cNvSpPr txBox="1">
            <a:spLocks noChangeArrowheads="1"/>
          </p:cNvSpPr>
          <p:nvPr/>
        </p:nvSpPr>
        <p:spPr bwMode="auto">
          <a:xfrm>
            <a:off x="5863" y="1412875"/>
            <a:ext cx="367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A quick look-up of the status of states</a:t>
            </a:r>
          </a:p>
        </p:txBody>
      </p:sp>
      <p:sp>
        <p:nvSpPr>
          <p:cNvPr id="44062" name="TextBox 1"/>
          <p:cNvSpPr txBox="1">
            <a:spLocks noChangeArrowheads="1"/>
          </p:cNvSpPr>
          <p:nvPr/>
        </p:nvSpPr>
        <p:spPr bwMode="auto">
          <a:xfrm>
            <a:off x="252048" y="2344739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mtClean="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44063" name="Freeform 1"/>
          <p:cNvSpPr>
            <a:spLocks/>
          </p:cNvSpPr>
          <p:nvPr/>
        </p:nvSpPr>
        <p:spPr bwMode="auto">
          <a:xfrm>
            <a:off x="2734410" y="2519363"/>
            <a:ext cx="1425820" cy="941382"/>
          </a:xfrm>
          <a:custGeom>
            <a:avLst/>
            <a:gdLst>
              <a:gd name="T0" fmla="*/ 0 w 1634591"/>
              <a:gd name="T1" fmla="*/ 29772 h 863001"/>
              <a:gd name="T2" fmla="*/ 505871 w 1634591"/>
              <a:gd name="T3" fmla="*/ 13445 h 863001"/>
              <a:gd name="T4" fmla="*/ 963563 w 1634591"/>
              <a:gd name="T5" fmla="*/ 201121 h 863001"/>
              <a:gd name="T6" fmla="*/ 1381109 w 1634591"/>
              <a:gd name="T7" fmla="*/ 617266 h 863001"/>
              <a:gd name="T8" fmla="*/ 1621999 w 1634591"/>
              <a:gd name="T9" fmla="*/ 870216 h 863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4591" h="863001">
                <a:moveTo>
                  <a:pt x="0" y="29521"/>
                </a:moveTo>
                <a:cubicBezTo>
                  <a:pt x="173978" y="7268"/>
                  <a:pt x="347957" y="-14985"/>
                  <a:pt x="509798" y="13337"/>
                </a:cubicBezTo>
                <a:cubicBezTo>
                  <a:pt x="671639" y="41659"/>
                  <a:pt x="824039" y="99652"/>
                  <a:pt x="971044" y="199454"/>
                </a:cubicBezTo>
                <a:cubicBezTo>
                  <a:pt x="1118049" y="299256"/>
                  <a:pt x="1281239" y="501557"/>
                  <a:pt x="1391830" y="612148"/>
                </a:cubicBezTo>
                <a:cubicBezTo>
                  <a:pt x="1502421" y="722739"/>
                  <a:pt x="1568506" y="792870"/>
                  <a:pt x="1634591" y="86300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4" name="Freeform 4"/>
          <p:cNvSpPr>
            <a:spLocks/>
          </p:cNvSpPr>
          <p:nvPr/>
        </p:nvSpPr>
        <p:spPr bwMode="auto">
          <a:xfrm>
            <a:off x="2681654" y="3536950"/>
            <a:ext cx="1003486" cy="149336"/>
          </a:xfrm>
          <a:custGeom>
            <a:avLst/>
            <a:gdLst>
              <a:gd name="T0" fmla="*/ 0 w 1173345"/>
              <a:gd name="T1" fmla="*/ 7139 h 128387"/>
              <a:gd name="T2" fmla="*/ 573466 w 1173345"/>
              <a:gd name="T3" fmla="*/ 7139 h 128387"/>
              <a:gd name="T4" fmla="*/ 1033853 w 1173345"/>
              <a:gd name="T5" fmla="*/ 81348 h 128387"/>
              <a:gd name="T6" fmla="*/ 1171161 w 1173345"/>
              <a:gd name="T7" fmla="*/ 130820 h 1283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3345" h="128387">
                <a:moveTo>
                  <a:pt x="0" y="7007"/>
                </a:moveTo>
                <a:cubicBezTo>
                  <a:pt x="200952" y="938"/>
                  <a:pt x="401904" y="-5131"/>
                  <a:pt x="574534" y="7007"/>
                </a:cubicBezTo>
                <a:cubicBezTo>
                  <a:pt x="747164" y="19145"/>
                  <a:pt x="935978" y="59605"/>
                  <a:pt x="1035780" y="79835"/>
                </a:cubicBezTo>
                <a:cubicBezTo>
                  <a:pt x="1135582" y="100065"/>
                  <a:pt x="1154463" y="114226"/>
                  <a:pt x="1173345" y="12838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5" name="Freeform 5"/>
          <p:cNvSpPr>
            <a:spLocks/>
          </p:cNvSpPr>
          <p:nvPr/>
        </p:nvSpPr>
        <p:spPr bwMode="auto">
          <a:xfrm>
            <a:off x="2674329" y="4110038"/>
            <a:ext cx="1485900" cy="369332"/>
          </a:xfrm>
          <a:custGeom>
            <a:avLst/>
            <a:gdLst>
              <a:gd name="T0" fmla="*/ 0 w 1610315"/>
              <a:gd name="T1" fmla="*/ 334069 h 341116"/>
              <a:gd name="T2" fmla="*/ 515618 w 1610315"/>
              <a:gd name="T3" fmla="*/ 334069 h 341116"/>
              <a:gd name="T4" fmla="*/ 1200423 w 1610315"/>
              <a:gd name="T5" fmla="*/ 236292 h 341116"/>
              <a:gd name="T6" fmla="*/ 1603249 w 1610315"/>
              <a:gd name="T7" fmla="*/ 0 h 34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10315" h="341116">
                <a:moveTo>
                  <a:pt x="0" y="331773"/>
                </a:moveTo>
                <a:cubicBezTo>
                  <a:pt x="158469" y="339865"/>
                  <a:pt x="316938" y="347957"/>
                  <a:pt x="517890" y="331773"/>
                </a:cubicBezTo>
                <a:cubicBezTo>
                  <a:pt x="718842" y="315589"/>
                  <a:pt x="1023642" y="289964"/>
                  <a:pt x="1205713" y="234669"/>
                </a:cubicBezTo>
                <a:cubicBezTo>
                  <a:pt x="1387784" y="179374"/>
                  <a:pt x="1499049" y="89687"/>
                  <a:pt x="161031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6" name="Freeform 6"/>
          <p:cNvSpPr>
            <a:spLocks/>
          </p:cNvSpPr>
          <p:nvPr/>
        </p:nvSpPr>
        <p:spPr bwMode="auto">
          <a:xfrm>
            <a:off x="5076056" y="2565401"/>
            <a:ext cx="861683" cy="895344"/>
          </a:xfrm>
          <a:custGeom>
            <a:avLst/>
            <a:gdLst>
              <a:gd name="T0" fmla="*/ 0 w 801111"/>
              <a:gd name="T1" fmla="*/ 870473 h 882032"/>
              <a:gd name="T2" fmla="*/ 326783 w 801111"/>
              <a:gd name="T3" fmla="*/ 183679 h 882032"/>
              <a:gd name="T4" fmla="*/ 789063 w 801111"/>
              <a:gd name="T5" fmla="*/ 0 h 882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1111" h="882032">
                <a:moveTo>
                  <a:pt x="0" y="882032"/>
                </a:moveTo>
                <a:cubicBezTo>
                  <a:pt x="99127" y="607577"/>
                  <a:pt x="198255" y="333122"/>
                  <a:pt x="331773" y="186117"/>
                </a:cubicBezTo>
                <a:cubicBezTo>
                  <a:pt x="465291" y="39112"/>
                  <a:pt x="633201" y="19556"/>
                  <a:pt x="8011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7" name="Freeform 9"/>
          <p:cNvSpPr>
            <a:spLocks/>
          </p:cNvSpPr>
          <p:nvPr/>
        </p:nvSpPr>
        <p:spPr bwMode="auto">
          <a:xfrm>
            <a:off x="5423390" y="3140076"/>
            <a:ext cx="521677" cy="369332"/>
          </a:xfrm>
          <a:custGeom>
            <a:avLst/>
            <a:gdLst>
              <a:gd name="T0" fmla="*/ 0 w 566442"/>
              <a:gd name="T1" fmla="*/ 513528 h 517890"/>
              <a:gd name="T2" fmla="*/ 204706 w 566442"/>
              <a:gd name="T3" fmla="*/ 176526 h 517890"/>
              <a:gd name="T4" fmla="*/ 551131 w 566442"/>
              <a:gd name="T5" fmla="*/ 0 h 5178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442" h="517890">
                <a:moveTo>
                  <a:pt x="0" y="517890"/>
                </a:moveTo>
                <a:cubicBezTo>
                  <a:pt x="57993" y="391115"/>
                  <a:pt x="115986" y="264340"/>
                  <a:pt x="210393" y="178025"/>
                </a:cubicBezTo>
                <a:cubicBezTo>
                  <a:pt x="304800" y="91710"/>
                  <a:pt x="435621" y="45855"/>
                  <a:pt x="566442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8" name="Freeform 10"/>
          <p:cNvSpPr>
            <a:spLocks/>
          </p:cNvSpPr>
          <p:nvPr/>
        </p:nvSpPr>
        <p:spPr bwMode="auto">
          <a:xfrm>
            <a:off x="5423391" y="3827463"/>
            <a:ext cx="514348" cy="45719"/>
          </a:xfrm>
          <a:custGeom>
            <a:avLst/>
            <a:gdLst>
              <a:gd name="T0" fmla="*/ 0 w 534074"/>
              <a:gd name="T1" fmla="*/ 25682 h 32368"/>
              <a:gd name="T2" fmla="*/ 526042 w 534074"/>
              <a:gd name="T3" fmla="*/ 0 h 323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4074" h="32368">
                <a:moveTo>
                  <a:pt x="0" y="32368"/>
                </a:moveTo>
                <a:lnTo>
                  <a:pt x="534074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69" name="Freeform 11"/>
          <p:cNvSpPr>
            <a:spLocks/>
          </p:cNvSpPr>
          <p:nvPr/>
        </p:nvSpPr>
        <p:spPr bwMode="auto">
          <a:xfrm>
            <a:off x="5228492" y="4062414"/>
            <a:ext cx="709246" cy="369332"/>
          </a:xfrm>
          <a:custGeom>
            <a:avLst/>
            <a:gdLst>
              <a:gd name="T0" fmla="*/ 0 w 768743"/>
              <a:gd name="T1" fmla="*/ 0 h 396510"/>
              <a:gd name="T2" fmla="*/ 233233 w 768743"/>
              <a:gd name="T3" fmla="*/ 286365 h 396510"/>
              <a:gd name="T4" fmla="*/ 764040 w 768743"/>
              <a:gd name="T5" fmla="*/ 400912 h 3965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743" h="396510">
                <a:moveTo>
                  <a:pt x="0" y="0"/>
                </a:moveTo>
                <a:cubicBezTo>
                  <a:pt x="53272" y="108568"/>
                  <a:pt x="106545" y="217136"/>
                  <a:pt x="234669" y="283221"/>
                </a:cubicBezTo>
                <a:cubicBezTo>
                  <a:pt x="362793" y="349306"/>
                  <a:pt x="565768" y="372908"/>
                  <a:pt x="768743" y="39651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44070" name="TextBox 1"/>
          <p:cNvSpPr txBox="1">
            <a:spLocks noChangeArrowheads="1"/>
          </p:cNvSpPr>
          <p:nvPr/>
        </p:nvSpPr>
        <p:spPr bwMode="auto">
          <a:xfrm>
            <a:off x="5921621" y="209708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mtClean="0">
                <a:solidFill>
                  <a:srgbClr val="000000"/>
                </a:solidFill>
              </a:rPr>
              <a:t>index</a:t>
            </a:r>
          </a:p>
        </p:txBody>
      </p:sp>
      <p:pic>
        <p:nvPicPr>
          <p:cNvPr id="37" name="Picture 17" descr="j023468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24" y="6080328"/>
            <a:ext cx="11414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6149066" y="4721440"/>
            <a:ext cx="2466664" cy="1049322"/>
          </a:xfrm>
          <a:prstGeom prst="wedgeRoundRectCallout">
            <a:avLst>
              <a:gd name="adj1" fmla="val 34124"/>
              <a:gd name="adj2" fmla="val 9058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 smtClean="0">
                <a:latin typeface="Arial" charset="0"/>
              </a:rPr>
              <a:t>We can implement the Visited List/Expanded List using a hash table.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8699" y="5238972"/>
            <a:ext cx="5245391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83572" y="1525533"/>
            <a:ext cx="2714597" cy="369332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3369" y="6324600"/>
            <a:ext cx="56270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AB4D9-AB0A-4637-8F53-17ADFA269754}" type="slidenum">
              <a:rPr lang="en-US" altLang="en-US" sz="14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1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045680" y="173355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3757250" y="1733550"/>
            <a:ext cx="18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6283571" y="1733550"/>
            <a:ext cx="1696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Values</a:t>
            </a:r>
          </a:p>
        </p:txBody>
      </p:sp>
      <p:sp>
        <p:nvSpPr>
          <p:cNvPr id="40968" name="TextBox 12"/>
          <p:cNvSpPr txBox="1">
            <a:spLocks noChangeArrowheads="1"/>
          </p:cNvSpPr>
          <p:nvPr/>
        </p:nvSpPr>
        <p:spPr bwMode="auto">
          <a:xfrm>
            <a:off x="6397980" y="2411414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000001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9" name="TextBox 13"/>
          <p:cNvSpPr txBox="1">
            <a:spLocks noChangeArrowheads="1"/>
          </p:cNvSpPr>
          <p:nvPr/>
        </p:nvSpPr>
        <p:spPr bwMode="auto">
          <a:xfrm>
            <a:off x="6395049" y="29876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362879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70" name="TextBox 14"/>
          <p:cNvSpPr txBox="1">
            <a:spLocks noChangeArrowheads="1"/>
          </p:cNvSpPr>
          <p:nvPr/>
        </p:nvSpPr>
        <p:spPr bwMode="auto">
          <a:xfrm>
            <a:off x="6409703" y="36353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200000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71" name="TextBox 15"/>
          <p:cNvSpPr txBox="1">
            <a:spLocks noChangeArrowheads="1"/>
          </p:cNvSpPr>
          <p:nvPr/>
        </p:nvSpPr>
        <p:spPr bwMode="auto">
          <a:xfrm>
            <a:off x="6406772" y="4237038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300879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72" name="TextBox 16"/>
          <p:cNvSpPr txBox="1">
            <a:spLocks noChangeArrowheads="1"/>
          </p:cNvSpPr>
          <p:nvPr/>
        </p:nvSpPr>
        <p:spPr bwMode="auto">
          <a:xfrm>
            <a:off x="6525359" y="4713294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0973" name="TextBox 17"/>
          <p:cNvSpPr txBox="1">
            <a:spLocks noChangeArrowheads="1"/>
          </p:cNvSpPr>
          <p:nvPr/>
        </p:nvSpPr>
        <p:spPr bwMode="auto">
          <a:xfrm>
            <a:off x="2230316" y="4592644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0974" name="Elbow Connector 19"/>
          <p:cNvCxnSpPr>
            <a:cxnSpLocks noChangeShapeType="1"/>
            <a:stCxn id="37916" idx="3"/>
            <a:endCxn id="40971" idx="1"/>
          </p:cNvCxnSpPr>
          <p:nvPr/>
        </p:nvCxnSpPr>
        <p:spPr bwMode="auto">
          <a:xfrm>
            <a:off x="2702905" y="2612006"/>
            <a:ext cx="3703867" cy="1809698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Elbow Connector 21"/>
          <p:cNvCxnSpPr>
            <a:cxnSpLocks noChangeShapeType="1"/>
            <a:stCxn id="37918" idx="3"/>
            <a:endCxn id="40969" idx="1"/>
          </p:cNvCxnSpPr>
          <p:nvPr/>
        </p:nvCxnSpPr>
        <p:spPr bwMode="auto">
          <a:xfrm flipV="1">
            <a:off x="2672862" y="3172341"/>
            <a:ext cx="3722187" cy="328865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Elbow Connector 26"/>
          <p:cNvCxnSpPr>
            <a:cxnSpLocks noChangeShapeType="1"/>
            <a:endCxn id="40970" idx="1"/>
          </p:cNvCxnSpPr>
          <p:nvPr/>
        </p:nvCxnSpPr>
        <p:spPr bwMode="auto">
          <a:xfrm flipV="1">
            <a:off x="3071461" y="3820041"/>
            <a:ext cx="3338242" cy="648772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TextBox 33"/>
          <p:cNvSpPr txBox="1">
            <a:spLocks noChangeArrowheads="1"/>
          </p:cNvSpPr>
          <p:nvPr/>
        </p:nvSpPr>
        <p:spPr bwMode="auto">
          <a:xfrm>
            <a:off x="118697" y="3789364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Search Nodes</a:t>
            </a:r>
          </a:p>
        </p:txBody>
      </p:sp>
      <p:sp>
        <p:nvSpPr>
          <p:cNvPr id="40980" name="TextBox 36"/>
          <p:cNvSpPr txBox="1">
            <a:spLocks noChangeArrowheads="1"/>
          </p:cNvSpPr>
          <p:nvPr/>
        </p:nvSpPr>
        <p:spPr bwMode="auto">
          <a:xfrm>
            <a:off x="8222979" y="1780984"/>
            <a:ext cx="775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>
                <a:solidFill>
                  <a:srgbClr val="000000"/>
                </a:solidFill>
              </a:rPr>
              <a:t>Fixed length</a:t>
            </a:r>
          </a:p>
        </p:txBody>
      </p:sp>
      <p:pic>
        <p:nvPicPr>
          <p:cNvPr id="3791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4" y="2236362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3148780"/>
            <a:ext cx="650632" cy="70485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0" y="4037242"/>
            <a:ext cx="639373" cy="69744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920390" y="3068962"/>
            <a:ext cx="1749296" cy="735747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2700000" scaled="1"/>
          </a:gradFill>
          <a:ln w="34925" algn="ctr">
            <a:solidFill>
              <a:srgbClr val="00B0F0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800" dirty="0">
                <a:solidFill>
                  <a:srgbClr val="000000"/>
                </a:solidFill>
              </a:rPr>
              <a:t>Hash()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0313" y="2406612"/>
            <a:ext cx="6206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80312" y="2987675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00828" y="3636963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0571" y="4235450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993" name="Freeform 9"/>
          <p:cNvSpPr>
            <a:spLocks/>
          </p:cNvSpPr>
          <p:nvPr/>
        </p:nvSpPr>
        <p:spPr bwMode="auto">
          <a:xfrm>
            <a:off x="6619143" y="2097088"/>
            <a:ext cx="57150" cy="369332"/>
          </a:xfrm>
          <a:custGeom>
            <a:avLst/>
            <a:gdLst>
              <a:gd name="T0" fmla="*/ 56011 w 62535"/>
              <a:gd name="T1" fmla="*/ 0 h 246580"/>
              <a:gd name="T2" fmla="*/ 797 w 62535"/>
              <a:gd name="T3" fmla="*/ 118530 h 246580"/>
              <a:gd name="T4" fmla="*/ 28403 w 62535"/>
              <a:gd name="T5" fmla="*/ 258609 h 246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535" h="246580">
                <a:moveTo>
                  <a:pt x="62535" y="0"/>
                </a:moveTo>
                <a:cubicBezTo>
                  <a:pt x="34281" y="35959"/>
                  <a:pt x="6027" y="71919"/>
                  <a:pt x="890" y="113016"/>
                </a:cubicBezTo>
                <a:cubicBezTo>
                  <a:pt x="-4247" y="154113"/>
                  <a:pt x="13732" y="200346"/>
                  <a:pt x="31712" y="24658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NZ">
              <a:solidFill>
                <a:srgbClr val="000000"/>
              </a:solidFill>
            </a:endParaRPr>
          </a:p>
        </p:txBody>
      </p:sp>
      <p:sp>
        <p:nvSpPr>
          <p:cNvPr id="40994" name="TextBox 31"/>
          <p:cNvSpPr txBox="1">
            <a:spLocks noChangeArrowheads="1"/>
          </p:cNvSpPr>
          <p:nvPr/>
        </p:nvSpPr>
        <p:spPr bwMode="auto">
          <a:xfrm>
            <a:off x="5865" y="1412875"/>
            <a:ext cx="367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A quick look-up of the status of states</a:t>
            </a:r>
          </a:p>
        </p:txBody>
      </p:sp>
      <p:sp>
        <p:nvSpPr>
          <p:cNvPr id="40995" name="TextBox 1"/>
          <p:cNvSpPr txBox="1">
            <a:spLocks noChangeArrowheads="1"/>
          </p:cNvSpPr>
          <p:nvPr/>
        </p:nvSpPr>
        <p:spPr bwMode="auto">
          <a:xfrm>
            <a:off x="252050" y="2344739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2" name="Freeform 1"/>
          <p:cNvSpPr/>
          <p:nvPr/>
        </p:nvSpPr>
        <p:spPr bwMode="auto">
          <a:xfrm flipH="1">
            <a:off x="7980122" y="1942418"/>
            <a:ext cx="242856" cy="369332"/>
          </a:xfrm>
          <a:custGeom>
            <a:avLst/>
            <a:gdLst>
              <a:gd name="connsiteX0" fmla="*/ 0 w 259387"/>
              <a:gd name="connsiteY0" fmla="*/ 0 h 36673"/>
              <a:gd name="connsiteX1" fmla="*/ 223025 w 259387"/>
              <a:gd name="connsiteY1" fmla="*/ 33454 h 36673"/>
              <a:gd name="connsiteX2" fmla="*/ 256478 w 259387"/>
              <a:gd name="connsiteY2" fmla="*/ 33454 h 3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87" h="36673">
                <a:moveTo>
                  <a:pt x="0" y="0"/>
                </a:moveTo>
                <a:lnTo>
                  <a:pt x="223025" y="33454"/>
                </a:lnTo>
                <a:cubicBezTo>
                  <a:pt x="265771" y="39030"/>
                  <a:pt x="261124" y="36242"/>
                  <a:pt x="256478" y="3345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57" y="5805264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283572" y="908720"/>
            <a:ext cx="2714597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Visited List / Expanded List</a:t>
            </a:r>
            <a:endParaRPr lang="en-NZ" alt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697" y="4809346"/>
            <a:ext cx="5821455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9pPr>
          </a:lstStyle>
          <a:p>
            <a:r>
              <a:rPr lang="en-NZ" dirty="0"/>
              <a:t>Given a state, we can </a:t>
            </a:r>
            <a:r>
              <a:rPr lang="en-NZ" dirty="0" smtClean="0"/>
              <a:t>quickly check </a:t>
            </a:r>
            <a:r>
              <a:rPr lang="en-NZ" dirty="0"/>
              <a:t>whether or not we have </a:t>
            </a:r>
            <a:r>
              <a:rPr lang="en-NZ" dirty="0" smtClean="0"/>
              <a:t>visited/expanded </a:t>
            </a:r>
            <a:r>
              <a:rPr lang="en-NZ" dirty="0"/>
              <a:t>it </a:t>
            </a:r>
            <a:r>
              <a:rPr lang="en-NZ" dirty="0" smtClean="0"/>
              <a:t>previously.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686296" y="5978653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STATE</a:t>
            </a:r>
            <a:endParaRPr lang="en-NZ" b="1" dirty="0"/>
          </a:p>
        </p:txBody>
      </p:sp>
      <p:sp>
        <p:nvSpPr>
          <p:cNvPr id="42" name="TextBox 15"/>
          <p:cNvSpPr txBox="1">
            <a:spLocks noChangeArrowheads="1"/>
          </p:cNvSpPr>
          <p:nvPr/>
        </p:nvSpPr>
        <p:spPr bwMode="auto">
          <a:xfrm>
            <a:off x="6411708" y="5651956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362880</a:t>
            </a:r>
            <a:endParaRPr lang="en-NZ" alt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95505" y="5650368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7524327" y="4725148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6936339" y="4725148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0976" name="Elbow Connector 24"/>
          <p:cNvCxnSpPr>
            <a:cxnSpLocks noChangeShapeType="1"/>
            <a:endCxn id="8" idx="3"/>
          </p:cNvCxnSpPr>
          <p:nvPr/>
        </p:nvCxnSpPr>
        <p:spPr bwMode="auto">
          <a:xfrm rot="5400000" flipH="1" flipV="1">
            <a:off x="2093506" y="4061717"/>
            <a:ext cx="2447818" cy="171830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24"/>
          <p:cNvCxnSpPr>
            <a:cxnSpLocks noChangeShapeType="1"/>
            <a:endCxn id="40971" idx="1"/>
          </p:cNvCxnSpPr>
          <p:nvPr/>
        </p:nvCxnSpPr>
        <p:spPr bwMode="auto">
          <a:xfrm>
            <a:off x="5220073" y="3696960"/>
            <a:ext cx="1186699" cy="724744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7401648" y="4237038"/>
            <a:ext cx="529464" cy="36933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7" grpId="0" animBg="1"/>
      <p:bldP spid="10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6085" y="2911028"/>
            <a:ext cx="7632501" cy="661988"/>
          </a:xfrm>
          <a:effectLst>
            <a:outerShdw dist="35921" dir="2700000" algn="ctr" rotWithShape="0">
              <a:srgbClr val="808080"/>
            </a:outerShdw>
          </a:effectLst>
        </p:spPr>
        <p:txBody>
          <a:bodyPr anchor="t"/>
          <a:lstStyle/>
          <a:p>
            <a:pPr algn="l" eaLnBrk="1" hangingPunct="1"/>
            <a:r>
              <a:rPr lang="en-US" altLang="en-US" sz="3600" b="1" dirty="0" smtClean="0"/>
              <a:t>3 Main Algorithms and their variants</a:t>
            </a:r>
            <a:endParaRPr lang="en-NZ" altLang="en-US" sz="3600" b="1" dirty="0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51596" y="1423988"/>
            <a:ext cx="76808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 smtClean="0">
                <a:solidFill>
                  <a:srgbClr val="0066FF"/>
                </a:solidFill>
              </a:rPr>
              <a:t>Breadth-First Search </a:t>
            </a:r>
            <a:r>
              <a:rPr lang="en-NZ" altLang="en-US" sz="2800" b="1" dirty="0" smtClean="0">
                <a:solidFill>
                  <a:srgbClr val="0066FF"/>
                </a:solidFill>
              </a:rPr>
              <a:t>without </a:t>
            </a:r>
            <a:r>
              <a:rPr lang="en-NZ" altLang="en-US" sz="2800" b="1" dirty="0" smtClean="0">
                <a:solidFill>
                  <a:srgbClr val="0066FF"/>
                </a:solidFill>
              </a:rPr>
              <a:t>the Visited 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0008" y="1962150"/>
            <a:ext cx="8186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>
                <a:solidFill>
                  <a:srgbClr val="0066FF"/>
                </a:solidFill>
              </a:rPr>
              <a:t>Breadth-First Search with the Visited 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48422" y="3140968"/>
            <a:ext cx="612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PDS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without the Visited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List 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522" y="1547817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51522" y="207645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56282" y="3252093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53182" y="3733106"/>
            <a:ext cx="7895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PDS with the Non-Strict Visited List 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61047" y="3844235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48422" y="4869160"/>
            <a:ext cx="77512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A*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with the Strict Expanded List (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h=</a:t>
            </a:r>
            <a:r>
              <a:rPr lang="en-US" altLang="en-US" sz="2400" b="1" dirty="0" err="1" smtClean="0">
                <a:solidFill>
                  <a:srgbClr val="0066FF"/>
                </a:solidFill>
              </a:rPr>
              <a:t>MisplacedTiles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)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46001" y="4980285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65070" y="5517232"/>
            <a:ext cx="775126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A*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with the Strict Expanded List (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h=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Sum of Manhattan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distances)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62651" y="5628357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819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15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0" grpId="1"/>
      <p:bldP spid="50183" grpId="0"/>
      <p:bldP spid="50183" grpId="1"/>
      <p:bldP spid="50184" grpId="0" animBg="1"/>
      <p:bldP spid="50185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  <p:bldP spid="16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6085" y="2911028"/>
            <a:ext cx="7632501" cy="661988"/>
          </a:xfrm>
          <a:effectLst>
            <a:outerShdw dist="35921" dir="2700000" algn="ctr" rotWithShape="0">
              <a:srgbClr val="808080"/>
            </a:outerShdw>
          </a:effectLst>
        </p:spPr>
        <p:txBody>
          <a:bodyPr anchor="t"/>
          <a:lstStyle/>
          <a:p>
            <a:pPr algn="l" eaLnBrk="1" hangingPunct="1"/>
            <a:r>
              <a:rPr lang="en-US" altLang="en-US" sz="3600" b="1" dirty="0" smtClean="0"/>
              <a:t>Algorithm Experiments</a:t>
            </a:r>
            <a:endParaRPr lang="en-NZ" altLang="en-US" sz="3600" b="1" dirty="0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51595" y="1124744"/>
            <a:ext cx="81128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 smtClean="0">
                <a:solidFill>
                  <a:srgbClr val="0066FF"/>
                </a:solidFill>
              </a:rPr>
              <a:t>Test all algorithms on the given </a:t>
            </a:r>
            <a:r>
              <a:rPr lang="en-NZ" altLang="en-US" sz="2800" b="1" dirty="0" smtClean="0">
                <a:solidFill>
                  <a:srgbClr val="0066FF"/>
                </a:solidFill>
              </a:rPr>
              <a:t>6 </a:t>
            </a:r>
            <a:r>
              <a:rPr lang="en-NZ" altLang="en-US" sz="2800" b="1" dirty="0" smtClean="0">
                <a:solidFill>
                  <a:srgbClr val="0066FF"/>
                </a:solidFill>
              </a:rPr>
              <a:t>Start &amp; Goal states.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0008" y="1662906"/>
            <a:ext cx="8186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Tabulate the results.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50009" y="2265660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Compare the algorithms’ performance.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48421" y="2813347"/>
            <a:ext cx="8188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Use the given batch files to run the experiments.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522" y="124857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51522" y="1777206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51522" y="2381547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56282" y="2924472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53182" y="3405485"/>
            <a:ext cx="7895282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Run the algorithms until: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0066FF"/>
                </a:solidFill>
              </a:rPr>
              <a:t> a solution is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found/Q turned empty</a:t>
            </a:r>
            <a:endParaRPr lang="en-US" altLang="en-US" sz="2400" b="1" dirty="0" smtClean="0">
              <a:solidFill>
                <a:srgbClr val="0066FF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00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the program ran out of memory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00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the program crashed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61047" y="35166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53182" y="5013178"/>
            <a:ext cx="77512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0066FF"/>
                </a:solidFill>
              </a:rPr>
              <a:t>Optional enhancements (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to get some Bonus marks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66FF"/>
                </a:solidFill>
              </a:rPr>
              <a:t>Excess bonus marks will be added to total final marks.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en-US" sz="2000" b="1" dirty="0" smtClean="0">
                <a:solidFill>
                  <a:srgbClr val="0066FF"/>
                </a:solidFill>
              </a:rPr>
              <a:t>Original </a:t>
            </a:r>
            <a:r>
              <a:rPr lang="en-US" altLang="en-US" sz="2000" b="1" dirty="0" smtClean="0">
                <a:solidFill>
                  <a:srgbClr val="0066FF"/>
                </a:solidFill>
              </a:rPr>
              <a:t>Heap </a:t>
            </a:r>
            <a:r>
              <a:rPr lang="en-US" altLang="en-US" sz="2000" b="1" dirty="0" smtClean="0">
                <a:solidFill>
                  <a:srgbClr val="0066FF"/>
                </a:solidFill>
              </a:rPr>
              <a:t>data structure implementation, and correct use with A*, </a:t>
            </a:r>
            <a:r>
              <a:rPr lang="en-US" altLang="en-US" sz="2000" b="1" dirty="0" smtClean="0">
                <a:solidFill>
                  <a:srgbClr val="0066FF"/>
                </a:solidFill>
              </a:rPr>
              <a:t>Original Hash function &amp; table </a:t>
            </a:r>
            <a:r>
              <a:rPr lang="en-US" altLang="en-US" sz="2000" b="1" dirty="0" smtClean="0">
                <a:solidFill>
                  <a:srgbClr val="0066FF"/>
                </a:solidFill>
              </a:rPr>
              <a:t>for the Visited List and Expanded List.</a:t>
            </a:r>
            <a:endParaRPr lang="en-NZ" altLang="en-US" sz="2000" b="1" dirty="0">
              <a:solidFill>
                <a:srgbClr val="0066FF"/>
              </a:solidFill>
            </a:endParaRP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50763" y="5114098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681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15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0" grpId="1"/>
      <p:bldP spid="50182" grpId="0"/>
      <p:bldP spid="50182" grpId="1"/>
      <p:bldP spid="50183" grpId="0"/>
      <p:bldP spid="50183" grpId="1"/>
      <p:bldP spid="50184" grpId="0" animBg="1"/>
      <p:bldP spid="50185" grpId="0" animBg="1"/>
      <p:bldP spid="50186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2784D-A2CD-4BBE-82DD-C73F6EE19AA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635299" y="2924944"/>
            <a:ext cx="4120662" cy="6080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8-Puzzle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106938" y="3644083"/>
            <a:ext cx="5178854" cy="46166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Start-up codes for Assignment #</a:t>
            </a:r>
            <a:r>
              <a:rPr lang="en-US" altLang="en-US" sz="2400" i="1" dirty="0" smtClean="0"/>
              <a:t>1 (</a:t>
            </a:r>
            <a:r>
              <a:rPr lang="en-US" altLang="en-US" sz="2400" i="1" dirty="0" smtClean="0"/>
              <a:t>2017)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41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5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 animBg="1"/>
      <p:bldP spid="3952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473" y="1913067"/>
            <a:ext cx="7432186" cy="4185761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Main.exe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algorithm.o</a:t>
            </a:r>
            <a:endParaRPr lang="en-NZ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o Main.exe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-l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gdi32   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-static-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libgcc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-static-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libstdc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++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Main.cpp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graphics.h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Main.cpp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: puzzle.cpp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puzzle.h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 puzzle.cpp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algorithm.cpp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algorithm.cpp</a:t>
            </a:r>
          </a:p>
          <a:p>
            <a:pPr marL="233363" indent="-233363" eaLnBrk="0" hangingPunct="0">
              <a:defRPr/>
            </a:pP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 : graphics.cpp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graphics.h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</a:t>
            </a:r>
            <a:r>
              <a:rPr lang="en-NZ" sz="14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graphics.cpp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clean: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del *.o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del *.exe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5D2E6-F7F4-45B9-AA6C-EC410F3515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Codes (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2017)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18346" y="1484320"/>
            <a:ext cx="870731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NZ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start-up system is comprised of multiple files.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96" y="6065838"/>
            <a:ext cx="10536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4644008" y="5712642"/>
            <a:ext cx="3153954" cy="800671"/>
          </a:xfrm>
          <a:prstGeom prst="wedgeRoundRectCallout">
            <a:avLst>
              <a:gd name="adj1" fmla="val 62597"/>
              <a:gd name="adj2" fmla="val 30867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The program requires that you “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build</a:t>
            </a:r>
            <a:r>
              <a:rPr lang="en-US" sz="1600" dirty="0">
                <a:latin typeface="Arial" charset="0"/>
              </a:rPr>
              <a:t>” it using a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makefile</a:t>
            </a:r>
            <a:r>
              <a:rPr lang="en-US" sz="1600" dirty="0">
                <a:latin typeface="Arial" charset="0"/>
              </a:rPr>
              <a:t>. </a:t>
            </a:r>
          </a:p>
          <a:p>
            <a:pPr algn="ctr">
              <a:defRPr/>
            </a:pPr>
            <a:r>
              <a:rPr lang="en-US" sz="1050" dirty="0">
                <a:latin typeface="Arial" charset="0"/>
              </a:rPr>
              <a:t>(Ctrl+F7 for </a:t>
            </a:r>
            <a:r>
              <a:rPr lang="en-US" sz="1050" dirty="0" err="1">
                <a:latin typeface="Arial" charset="0"/>
              </a:rPr>
              <a:t>ScITE</a:t>
            </a:r>
            <a:r>
              <a:rPr lang="en-US" sz="1050" dirty="0">
                <a:latin typeface="Arial" charset="0"/>
              </a:rPr>
              <a:t>)</a:t>
            </a:r>
            <a:endParaRPr lang="en-US" sz="1600" dirty="0">
              <a:latin typeface="Arial" charset="0"/>
            </a:endParaRPr>
          </a:p>
        </p:txBody>
      </p:sp>
      <p:sp>
        <p:nvSpPr>
          <p:cNvPr id="3" name="Line Callout 2 2"/>
          <p:cNvSpPr/>
          <p:nvPr/>
        </p:nvSpPr>
        <p:spPr bwMode="auto">
          <a:xfrm>
            <a:off x="218343" y="4024565"/>
            <a:ext cx="1096108" cy="923925"/>
          </a:xfrm>
          <a:prstGeom prst="borderCallout2">
            <a:avLst>
              <a:gd name="adj1" fmla="val -899"/>
              <a:gd name="adj2" fmla="val 1644"/>
              <a:gd name="adj3" fmla="val -112793"/>
              <a:gd name="adj4" fmla="val 24950"/>
              <a:gd name="adj5" fmla="val -180521"/>
              <a:gd name="adj6" fmla="val 138986"/>
            </a:avLst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NZ" dirty="0"/>
              <a:t>Must be preceded by a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</a:t>
            </a:r>
            <a:r>
              <a:rPr lang="en-NZ" dirty="0"/>
              <a:t>.</a:t>
            </a:r>
          </a:p>
        </p:txBody>
      </p:sp>
      <p:cxnSp>
        <p:nvCxnSpPr>
          <p:cNvPr id="72715" name="Straight Arrow Connector 4"/>
          <p:cNvCxnSpPr>
            <a:cxnSpLocks noChangeShapeType="1"/>
          </p:cNvCxnSpPr>
          <p:nvPr/>
        </p:nvCxnSpPr>
        <p:spPr bwMode="auto">
          <a:xfrm flipV="1">
            <a:off x="218343" y="3141663"/>
            <a:ext cx="1562100" cy="1079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Straight Arrow Connector 6"/>
          <p:cNvCxnSpPr>
            <a:cxnSpLocks noChangeShapeType="1"/>
          </p:cNvCxnSpPr>
          <p:nvPr/>
        </p:nvCxnSpPr>
        <p:spPr bwMode="auto">
          <a:xfrm flipV="1">
            <a:off x="218343" y="3789363"/>
            <a:ext cx="1562100" cy="431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7" name="Straight Arrow Connector 8"/>
          <p:cNvCxnSpPr>
            <a:cxnSpLocks noChangeShapeType="1"/>
          </p:cNvCxnSpPr>
          <p:nvPr/>
        </p:nvCxnSpPr>
        <p:spPr bwMode="auto">
          <a:xfrm>
            <a:off x="317991" y="4221163"/>
            <a:ext cx="1373691" cy="431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Straight Arrow Connector 10"/>
          <p:cNvCxnSpPr>
            <a:cxnSpLocks noChangeShapeType="1"/>
          </p:cNvCxnSpPr>
          <p:nvPr/>
        </p:nvCxnSpPr>
        <p:spPr bwMode="auto">
          <a:xfrm>
            <a:off x="317991" y="4221167"/>
            <a:ext cx="1373691" cy="136807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417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4173" y="5853907"/>
            <a:ext cx="54259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 smtClean="0">
                <a:latin typeface="Arial" charset="0"/>
              </a:rPr>
              <a:t>Skeleton functions are provided in the start-up codes.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2109F-88F4-4A83-85EB-2A725977CA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Codes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18346" y="1484315"/>
            <a:ext cx="8707315" cy="5857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Place your algorithm implementations inside </a:t>
            </a:r>
            <a:r>
              <a:rPr lang="en-NZ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algorithm.cpp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Include the function prototypes inside </a:t>
            </a:r>
            <a:r>
              <a:rPr lang="en-NZ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algorithm.h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118696" y="2205039"/>
            <a:ext cx="3589208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algorithm.cpp</a:t>
            </a: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algorithm.h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27" y="6043613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00" y="2636841"/>
            <a:ext cx="9025303" cy="28315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#include "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using namespace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////////////////////////////////////////////////////////////////////////////////////////////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 Search Algorithm:  </a:t>
            </a:r>
            <a:r>
              <a:rPr lang="en-NZ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Breadth-First </a:t>
            </a: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Search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////////////////////////////////////////////////////////////////////////////////////////////</a:t>
            </a:r>
          </a:p>
          <a:p>
            <a:pPr>
              <a:defRPr/>
            </a:pP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NZ" sz="1600" b="1" dirty="0" err="1">
                <a:latin typeface="Arial" pitchFamily="34" charset="0"/>
                <a:cs typeface="Arial" pitchFamily="34" charset="0"/>
              </a:rPr>
              <a:t>breadthFirstSearch_with_VisitedList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string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defRPr/>
            </a:pP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                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numOfStateExpansions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maxQLength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float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actualRunningTime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NZ" b="1" dirty="0" smtClean="0">
                <a:latin typeface="Arial" pitchFamily="34" charset="0"/>
                <a:cs typeface="Arial" pitchFamily="34" charset="0"/>
              </a:rPr>
              <a:t>{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// put your implementation codes here…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defRPr/>
            </a:pPr>
            <a:r>
              <a:rPr lang="en-NZ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990492" y="5222875"/>
            <a:ext cx="2045677" cy="920750"/>
          </a:xfrm>
          <a:prstGeom prst="wedgeRoundRectCallout">
            <a:avLst>
              <a:gd name="adj1" fmla="val 49951"/>
              <a:gd name="adj2" fmla="val 7824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This is to avoid writing a cluttered program.</a:t>
            </a:r>
          </a:p>
        </p:txBody>
      </p:sp>
    </p:spTree>
    <p:extLst>
      <p:ext uri="{BB962C8B-B14F-4D97-AF65-F5344CB8AC3E}">
        <p14:creationId xmlns:p14="http://schemas.microsoft.com/office/powerpoint/2010/main" val="37114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function (required arguments)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941800"/>
            <a:ext cx="892899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main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( </a:t>
            </a: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argc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argv</a:t>
            </a:r>
            <a:r>
              <a:rPr lang="en-NZ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en-NZ" sz="1100" b="1" dirty="0">
                <a:latin typeface="Arial" pitchFamily="34" charset="0"/>
                <a:cs typeface="Arial" pitchFamily="34" charset="0"/>
              </a:rPr>
              <a:t>{</a:t>
            </a:r>
            <a:endParaRPr lang="en-NZ" sz="10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string path;</a:t>
            </a:r>
          </a:p>
          <a:p>
            <a:pPr>
              <a:defRPr/>
            </a:pP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"=========&lt;&lt; SEARCH ALGORITHMS &gt;&gt;=========" 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if(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argc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 5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"SYNTAX: main.exe &lt;TYPE_OF_RUN =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batch_run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 or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\"&gt; ALGORITHM_NAME \"INITIAL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\"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GOAL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" 	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		</a:t>
            </a:r>
            <a:endParaRPr lang="en-NZ" sz="1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100" b="1" dirty="0" smtClean="0">
                <a:latin typeface="Arial" pitchFamily="34" charset="0"/>
                <a:cs typeface="Arial" pitchFamily="34" charset="0"/>
              </a:rPr>
              <a:t>   }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66911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The program requires 4 arguments.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50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function (required arguments)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1941800"/>
            <a:ext cx="892899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main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( </a:t>
            </a: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argc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argv</a:t>
            </a:r>
            <a:r>
              <a:rPr lang="en-NZ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en-NZ" sz="1100" b="1" dirty="0">
                <a:latin typeface="Arial" pitchFamily="34" charset="0"/>
                <a:cs typeface="Arial" pitchFamily="34" charset="0"/>
              </a:rPr>
              <a:t>{</a:t>
            </a:r>
            <a:endParaRPr lang="en-NZ" sz="10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string path;</a:t>
            </a:r>
          </a:p>
          <a:p>
            <a:pPr>
              <a:defRPr/>
            </a:pP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"=========&lt;&lt; SEARCH ALGORITHMS &gt;&gt;=========" 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if(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argc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 5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defRPr/>
            </a:pP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NZ" sz="10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&lt;&lt; "SYNTAX: main.exe &lt;TYPE_OF_RUN =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batch_run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 or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\"&gt; ALGORITHM_NAME \"INITIAL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\"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GOAL STATE\"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" 	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		</a:t>
            </a:r>
            <a:endParaRPr lang="en-NZ" sz="1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000" dirty="0" smtClean="0">
                <a:latin typeface="Arial" pitchFamily="34" charset="0"/>
                <a:cs typeface="Arial" pitchFamily="34" charset="0"/>
              </a:rPr>
              <a:t>      …</a:t>
            </a: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100" b="1" dirty="0" smtClean="0">
                <a:latin typeface="Arial" pitchFamily="34" charset="0"/>
                <a:cs typeface="Arial" pitchFamily="34" charset="0"/>
              </a:rPr>
              <a:t>   }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724128" y="5474479"/>
            <a:ext cx="2045677" cy="865187"/>
          </a:xfrm>
          <a:prstGeom prst="wedgeRoundRectCallout">
            <a:avLst>
              <a:gd name="adj1" fmla="val 68021"/>
              <a:gd name="adj2" fmla="val 4114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Batch files </a:t>
            </a:r>
            <a:r>
              <a:rPr lang="en-US" sz="1600" dirty="0" smtClean="0">
                <a:latin typeface="Arial" charset="0"/>
              </a:rPr>
              <a:t>are provided to run all the experiments.</a:t>
            </a:r>
            <a:endParaRPr lang="en-US" sz="1600" dirty="0">
              <a:latin typeface="Arial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66911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The program requires 4 arguments.</a:t>
            </a:r>
            <a:endParaRPr lang="en-GB" alt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39552" y="4859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main.exe "</a:t>
            </a:r>
            <a:r>
              <a:rPr lang="en-NZ" b="1" dirty="0" err="1" smtClean="0">
                <a:solidFill>
                  <a:srgbClr val="008000"/>
                </a:solidFill>
              </a:rPr>
              <a:t>batch_run</a:t>
            </a:r>
            <a:r>
              <a:rPr lang="en-NZ" dirty="0" smtClean="0"/>
              <a:t>" “</a:t>
            </a:r>
            <a:r>
              <a:rPr lang="en-NZ" b="1" dirty="0" err="1" smtClean="0">
                <a:solidFill>
                  <a:srgbClr val="C00000"/>
                </a:solidFill>
              </a:rPr>
              <a:t>breadth_first_search_vlist</a:t>
            </a:r>
            <a:r>
              <a:rPr lang="en-NZ" dirty="0" smtClean="0"/>
              <a:t>"   "042158367"  "012345678"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33264" y="5569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7427" y="4309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0340" y="4221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80230" y="4473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65215" y="5205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33514" y="4550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589048" y="4552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33266" y="6057329"/>
            <a:ext cx="527483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 smtClean="0">
                <a:latin typeface="Arial" charset="0"/>
              </a:rPr>
              <a:t>Batch_run</a:t>
            </a:r>
            <a:r>
              <a:rPr lang="en-NZ" sz="1600" dirty="0" smtClean="0">
                <a:latin typeface="Arial" charset="0"/>
              </a:rPr>
              <a:t> – for tabulation of results </a:t>
            </a:r>
            <a:r>
              <a:rPr lang="en-NZ" sz="1600" b="1" dirty="0" smtClean="0">
                <a:solidFill>
                  <a:srgbClr val="0000FF"/>
                </a:solidFill>
                <a:latin typeface="Arial" charset="0"/>
              </a:rPr>
              <a:t>(run_all.bat)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 smtClean="0">
                <a:latin typeface="Arial" charset="0"/>
              </a:rPr>
              <a:t>Single_run</a:t>
            </a:r>
            <a:r>
              <a:rPr lang="en-NZ" sz="1600" dirty="0" smtClean="0">
                <a:latin typeface="Arial" charset="0"/>
              </a:rPr>
              <a:t> – for animated solution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NZ" sz="1600" b="1" dirty="0" smtClean="0">
                <a:solidFill>
                  <a:srgbClr val="0000FF"/>
                </a:solidFill>
                <a:latin typeface="Arial" charset="0"/>
              </a:rPr>
              <a:t>run_one.bat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)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58440" y="3851756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program: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31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Batch run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(run_all.bat)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38775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 smtClean="0"/>
              <a:t>Running the algorithms</a:t>
            </a:r>
            <a:endParaRPr lang="en-GB" altLang="en-US" sz="1800" b="1" dirty="0"/>
          </a:p>
        </p:txBody>
      </p:sp>
      <p:sp>
        <p:nvSpPr>
          <p:cNvPr id="19" name="Rectangle 18"/>
          <p:cNvSpPr/>
          <p:nvPr/>
        </p:nvSpPr>
        <p:spPr>
          <a:xfrm>
            <a:off x="179512" y="1941800"/>
            <a:ext cx="8928992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b="1" dirty="0" smtClean="0">
                <a:latin typeface="Arial" pitchFamily="34" charset="0"/>
                <a:cs typeface="Arial" pitchFamily="34" charset="0"/>
              </a:rPr>
              <a:t>Batch run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sz="1600" dirty="0" smtClean="0">
                <a:latin typeface="Arial" pitchFamily="34" charset="0"/>
                <a:cs typeface="Arial" pitchFamily="34" charset="0"/>
              </a:rPr>
              <a:t>This type of run is used for running all the experiments required for all the algorithms.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sz="1600" dirty="0" smtClean="0">
                <a:latin typeface="Arial" pitchFamily="34" charset="0"/>
                <a:cs typeface="Arial" pitchFamily="34" charset="0"/>
              </a:rPr>
              <a:t>Results are tabulated nicely, according to the requirements of the assignment.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	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328498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 </a:t>
            </a:r>
            <a:endParaRPr lang="en-NZ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5652121" y="5753686"/>
            <a:ext cx="917492" cy="369332"/>
          </a:xfrm>
          <a:custGeom>
            <a:avLst/>
            <a:gdLst>
              <a:gd name="connsiteX0" fmla="*/ 865163 w 865163"/>
              <a:gd name="connsiteY0" fmla="*/ 0 h 133643"/>
              <a:gd name="connsiteX1" fmla="*/ 0 w 865163"/>
              <a:gd name="connsiteY1" fmla="*/ 133643 h 13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163" h="133643">
                <a:moveTo>
                  <a:pt x="865163" y="0"/>
                </a:moveTo>
                <a:lnTo>
                  <a:pt x="0" y="13364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2724" y="5980642"/>
            <a:ext cx="744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Extra information for those who can implement the Heaps data structure for A* to get some bonus marks.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3910524"/>
            <a:ext cx="7923058" cy="156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reeform 11"/>
          <p:cNvSpPr/>
          <p:nvPr/>
        </p:nvSpPr>
        <p:spPr bwMode="auto">
          <a:xfrm>
            <a:off x="6257921" y="4207956"/>
            <a:ext cx="2636740" cy="1669315"/>
          </a:xfrm>
          <a:custGeom>
            <a:avLst/>
            <a:gdLst>
              <a:gd name="connsiteX0" fmla="*/ 368010 w 2753636"/>
              <a:gd name="connsiteY0" fmla="*/ 1454290 h 1645943"/>
              <a:gd name="connsiteX1" fmla="*/ 30386 w 2753636"/>
              <a:gd name="connsiteY1" fmla="*/ 750906 h 1645943"/>
              <a:gd name="connsiteX2" fmla="*/ 30386 w 2753636"/>
              <a:gd name="connsiteY2" fmla="*/ 124893 h 1645943"/>
              <a:gd name="connsiteX3" fmla="*/ 156995 w 2753636"/>
              <a:gd name="connsiteY3" fmla="*/ 5318 h 1645943"/>
              <a:gd name="connsiteX4" fmla="*/ 1155801 w 2753636"/>
              <a:gd name="connsiteY4" fmla="*/ 19386 h 1645943"/>
              <a:gd name="connsiteX5" fmla="*/ 2098336 w 2753636"/>
              <a:gd name="connsiteY5" fmla="*/ 33453 h 1645943"/>
              <a:gd name="connsiteX6" fmla="*/ 2506300 w 2753636"/>
              <a:gd name="connsiteY6" fmla="*/ 54555 h 1645943"/>
              <a:gd name="connsiteX7" fmla="*/ 2724349 w 2753636"/>
              <a:gd name="connsiteY7" fmla="*/ 174130 h 1645943"/>
              <a:gd name="connsiteX8" fmla="*/ 2745450 w 2753636"/>
              <a:gd name="connsiteY8" fmla="*/ 385146 h 1645943"/>
              <a:gd name="connsiteX9" fmla="*/ 2668078 w 2753636"/>
              <a:gd name="connsiteY9" fmla="*/ 835312 h 1645943"/>
              <a:gd name="connsiteX10" fmla="*/ 2421893 w 2753636"/>
              <a:gd name="connsiteY10" fmla="*/ 1426155 h 1645943"/>
              <a:gd name="connsiteX11" fmla="*/ 1584866 w 2753636"/>
              <a:gd name="connsiteY11" fmla="*/ 1644204 h 1645943"/>
              <a:gd name="connsiteX12" fmla="*/ 438349 w 2753636"/>
              <a:gd name="connsiteY12" fmla="*/ 1524629 h 1645943"/>
              <a:gd name="connsiteX13" fmla="*/ 368010 w 2753636"/>
              <a:gd name="connsiteY13" fmla="*/ 1454290 h 16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3636" h="1645943">
                <a:moveTo>
                  <a:pt x="368010" y="1454290"/>
                </a:moveTo>
                <a:cubicBezTo>
                  <a:pt x="300016" y="1325336"/>
                  <a:pt x="86657" y="972472"/>
                  <a:pt x="30386" y="750906"/>
                </a:cubicBezTo>
                <a:cubicBezTo>
                  <a:pt x="-25885" y="529340"/>
                  <a:pt x="9284" y="249158"/>
                  <a:pt x="30386" y="124893"/>
                </a:cubicBezTo>
                <a:cubicBezTo>
                  <a:pt x="51487" y="628"/>
                  <a:pt x="-30574" y="22902"/>
                  <a:pt x="156995" y="5318"/>
                </a:cubicBezTo>
                <a:cubicBezTo>
                  <a:pt x="344564" y="-12266"/>
                  <a:pt x="1155801" y="19386"/>
                  <a:pt x="1155801" y="19386"/>
                </a:cubicBezTo>
                <a:lnTo>
                  <a:pt x="2098336" y="33453"/>
                </a:lnTo>
                <a:cubicBezTo>
                  <a:pt x="2323419" y="39314"/>
                  <a:pt x="2401965" y="31109"/>
                  <a:pt x="2506300" y="54555"/>
                </a:cubicBezTo>
                <a:cubicBezTo>
                  <a:pt x="2610635" y="78001"/>
                  <a:pt x="2684491" y="119032"/>
                  <a:pt x="2724349" y="174130"/>
                </a:cubicBezTo>
                <a:cubicBezTo>
                  <a:pt x="2764207" y="229228"/>
                  <a:pt x="2754829" y="274949"/>
                  <a:pt x="2745450" y="385146"/>
                </a:cubicBezTo>
                <a:cubicBezTo>
                  <a:pt x="2736072" y="495343"/>
                  <a:pt x="2722004" y="661810"/>
                  <a:pt x="2668078" y="835312"/>
                </a:cubicBezTo>
                <a:cubicBezTo>
                  <a:pt x="2614152" y="1008814"/>
                  <a:pt x="2602428" y="1291340"/>
                  <a:pt x="2421893" y="1426155"/>
                </a:cubicBezTo>
                <a:cubicBezTo>
                  <a:pt x="2241358" y="1560970"/>
                  <a:pt x="1915457" y="1627792"/>
                  <a:pt x="1584866" y="1644204"/>
                </a:cubicBezTo>
                <a:cubicBezTo>
                  <a:pt x="1254275" y="1660616"/>
                  <a:pt x="642331" y="1556281"/>
                  <a:pt x="438349" y="1524629"/>
                </a:cubicBezTo>
                <a:cubicBezTo>
                  <a:pt x="234367" y="1492977"/>
                  <a:pt x="436004" y="1583244"/>
                  <a:pt x="368010" y="1454290"/>
                </a:cubicBezTo>
                <a:close/>
              </a:path>
            </a:pathLst>
          </a:cu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1183</Words>
  <Application>Microsoft Office PowerPoint</Application>
  <PresentationFormat>On-screen Show (4:3)</PresentationFormat>
  <Paragraphs>311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Default Design</vt:lpstr>
      <vt:lpstr>1_Default Design</vt:lpstr>
      <vt:lpstr>2_Default Design</vt:lpstr>
      <vt:lpstr>PowerPoint Presentation</vt:lpstr>
      <vt:lpstr>3 Main Algorithms and their variants</vt:lpstr>
      <vt:lpstr>Algorithm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Reyes, Napoleon</cp:lastModifiedBy>
  <cp:revision>60</cp:revision>
  <dcterms:created xsi:type="dcterms:W3CDTF">2016-03-20T05:37:56Z</dcterms:created>
  <dcterms:modified xsi:type="dcterms:W3CDTF">2017-03-16T21:06:36Z</dcterms:modified>
</cp:coreProperties>
</file>