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 id="269" r:id="rId15"/>
    <p:sldId id="270"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440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916939" y="609676"/>
            <a:ext cx="5965190" cy="697230"/>
          </a:xfrm>
          <a:prstGeom prst="rect">
            <a:avLst/>
          </a:prstGeom>
        </p:spPr>
        <p:txBody>
          <a:bodyPr wrap="square" lIns="0" tIns="0" rIns="0" bIns="0">
            <a:spAutoFit/>
          </a:bodyPr>
          <a:lstStyle>
            <a:lvl1pPr>
              <a:defRPr sz="44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916939" y="1923033"/>
            <a:ext cx="10121900" cy="4192904"/>
          </a:xfrm>
          <a:prstGeom prst="rect">
            <a:avLst/>
          </a:prstGeom>
        </p:spPr>
        <p:txBody>
          <a:bodyPr wrap="square" lIns="0" tIns="0" rIns="0" bIns="0">
            <a:spAutoFit/>
          </a:bodyPr>
          <a:lstStyle>
            <a:lvl1pPr>
              <a:defRPr sz="19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10/24/2025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3078407"/>
            <a:ext cx="3514725" cy="893444"/>
          </a:xfrm>
          <a:prstGeom prst="rect">
            <a:avLst/>
          </a:prstGeom>
        </p:spPr>
        <p:txBody>
          <a:bodyPr vert="horz" wrap="square" lIns="0" tIns="12065" rIns="0" bIns="0" rtlCol="0">
            <a:spAutoFit/>
          </a:bodyPr>
          <a:lstStyle/>
          <a:p>
            <a:pPr marL="12700">
              <a:lnSpc>
                <a:spcPct val="100000"/>
              </a:lnSpc>
              <a:spcBef>
                <a:spcPts val="95"/>
              </a:spcBef>
            </a:pPr>
            <a:r>
              <a:rPr sz="5700" b="1" i="1" spc="-455" dirty="0">
                <a:solidFill>
                  <a:srgbClr val="385622"/>
                </a:solidFill>
                <a:latin typeface="Times New Roman"/>
                <a:cs typeface="Times New Roman"/>
              </a:rPr>
              <a:t>CAMP</a:t>
            </a:r>
            <a:r>
              <a:rPr sz="5700" b="1" i="1" spc="-95" dirty="0">
                <a:solidFill>
                  <a:srgbClr val="385622"/>
                </a:solidFill>
                <a:latin typeface="Times New Roman"/>
                <a:cs typeface="Times New Roman"/>
              </a:rPr>
              <a:t> </a:t>
            </a:r>
            <a:r>
              <a:rPr sz="5700" b="1" i="1" spc="-595" dirty="0">
                <a:solidFill>
                  <a:srgbClr val="385622"/>
                </a:solidFill>
                <a:latin typeface="Times New Roman"/>
                <a:cs typeface="Times New Roman"/>
              </a:rPr>
              <a:t>RIDE</a:t>
            </a:r>
            <a:endParaRPr sz="5700">
              <a:latin typeface="Times New Roman"/>
              <a:cs typeface="Times New Roman"/>
            </a:endParaRPr>
          </a:p>
        </p:txBody>
      </p:sp>
      <p:pic>
        <p:nvPicPr>
          <p:cNvPr id="3" name="object 3"/>
          <p:cNvPicPr/>
          <p:nvPr/>
        </p:nvPicPr>
        <p:blipFill>
          <a:blip r:embed="rId2" cstate="print"/>
          <a:stretch>
            <a:fillRect/>
          </a:stretch>
        </p:blipFill>
        <p:spPr>
          <a:xfrm>
            <a:off x="4942713" y="537988"/>
            <a:ext cx="6864858" cy="591498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728E88-DAE1-CB31-28CF-B1C58031F07C}"/>
              </a:ext>
            </a:extLst>
          </p:cNvPr>
          <p:cNvSpPr txBox="1"/>
          <p:nvPr/>
        </p:nvSpPr>
        <p:spPr>
          <a:xfrm>
            <a:off x="1066800" y="381000"/>
            <a:ext cx="3914572" cy="369332"/>
          </a:xfrm>
          <a:prstGeom prst="rect">
            <a:avLst/>
          </a:prstGeom>
          <a:noFill/>
        </p:spPr>
        <p:txBody>
          <a:bodyPr wrap="square" rtlCol="0">
            <a:spAutoFit/>
          </a:bodyPr>
          <a:lstStyle/>
          <a:p>
            <a:r>
              <a:rPr lang="en-US" dirty="0"/>
              <a:t>LEVEL 3</a:t>
            </a:r>
            <a:endParaRPr lang="en-IN" dirty="0"/>
          </a:p>
        </p:txBody>
      </p:sp>
      <p:pic>
        <p:nvPicPr>
          <p:cNvPr id="4" name="Picture 3">
            <a:extLst>
              <a:ext uri="{FF2B5EF4-FFF2-40B4-BE49-F238E27FC236}">
                <a16:creationId xmlns:a16="http://schemas.microsoft.com/office/drawing/2014/main" id="{CFD1D476-8230-5641-3779-CF2C2AB72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066800"/>
            <a:ext cx="6324600" cy="3886200"/>
          </a:xfrm>
          <a:prstGeom prst="rect">
            <a:avLst/>
          </a:prstGeom>
        </p:spPr>
      </p:pic>
    </p:spTree>
    <p:extLst>
      <p:ext uri="{BB962C8B-B14F-4D97-AF65-F5344CB8AC3E}">
        <p14:creationId xmlns:p14="http://schemas.microsoft.com/office/powerpoint/2010/main" val="342347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9676"/>
            <a:ext cx="2743196" cy="752129"/>
          </a:xfrm>
          <a:prstGeom prst="rect">
            <a:avLst/>
          </a:prstGeom>
        </p:spPr>
        <p:txBody>
          <a:bodyPr vert="horz" wrap="square" lIns="0" tIns="13335" rIns="0" bIns="0" rtlCol="0">
            <a:spAutoFit/>
          </a:bodyPr>
          <a:lstStyle/>
          <a:p>
            <a:pPr marL="12700">
              <a:spcBef>
                <a:spcPts val="105"/>
              </a:spcBef>
            </a:pPr>
            <a:r>
              <a:rPr lang="en-IN" sz="1600" i="1" u="sng" spc="-75" dirty="0">
                <a:uFill>
                  <a:solidFill>
                    <a:srgbClr val="000000"/>
                  </a:solidFill>
                </a:uFill>
                <a:latin typeface="Calibri Light"/>
                <a:cs typeface="Calibri Light"/>
              </a:rPr>
              <a:t>TABLES</a:t>
            </a:r>
            <a:br>
              <a:rPr lang="en-IN" sz="1600" i="1" u="sng" spc="-75" dirty="0">
                <a:uFill>
                  <a:solidFill>
                    <a:srgbClr val="000000"/>
                  </a:solidFill>
                </a:uFill>
                <a:latin typeface="Calibri Light"/>
                <a:cs typeface="Calibri Light"/>
              </a:rPr>
            </a:br>
            <a:r>
              <a:rPr lang="en-US" sz="1600" i="1" u="sng" dirty="0"/>
              <a:t>student</a:t>
            </a:r>
            <a:br>
              <a:rPr lang="en-IN" sz="1600" dirty="0"/>
            </a:br>
            <a:endParaRPr sz="1600" i="1" u="sng" spc="-75" dirty="0">
              <a:uFill>
                <a:solidFill>
                  <a:srgbClr val="000000"/>
                </a:solidFill>
              </a:uFill>
              <a:latin typeface="Calibri Light"/>
              <a:cs typeface="Calibri Light"/>
            </a:endParaRPr>
          </a:p>
        </p:txBody>
      </p:sp>
      <p:graphicFrame>
        <p:nvGraphicFramePr>
          <p:cNvPr id="4" name="Table 3">
            <a:extLst>
              <a:ext uri="{FF2B5EF4-FFF2-40B4-BE49-F238E27FC236}">
                <a16:creationId xmlns:a16="http://schemas.microsoft.com/office/drawing/2014/main" id="{3335D1E5-BFEC-955F-BAC7-5087CD540511}"/>
              </a:ext>
            </a:extLst>
          </p:cNvPr>
          <p:cNvGraphicFramePr>
            <a:graphicFrameLocks noGrp="1"/>
          </p:cNvGraphicFramePr>
          <p:nvPr>
            <p:extLst>
              <p:ext uri="{D42A27DB-BD31-4B8C-83A1-F6EECF244321}">
                <p14:modId xmlns:p14="http://schemas.microsoft.com/office/powerpoint/2010/main" val="1672452521"/>
              </p:ext>
            </p:extLst>
          </p:nvPr>
        </p:nvGraphicFramePr>
        <p:xfrm>
          <a:off x="916939" y="2005816"/>
          <a:ext cx="2743197" cy="3642148"/>
        </p:xfrm>
        <a:graphic>
          <a:graphicData uri="http://schemas.openxmlformats.org/drawingml/2006/table">
            <a:tbl>
              <a:tblPr firstRow="1" bandRow="1">
                <a:tableStyleId>{5C22544A-7EE6-4342-B048-85BDC9FD1C3A}</a:tableStyleId>
              </a:tblPr>
              <a:tblGrid>
                <a:gridCol w="914399">
                  <a:extLst>
                    <a:ext uri="{9D8B030D-6E8A-4147-A177-3AD203B41FA5}">
                      <a16:colId xmlns:a16="http://schemas.microsoft.com/office/drawing/2014/main" val="1162115555"/>
                    </a:ext>
                  </a:extLst>
                </a:gridCol>
                <a:gridCol w="914399">
                  <a:extLst>
                    <a:ext uri="{9D8B030D-6E8A-4147-A177-3AD203B41FA5}">
                      <a16:colId xmlns:a16="http://schemas.microsoft.com/office/drawing/2014/main" val="651458041"/>
                    </a:ext>
                  </a:extLst>
                </a:gridCol>
                <a:gridCol w="914399">
                  <a:extLst>
                    <a:ext uri="{9D8B030D-6E8A-4147-A177-3AD203B41FA5}">
                      <a16:colId xmlns:a16="http://schemas.microsoft.com/office/drawing/2014/main" val="557530097"/>
                    </a:ext>
                  </a:extLst>
                </a:gridCol>
              </a:tblGrid>
              <a:tr h="220927">
                <a:tc>
                  <a:txBody>
                    <a:bodyPr/>
                    <a:lstStyle/>
                    <a:p>
                      <a:pPr marL="63500">
                        <a:spcBef>
                          <a:spcPts val="315"/>
                        </a:spcBef>
                        <a:buNone/>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Field</a:t>
                      </a:r>
                      <a:r>
                        <a:rPr lang="en-US" sz="11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b="1" spc="-20" dirty="0">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100" spc="1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b="1" spc="-20" dirty="0">
                          <a:effectLst/>
                          <a:latin typeface="Times New Roman" panose="02020603050405020304" pitchFamily="18" charset="0"/>
                          <a:ea typeface="Times New Roman" panose="02020603050405020304" pitchFamily="18" charset="0"/>
                          <a:cs typeface="Times New Roman" panose="02020603050405020304" pitchFamily="18" charset="0"/>
                        </a:rPr>
                        <a:t>Type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b="1" spc="-10">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86929286"/>
                  </a:ext>
                </a:extLst>
              </a:tr>
              <a:tr h="275317">
                <a:tc>
                  <a:txBody>
                    <a:bodyPr/>
                    <a:lstStyle/>
                    <a:p>
                      <a:pPr marL="63500">
                        <a:spcBef>
                          <a:spcPts val="30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Student</a:t>
                      </a:r>
                      <a:r>
                        <a:rPr lang="en-US" sz="1100" spc="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_id(pk)</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05"/>
                        </a:spcBef>
                        <a:buNone/>
                      </a:pPr>
                      <a:r>
                        <a:rPr lang="en-US" sz="1100" spc="-25" dirty="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0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Unique</a:t>
                      </a:r>
                      <a:r>
                        <a:rPr lang="en-US" sz="1100" spc="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id</a:t>
                      </a:r>
                      <a:r>
                        <a:rPr lang="en-US" sz="1100" spc="4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100" spc="3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each</a:t>
                      </a:r>
                      <a:r>
                        <a:rPr lang="en-US" sz="1100" spc="4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student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88690630"/>
                  </a:ext>
                </a:extLst>
              </a:tr>
              <a:tr h="275317">
                <a:tc>
                  <a:txBody>
                    <a:bodyPr/>
                    <a:lstStyle/>
                    <a:p>
                      <a:pPr marL="63500">
                        <a:spcBef>
                          <a:spcPts val="310"/>
                        </a:spcBef>
                        <a:buNone/>
                      </a:pPr>
                      <a:r>
                        <a:rPr lang="en-US" sz="1100" spc="-20">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0"/>
                        </a:spcBef>
                        <a:buNone/>
                      </a:pPr>
                      <a:r>
                        <a:rPr lang="en-US" sz="1100" spc="-10" dirty="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0"/>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Student’s</a:t>
                      </a:r>
                      <a:r>
                        <a:rPr lang="en-US" sz="1100"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full</a:t>
                      </a:r>
                      <a:r>
                        <a:rPr lang="en-US" sz="1100"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20">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62553863"/>
                  </a:ext>
                </a:extLst>
              </a:tr>
              <a:tr h="275317">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Register_number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spc="-10" dirty="0">
                          <a:effectLst/>
                          <a:latin typeface="Times New Roman" panose="02020603050405020304" pitchFamily="18" charset="0"/>
                          <a:ea typeface="Times New Roman" panose="02020603050405020304" pitchFamily="18" charset="0"/>
                          <a:cs typeface="Times New Roman" panose="02020603050405020304" pitchFamily="18" charset="0"/>
                        </a:rPr>
                        <a:t>Varchar(50)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Rollno/register</a:t>
                      </a:r>
                      <a:r>
                        <a:rPr lang="en-US" sz="1100" spc="12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25">
                          <a:effectLst/>
                          <a:latin typeface="Times New Roman" panose="02020603050405020304" pitchFamily="18" charset="0"/>
                          <a:ea typeface="Times New Roman" panose="02020603050405020304" pitchFamily="18" charset="0"/>
                          <a:cs typeface="Times New Roman" panose="02020603050405020304" pitchFamily="18" charset="0"/>
                        </a:rPr>
                        <a:t>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940383208"/>
                  </a:ext>
                </a:extLst>
              </a:tr>
              <a:tr h="306603">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Department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spc="-10" dirty="0">
                          <a:effectLst/>
                          <a:latin typeface="Times New Roman" panose="02020603050405020304" pitchFamily="18" charset="0"/>
                          <a:ea typeface="Times New Roman" panose="02020603050405020304" pitchFamily="18" charset="0"/>
                          <a:cs typeface="Times New Roman" panose="02020603050405020304" pitchFamily="18" charset="0"/>
                        </a:rPr>
                        <a:t>V</a:t>
                      </a:r>
                    </a:p>
                    <a:p>
                      <a:pPr marL="63500">
                        <a:spcBef>
                          <a:spcPts val="315"/>
                        </a:spcBef>
                        <a:buNone/>
                      </a:pPr>
                      <a:r>
                        <a:rPr lang="en-US" sz="1100" spc="-10" dirty="0" err="1">
                          <a:effectLst/>
                          <a:latin typeface="Times New Roman" panose="02020603050405020304" pitchFamily="18" charset="0"/>
                          <a:ea typeface="Times New Roman" panose="02020603050405020304" pitchFamily="18" charset="0"/>
                          <a:cs typeface="Times New Roman" panose="02020603050405020304" pitchFamily="18" charset="0"/>
                        </a:rPr>
                        <a:t>archar</a:t>
                      </a:r>
                      <a:r>
                        <a:rPr lang="en-US" sz="1100" spc="-10" dirty="0">
                          <a:effectLst/>
                          <a:latin typeface="Times New Roman" panose="02020603050405020304" pitchFamily="18" charset="0"/>
                          <a:ea typeface="Times New Roman" panose="02020603050405020304" pitchFamily="18" charset="0"/>
                          <a:cs typeface="Times New Roman" panose="02020603050405020304" pitchFamily="18" charset="0"/>
                        </a:rPr>
                        <a:t>(100)</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Branch</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58749792"/>
                  </a:ext>
                </a:extLst>
              </a:tr>
              <a:tr h="220927">
                <a:tc>
                  <a:txBody>
                    <a:bodyPr/>
                    <a:lstStyle/>
                    <a:p>
                      <a:pPr marL="63500">
                        <a:spcBef>
                          <a:spcPts val="305"/>
                        </a:spcBef>
                        <a:buNone/>
                      </a:pPr>
                      <a:r>
                        <a:rPr lang="en-US" sz="1100" spc="-20">
                          <a:effectLst/>
                          <a:latin typeface="Times New Roman" panose="02020603050405020304" pitchFamily="18" charset="0"/>
                          <a:ea typeface="Times New Roman" panose="02020603050405020304" pitchFamily="18" charset="0"/>
                          <a:cs typeface="Times New Roman" panose="02020603050405020304" pitchFamily="18" charset="0"/>
                        </a:rPr>
                        <a:t>Year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05"/>
                        </a:spcBef>
                        <a:buNone/>
                      </a:pPr>
                      <a:r>
                        <a:rPr lang="en-US" sz="1100" spc="-25">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0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Year</a:t>
                      </a:r>
                      <a:r>
                        <a:rPr lang="en-US" sz="1100" spc="-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of</a:t>
                      </a:r>
                      <a:r>
                        <a:rPr lang="en-US" sz="1100" spc="-1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study</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41928098"/>
                  </a:ext>
                </a:extLst>
              </a:tr>
              <a:tr h="275317">
                <a:tc>
                  <a:txBody>
                    <a:bodyPr/>
                    <a:lstStyle/>
                    <a:p>
                      <a:pPr marL="63500">
                        <a:spcBef>
                          <a:spcPts val="310"/>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Contact_no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0"/>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Varchar(15)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0"/>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Students</a:t>
                      </a:r>
                      <a:r>
                        <a:rPr lang="en-US" sz="1100" spc="7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phone</a:t>
                      </a:r>
                      <a:r>
                        <a:rPr lang="en-US" sz="1100" spc="6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number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24164748"/>
                  </a:ext>
                </a:extLst>
              </a:tr>
              <a:tr h="275317">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Address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Residential</a:t>
                      </a:r>
                      <a:r>
                        <a:rPr lang="en-US" sz="1100" spc="9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address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69699566"/>
                  </a:ext>
                </a:extLst>
              </a:tr>
              <a:tr h="306603">
                <a:tc>
                  <a:txBody>
                    <a:bodyPr/>
                    <a:lstStyle/>
                    <a:p>
                      <a:pPr marL="63500">
                        <a:spcBef>
                          <a:spcPts val="440"/>
                        </a:spcBef>
                        <a:buNone/>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p>
                      <a:pPr marL="63500">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Bus</a:t>
                      </a:r>
                      <a:r>
                        <a:rPr lang="en-US" sz="1100"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25">
                          <a:effectLst/>
                          <a:latin typeface="Times New Roman" panose="02020603050405020304" pitchFamily="18" charset="0"/>
                          <a:ea typeface="Times New Roman" panose="02020603050405020304" pitchFamily="18" charset="0"/>
                          <a:cs typeface="Times New Roman" panose="02020603050405020304" pitchFamily="18" charset="0"/>
                        </a:rPr>
                        <a:t>number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spc="-25">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Allocated</a:t>
                      </a:r>
                      <a:r>
                        <a:rPr lang="en-US" sz="1100" spc="6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25">
                          <a:effectLst/>
                          <a:latin typeface="Times New Roman" panose="02020603050405020304" pitchFamily="18" charset="0"/>
                          <a:ea typeface="Times New Roman" panose="02020603050405020304" pitchFamily="18" charset="0"/>
                          <a:cs typeface="Times New Roman" panose="02020603050405020304" pitchFamily="18" charset="0"/>
                        </a:rPr>
                        <a:t>bus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867227700"/>
                  </a:ext>
                </a:extLst>
              </a:tr>
              <a:tr h="275317">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Pickup_point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spc="-25">
                          <a:effectLst/>
                          <a:latin typeface="Times New Roman" panose="02020603050405020304" pitchFamily="18" charset="0"/>
                          <a:ea typeface="Times New Roman" panose="02020603050405020304" pitchFamily="18" charset="0"/>
                          <a:cs typeface="Times New Roman" panose="02020603050405020304" pitchFamily="18" charset="0"/>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Allocated</a:t>
                      </a:r>
                      <a:r>
                        <a:rPr lang="en-US" sz="1100"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bus</a:t>
                      </a:r>
                      <a:r>
                        <a:rPr lang="en-US" sz="1100" spc="6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20">
                          <a:effectLst/>
                          <a:latin typeface="Times New Roman" panose="02020603050405020304" pitchFamily="18" charset="0"/>
                          <a:ea typeface="Times New Roman" panose="02020603050405020304" pitchFamily="18" charset="0"/>
                          <a:cs typeface="Times New Roman" panose="02020603050405020304" pitchFamily="18" charset="0"/>
                        </a:rPr>
                        <a:t>stop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93901582"/>
                  </a:ext>
                </a:extLst>
              </a:tr>
              <a:tr h="220927">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Bus_route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spc="-25">
                          <a:effectLst/>
                          <a:latin typeface="Times New Roman" panose="02020603050405020304" pitchFamily="18" charset="0"/>
                          <a:ea typeface="Times New Roman" panose="02020603050405020304" pitchFamily="18" charset="0"/>
                          <a:cs typeface="Times New Roman" panose="02020603050405020304" pitchFamily="18" charset="0"/>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route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21702650"/>
                  </a:ext>
                </a:extLst>
              </a:tr>
              <a:tr h="220927">
                <a:tc>
                  <a:txBody>
                    <a:bodyPr/>
                    <a:lstStyle/>
                    <a:p>
                      <a:pPr marL="63500">
                        <a:spcBef>
                          <a:spcPts val="315"/>
                        </a:spcBef>
                        <a:buNone/>
                      </a:pPr>
                      <a:r>
                        <a:rPr lang="en-US" sz="1100" spc="-10" dirty="0">
                          <a:effectLst/>
                          <a:latin typeface="Times New Roman" panose="02020603050405020304" pitchFamily="18" charset="0"/>
                          <a:ea typeface="Times New Roman" panose="02020603050405020304" pitchFamily="18" charset="0"/>
                          <a:cs typeface="Times New Roman" panose="02020603050405020304" pitchFamily="18" charset="0"/>
                        </a:rPr>
                        <a:t>status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spc="-25" dirty="0">
                          <a:effectLst/>
                          <a:latin typeface="Times New Roman" panose="02020603050405020304" pitchFamily="18" charset="0"/>
                          <a:ea typeface="Times New Roman" panose="02020603050405020304" pitchFamily="18" charset="0"/>
                          <a:cs typeface="Times New Roman" panose="02020603050405020304" pitchFamily="18" charset="0"/>
                        </a:rPr>
                        <a:t>varchar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View status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44571136"/>
                  </a:ext>
                </a:extLst>
              </a:tr>
            </a:tbl>
          </a:graphicData>
        </a:graphic>
      </p:graphicFrame>
      <p:sp>
        <p:nvSpPr>
          <p:cNvPr id="8" name="TextBox 7">
            <a:extLst>
              <a:ext uri="{FF2B5EF4-FFF2-40B4-BE49-F238E27FC236}">
                <a16:creationId xmlns:a16="http://schemas.microsoft.com/office/drawing/2014/main" id="{AEA20201-AA82-519A-F94A-EC95995A89D7}"/>
              </a:ext>
            </a:extLst>
          </p:cNvPr>
          <p:cNvSpPr txBox="1"/>
          <p:nvPr/>
        </p:nvSpPr>
        <p:spPr>
          <a:xfrm>
            <a:off x="5029200" y="914400"/>
            <a:ext cx="915635" cy="646331"/>
          </a:xfrm>
          <a:prstGeom prst="rect">
            <a:avLst/>
          </a:prstGeom>
          <a:noFill/>
        </p:spPr>
        <p:txBody>
          <a:bodyPr wrap="none" rtlCol="0">
            <a:spAutoFit/>
          </a:bodyPr>
          <a:lstStyle/>
          <a:p>
            <a:r>
              <a:rPr lang="en-US" u="sng" dirty="0"/>
              <a:t>Routes</a:t>
            </a:r>
          </a:p>
          <a:p>
            <a:endParaRPr lang="en-IN" u="sng" dirty="0"/>
          </a:p>
        </p:txBody>
      </p:sp>
      <p:graphicFrame>
        <p:nvGraphicFramePr>
          <p:cNvPr id="9" name="Table 8">
            <a:extLst>
              <a:ext uri="{FF2B5EF4-FFF2-40B4-BE49-F238E27FC236}">
                <a16:creationId xmlns:a16="http://schemas.microsoft.com/office/drawing/2014/main" id="{9A09D684-6223-BDE6-6E78-2422328A7EA5}"/>
              </a:ext>
            </a:extLst>
          </p:cNvPr>
          <p:cNvGraphicFramePr>
            <a:graphicFrameLocks noGrp="1"/>
          </p:cNvGraphicFramePr>
          <p:nvPr>
            <p:extLst>
              <p:ext uri="{D42A27DB-BD31-4B8C-83A1-F6EECF244321}">
                <p14:modId xmlns:p14="http://schemas.microsoft.com/office/powerpoint/2010/main" val="157389254"/>
              </p:ext>
            </p:extLst>
          </p:nvPr>
        </p:nvGraphicFramePr>
        <p:xfrm>
          <a:off x="5486400" y="1560731"/>
          <a:ext cx="4038597" cy="2516244"/>
        </p:xfrm>
        <a:graphic>
          <a:graphicData uri="http://schemas.openxmlformats.org/drawingml/2006/table">
            <a:tbl>
              <a:tblPr firstRow="1" bandRow="1">
                <a:tableStyleId>{5C22544A-7EE6-4342-B048-85BDC9FD1C3A}</a:tableStyleId>
              </a:tblPr>
              <a:tblGrid>
                <a:gridCol w="1346199">
                  <a:extLst>
                    <a:ext uri="{9D8B030D-6E8A-4147-A177-3AD203B41FA5}">
                      <a16:colId xmlns:a16="http://schemas.microsoft.com/office/drawing/2014/main" val="1756936428"/>
                    </a:ext>
                  </a:extLst>
                </a:gridCol>
                <a:gridCol w="1346199">
                  <a:extLst>
                    <a:ext uri="{9D8B030D-6E8A-4147-A177-3AD203B41FA5}">
                      <a16:colId xmlns:a16="http://schemas.microsoft.com/office/drawing/2014/main" val="2751043155"/>
                    </a:ext>
                  </a:extLst>
                </a:gridCol>
                <a:gridCol w="1346199">
                  <a:extLst>
                    <a:ext uri="{9D8B030D-6E8A-4147-A177-3AD203B41FA5}">
                      <a16:colId xmlns:a16="http://schemas.microsoft.com/office/drawing/2014/main" val="2126393724"/>
                    </a:ext>
                  </a:extLst>
                </a:gridCol>
              </a:tblGrid>
              <a:tr h="419374">
                <a:tc>
                  <a:txBody>
                    <a:bodyPr/>
                    <a:lstStyle/>
                    <a:p>
                      <a:pPr marL="63500">
                        <a:spcBef>
                          <a:spcPts val="310"/>
                        </a:spcBef>
                        <a:buNone/>
                      </a:pPr>
                      <a:r>
                        <a:rPr lang="en-US" sz="1100" b="1" dirty="0">
                          <a:effectLst/>
                          <a:latin typeface="Times New Roman" panose="02020603050405020304" pitchFamily="18" charset="0"/>
                          <a:ea typeface="Times New Roman" panose="02020603050405020304" pitchFamily="18" charset="0"/>
                          <a:cs typeface="Times New Roman" panose="02020603050405020304" pitchFamily="18" charset="0"/>
                        </a:rPr>
                        <a:t>Field</a:t>
                      </a:r>
                      <a:r>
                        <a:rPr lang="en-US" sz="1100" spc="65"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b="1" spc="-20" dirty="0">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a:spcBef>
                          <a:spcPts val="310"/>
                        </a:spcBef>
                        <a:buNone/>
                      </a:pPr>
                      <a:r>
                        <a:rPr lang="en-US" sz="1100" b="1">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100"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b="1" spc="-20">
                          <a:effectLst/>
                          <a:latin typeface="Times New Roman" panose="02020603050405020304" pitchFamily="18" charset="0"/>
                          <a:ea typeface="Times New Roman" panose="02020603050405020304" pitchFamily="18" charset="0"/>
                          <a:cs typeface="Times New Roman" panose="02020603050405020304" pitchFamily="18" charset="0"/>
                        </a:rPr>
                        <a:t>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19050" marR="19050" algn="ctr">
                        <a:spcBef>
                          <a:spcPts val="310"/>
                        </a:spcBef>
                        <a:buNone/>
                      </a:pPr>
                      <a:r>
                        <a:rPr lang="en-US" sz="1100" b="1" spc="-10">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34377647"/>
                  </a:ext>
                </a:extLst>
              </a:tr>
              <a:tr h="419374">
                <a:tc>
                  <a:txBody>
                    <a:bodyPr/>
                    <a:lstStyle/>
                    <a:p>
                      <a:pPr marL="63500">
                        <a:spcBef>
                          <a:spcPts val="310"/>
                        </a:spcBef>
                        <a:buNone/>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Rout_id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a:spcBef>
                          <a:spcPts val="310"/>
                        </a:spcBef>
                        <a:buNone/>
                      </a:pPr>
                      <a:r>
                        <a:rPr lang="en-US" sz="1200" spc="-25">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75565">
                        <a:lnSpc>
                          <a:spcPct val="110000"/>
                        </a:lnSpc>
                        <a:spcBef>
                          <a:spcPts val="310"/>
                        </a:spcBef>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Unique</a:t>
                      </a:r>
                      <a:r>
                        <a:rPr lang="en-US" sz="1200" spc="-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id for route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92259157"/>
                  </a:ext>
                </a:extLst>
              </a:tr>
              <a:tr h="419374">
                <a:tc>
                  <a:txBody>
                    <a:bodyPr/>
                    <a:lstStyle/>
                    <a:p>
                      <a:pPr marL="63500">
                        <a:spcBef>
                          <a:spcPts val="310"/>
                        </a:spcBef>
                        <a:buNone/>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Route_name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a:spcBef>
                          <a:spcPts val="310"/>
                        </a:spcBef>
                        <a:buNone/>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19050" algn="ctr">
                        <a:spcBef>
                          <a:spcPts val="310"/>
                        </a:spcBef>
                        <a:buNone/>
                      </a:pPr>
                      <a:r>
                        <a:rPr lang="en-US" sz="1200">
                          <a:effectLst/>
                          <a:latin typeface="Times New Roman" panose="02020603050405020304" pitchFamily="18" charset="0"/>
                          <a:ea typeface="Times New Roman" panose="02020603050405020304" pitchFamily="18" charset="0"/>
                          <a:cs typeface="Times New Roman" panose="02020603050405020304" pitchFamily="18" charset="0"/>
                        </a:rPr>
                        <a:t>Route</a:t>
                      </a:r>
                      <a:r>
                        <a:rPr lang="en-US" sz="1200" spc="5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spc="-20">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8691664"/>
                  </a:ext>
                </a:extLst>
              </a:tr>
              <a:tr h="419374">
                <a:tc>
                  <a:txBody>
                    <a:bodyPr/>
                    <a:lstStyle/>
                    <a:p>
                      <a:pPr marL="63500">
                        <a:spcBef>
                          <a:spcPts val="315"/>
                        </a:spcBef>
                        <a:buNone/>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Start_point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a:spcBef>
                          <a:spcPts val="315"/>
                        </a:spcBef>
                        <a:buNone/>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75565">
                        <a:lnSpc>
                          <a:spcPts val="1400"/>
                        </a:lnSpc>
                        <a:spcBef>
                          <a:spcPts val="180"/>
                        </a:spcBef>
                        <a:buNone/>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Starting location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354278557"/>
                  </a:ext>
                </a:extLst>
              </a:tr>
              <a:tr h="419374">
                <a:tc>
                  <a:txBody>
                    <a:bodyPr/>
                    <a:lstStyle/>
                    <a:p>
                      <a:pPr marL="63500">
                        <a:spcBef>
                          <a:spcPts val="315"/>
                        </a:spcBef>
                        <a:buNone/>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End_point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a:spcBef>
                          <a:spcPts val="315"/>
                        </a:spcBef>
                        <a:buNone/>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75565">
                        <a:lnSpc>
                          <a:spcPts val="1400"/>
                        </a:lnSpc>
                        <a:spcBef>
                          <a:spcPts val="180"/>
                        </a:spcBef>
                        <a:buNone/>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Ending location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81776426"/>
                  </a:ext>
                </a:extLst>
              </a:tr>
              <a:tr h="419374">
                <a:tc>
                  <a:txBody>
                    <a:bodyPr/>
                    <a:lstStyle/>
                    <a:p>
                      <a:pPr marL="63500">
                        <a:spcBef>
                          <a:spcPts val="305"/>
                        </a:spcBef>
                        <a:buNone/>
                      </a:pPr>
                      <a:r>
                        <a:rPr lang="en-US" sz="1200" spc="-10" dirty="0" err="1">
                          <a:effectLst/>
                          <a:latin typeface="Times New Roman" panose="02020603050405020304" pitchFamily="18" charset="0"/>
                          <a:ea typeface="Times New Roman" panose="02020603050405020304" pitchFamily="18" charset="0"/>
                          <a:cs typeface="Times New Roman" panose="02020603050405020304" pitchFamily="18" charset="0"/>
                        </a:rPr>
                        <a:t>Distance_km</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1595">
                        <a:spcBef>
                          <a:spcPts val="305"/>
                        </a:spcBef>
                        <a:buNone/>
                      </a:pPr>
                      <a:r>
                        <a:rPr lang="en-US" sz="1200" spc="-10">
                          <a:effectLst/>
                          <a:latin typeface="Times New Roman" panose="02020603050405020304" pitchFamily="18" charset="0"/>
                          <a:ea typeface="Times New Roman" panose="02020603050405020304" pitchFamily="18" charset="0"/>
                          <a:cs typeface="Times New Roman" panose="02020603050405020304" pitchFamily="18" charset="0"/>
                        </a:rPr>
                        <a:t>Decima(5,2)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marR="75565">
                        <a:lnSpc>
                          <a:spcPct val="110000"/>
                        </a:lnSpc>
                        <a:spcBef>
                          <a:spcPts val="305"/>
                        </a:spcBef>
                        <a:buNone/>
                      </a:pP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Total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distance</a:t>
                      </a:r>
                      <a:r>
                        <a:rPr lang="en-US" sz="1200" spc="-7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in </a:t>
                      </a:r>
                      <a:r>
                        <a:rPr lang="en-US" sz="1200" spc="-10" dirty="0">
                          <a:effectLst/>
                          <a:latin typeface="Times New Roman" panose="02020603050405020304" pitchFamily="18" charset="0"/>
                          <a:ea typeface="Times New Roman" panose="02020603050405020304" pitchFamily="18" charset="0"/>
                          <a:cs typeface="Times New Roman" panose="02020603050405020304" pitchFamily="18" charset="0"/>
                        </a:rPr>
                        <a:t>kilometers</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419739535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DAC149-C1CC-4020-465F-F0D151502110}"/>
              </a:ext>
            </a:extLst>
          </p:cNvPr>
          <p:cNvSpPr txBox="1"/>
          <p:nvPr/>
        </p:nvSpPr>
        <p:spPr>
          <a:xfrm>
            <a:off x="1066800" y="685800"/>
            <a:ext cx="5486400" cy="369332"/>
          </a:xfrm>
          <a:prstGeom prst="rect">
            <a:avLst/>
          </a:prstGeom>
          <a:noFill/>
        </p:spPr>
        <p:txBody>
          <a:bodyPr wrap="square" rtlCol="0">
            <a:spAutoFit/>
          </a:bodyPr>
          <a:lstStyle/>
          <a:p>
            <a:r>
              <a:rPr lang="en-US" dirty="0"/>
              <a:t>            </a:t>
            </a:r>
            <a:r>
              <a:rPr lang="en-US" u="sng" dirty="0"/>
              <a:t>Users</a:t>
            </a:r>
            <a:r>
              <a:rPr lang="en-US" dirty="0"/>
              <a:t>    </a:t>
            </a:r>
            <a:endParaRPr lang="en-IN" dirty="0"/>
          </a:p>
        </p:txBody>
      </p:sp>
      <p:graphicFrame>
        <p:nvGraphicFramePr>
          <p:cNvPr id="5" name="Table 4">
            <a:extLst>
              <a:ext uri="{FF2B5EF4-FFF2-40B4-BE49-F238E27FC236}">
                <a16:creationId xmlns:a16="http://schemas.microsoft.com/office/drawing/2014/main" id="{7E5A30A1-DC75-7CA9-DD0D-88C51F20B41F}"/>
              </a:ext>
            </a:extLst>
          </p:cNvPr>
          <p:cNvGraphicFramePr>
            <a:graphicFrameLocks noGrp="1"/>
          </p:cNvGraphicFramePr>
          <p:nvPr>
            <p:extLst>
              <p:ext uri="{D42A27DB-BD31-4B8C-83A1-F6EECF244321}">
                <p14:modId xmlns:p14="http://schemas.microsoft.com/office/powerpoint/2010/main" val="1717472867"/>
              </p:ext>
            </p:extLst>
          </p:nvPr>
        </p:nvGraphicFramePr>
        <p:xfrm>
          <a:off x="1981200" y="1524000"/>
          <a:ext cx="4343400" cy="26670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289733251"/>
                    </a:ext>
                  </a:extLst>
                </a:gridCol>
                <a:gridCol w="1447800">
                  <a:extLst>
                    <a:ext uri="{9D8B030D-6E8A-4147-A177-3AD203B41FA5}">
                      <a16:colId xmlns:a16="http://schemas.microsoft.com/office/drawing/2014/main" val="123024581"/>
                    </a:ext>
                  </a:extLst>
                </a:gridCol>
                <a:gridCol w="1447800">
                  <a:extLst>
                    <a:ext uri="{9D8B030D-6E8A-4147-A177-3AD203B41FA5}">
                      <a16:colId xmlns:a16="http://schemas.microsoft.com/office/drawing/2014/main" val="324577709"/>
                    </a:ext>
                  </a:extLst>
                </a:gridCol>
              </a:tblGrid>
              <a:tr h="381000">
                <a:tc>
                  <a:txBody>
                    <a:bodyPr/>
                    <a:lstStyle/>
                    <a:p>
                      <a:pPr marL="63500">
                        <a:spcBef>
                          <a:spcPts val="315"/>
                        </a:spcBef>
                        <a:buNone/>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Field name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 Data type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Description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603635339"/>
                  </a:ext>
                </a:extLst>
              </a:tr>
              <a:tr h="381000">
                <a:tc>
                  <a:txBody>
                    <a:bodyPr/>
                    <a:lstStyle/>
                    <a:p>
                      <a:pPr marL="63500">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Unique user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555691361"/>
                  </a:ext>
                </a:extLst>
              </a:tr>
              <a:tr h="381000">
                <a:tc>
                  <a:txBody>
                    <a:bodyPr/>
                    <a:lstStyle/>
                    <a:p>
                      <a:pPr marL="63500">
                        <a:spcBef>
                          <a:spcPts val="310"/>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Email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0"/>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0"/>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User’s email address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6076604"/>
                  </a:ext>
                </a:extLst>
              </a:tr>
              <a:tr h="381000">
                <a:tc>
                  <a:txBody>
                    <a:bodyPr/>
                    <a:lstStyle/>
                    <a:p>
                      <a:pPr marL="63500">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Password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Encrypted user password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645352462"/>
                  </a:ext>
                </a:extLst>
              </a:tr>
              <a:tr h="381000">
                <a:tc>
                  <a:txBody>
                    <a:bodyPr/>
                    <a:lstStyle/>
                    <a:p>
                      <a:pPr marL="63500">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Created_at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Timestamp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Account creation date and time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397684421"/>
                  </a:ext>
                </a:extLst>
              </a:tr>
              <a:tr h="381000">
                <a:tc>
                  <a:txBody>
                    <a:bodyPr/>
                    <a:lstStyle/>
                    <a:p>
                      <a:pPr marL="63500">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Role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Varchar(50)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Role of the user (e.g., Admin, Student, Driver)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07463881"/>
                  </a:ext>
                </a:extLst>
              </a:tr>
              <a:tr h="381000">
                <a:tc>
                  <a:txBody>
                    <a:bodyPr/>
                    <a:lstStyle/>
                    <a:p>
                      <a:pPr marL="63500">
                        <a:spcBef>
                          <a:spcPts val="310"/>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Name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0"/>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Varchare(100)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0"/>
                        </a:spcBef>
                        <a:buNone/>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Full name of the user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60797403"/>
                  </a:ext>
                </a:extLst>
              </a:tr>
            </a:tbl>
          </a:graphicData>
        </a:graphic>
      </p:graphicFrame>
      <p:sp>
        <p:nvSpPr>
          <p:cNvPr id="6" name="TextBox 5">
            <a:extLst>
              <a:ext uri="{FF2B5EF4-FFF2-40B4-BE49-F238E27FC236}">
                <a16:creationId xmlns:a16="http://schemas.microsoft.com/office/drawing/2014/main" id="{7446080C-252B-0583-7598-35FB13A64210}"/>
              </a:ext>
            </a:extLst>
          </p:cNvPr>
          <p:cNvSpPr txBox="1"/>
          <p:nvPr/>
        </p:nvSpPr>
        <p:spPr>
          <a:xfrm>
            <a:off x="6781800" y="870466"/>
            <a:ext cx="1676400" cy="369332"/>
          </a:xfrm>
          <a:prstGeom prst="rect">
            <a:avLst/>
          </a:prstGeom>
          <a:noFill/>
        </p:spPr>
        <p:txBody>
          <a:bodyPr wrap="square" rtlCol="0">
            <a:spAutoFit/>
          </a:bodyPr>
          <a:lstStyle/>
          <a:p>
            <a:r>
              <a:rPr lang="en-US" u="sng" dirty="0"/>
              <a:t>feedback</a:t>
            </a:r>
            <a:endParaRPr lang="en-IN" u="sng" dirty="0"/>
          </a:p>
        </p:txBody>
      </p:sp>
      <p:graphicFrame>
        <p:nvGraphicFramePr>
          <p:cNvPr id="7" name="Table 6">
            <a:extLst>
              <a:ext uri="{FF2B5EF4-FFF2-40B4-BE49-F238E27FC236}">
                <a16:creationId xmlns:a16="http://schemas.microsoft.com/office/drawing/2014/main" id="{DF7A955E-C966-EFF7-AE9C-C547DBEC0477}"/>
              </a:ext>
            </a:extLst>
          </p:cNvPr>
          <p:cNvGraphicFramePr>
            <a:graphicFrameLocks noGrp="1"/>
          </p:cNvGraphicFramePr>
          <p:nvPr>
            <p:extLst>
              <p:ext uri="{D42A27DB-BD31-4B8C-83A1-F6EECF244321}">
                <p14:modId xmlns:p14="http://schemas.microsoft.com/office/powerpoint/2010/main" val="3201034410"/>
              </p:ext>
            </p:extLst>
          </p:nvPr>
        </p:nvGraphicFramePr>
        <p:xfrm>
          <a:off x="7391400" y="1463042"/>
          <a:ext cx="3962400" cy="2057400"/>
        </p:xfrm>
        <a:graphic>
          <a:graphicData uri="http://schemas.openxmlformats.org/drawingml/2006/table">
            <a:tbl>
              <a:tblPr firstRow="1" bandRow="1">
                <a:tableStyleId>{5C22544A-7EE6-4342-B048-85BDC9FD1C3A}</a:tableStyleId>
              </a:tblPr>
              <a:tblGrid>
                <a:gridCol w="1320800">
                  <a:extLst>
                    <a:ext uri="{9D8B030D-6E8A-4147-A177-3AD203B41FA5}">
                      <a16:colId xmlns:a16="http://schemas.microsoft.com/office/drawing/2014/main" val="931809214"/>
                    </a:ext>
                  </a:extLst>
                </a:gridCol>
                <a:gridCol w="1320800">
                  <a:extLst>
                    <a:ext uri="{9D8B030D-6E8A-4147-A177-3AD203B41FA5}">
                      <a16:colId xmlns:a16="http://schemas.microsoft.com/office/drawing/2014/main" val="1827098011"/>
                    </a:ext>
                  </a:extLst>
                </a:gridCol>
                <a:gridCol w="1320800">
                  <a:extLst>
                    <a:ext uri="{9D8B030D-6E8A-4147-A177-3AD203B41FA5}">
                      <a16:colId xmlns:a16="http://schemas.microsoft.com/office/drawing/2014/main" val="2592461019"/>
                    </a:ext>
                  </a:extLst>
                </a:gridCol>
              </a:tblGrid>
              <a:tr h="342900">
                <a:tc>
                  <a:txBody>
                    <a:bodyPr/>
                    <a:lstStyle/>
                    <a:p>
                      <a:pPr marL="63500">
                        <a:spcBef>
                          <a:spcPts val="315"/>
                        </a:spcBef>
                        <a:buNone/>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FIELD</a:t>
                      </a:r>
                      <a:r>
                        <a:rPr lang="en-US" sz="11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20" dirty="0">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2865">
                        <a:spcBef>
                          <a:spcPts val="315"/>
                        </a:spcBef>
                        <a:buNone/>
                      </a:pPr>
                      <a:r>
                        <a:rPr lang="en-US" sz="1100" spc="-5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100"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20">
                          <a:effectLst/>
                          <a:latin typeface="Times New Roman" panose="02020603050405020304" pitchFamily="18" charset="0"/>
                          <a:ea typeface="Times New Roman" panose="02020603050405020304" pitchFamily="18" charset="0"/>
                          <a:cs typeface="Times New Roman" panose="02020603050405020304" pitchFamily="18" charset="0"/>
                        </a:rPr>
                        <a:t>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51479594"/>
                  </a:ext>
                </a:extLst>
              </a:tr>
              <a:tr h="342900">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2865">
                        <a:spcBef>
                          <a:spcPts val="315"/>
                        </a:spcBef>
                        <a:buNone/>
                      </a:pPr>
                      <a:r>
                        <a:rPr lang="en-US" sz="1100" spc="-25">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770">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Unique</a:t>
                      </a:r>
                      <a:r>
                        <a:rPr lang="en-US" sz="1100" spc="6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admin</a:t>
                      </a:r>
                      <a:r>
                        <a:rPr lang="en-US" sz="1100" spc="5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25">
                          <a:effectLst/>
                          <a:latin typeface="Times New Roman" panose="02020603050405020304" pitchFamily="18" charset="0"/>
                          <a:ea typeface="Times New Roman" panose="02020603050405020304" pitchFamily="18" charset="0"/>
                          <a:cs typeface="Times New Roman" panose="02020603050405020304" pitchFamily="18" charset="0"/>
                        </a:rPr>
                        <a:t>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09319250"/>
                  </a:ext>
                </a:extLst>
              </a:tr>
              <a:tr h="342900">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2865">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Varchar(50)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Student id</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31497737"/>
                  </a:ext>
                </a:extLst>
              </a:tr>
              <a:tr h="342900">
                <a:tc>
                  <a:txBody>
                    <a:bodyPr/>
                    <a:lstStyle/>
                    <a:p>
                      <a:pPr marL="63500">
                        <a:spcBef>
                          <a:spcPts val="30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message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2865">
                        <a:spcBef>
                          <a:spcPts val="30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a:spcBef>
                          <a:spcPts val="30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Feedback message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46145328"/>
                  </a:ext>
                </a:extLst>
              </a:tr>
              <a:tr h="342900">
                <a:tc>
                  <a:txBody>
                    <a:bodyPr/>
                    <a:lstStyle/>
                    <a:p>
                      <a:pPr marL="63500">
                        <a:spcBef>
                          <a:spcPts val="310"/>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Email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2865">
                        <a:spcBef>
                          <a:spcPts val="310"/>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a:spcBef>
                          <a:spcPts val="310"/>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Contact</a:t>
                      </a:r>
                      <a:r>
                        <a:rPr lang="en-US" sz="1100" spc="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email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54212314"/>
                  </a:ext>
                </a:extLst>
              </a:tr>
              <a:tr h="342900">
                <a:tc>
                  <a:txBody>
                    <a:bodyPr/>
                    <a:lstStyle/>
                    <a:p>
                      <a:pPr marL="63500">
                        <a:spcBef>
                          <a:spcPts val="310"/>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Submitted_at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2865">
                        <a:spcBef>
                          <a:spcPts val="310"/>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timestamp</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5405">
                        <a:spcBef>
                          <a:spcPts val="310"/>
                        </a:spcBef>
                        <a:buNone/>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Registering for the bus service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76492295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3782BE2-8E69-661D-850F-C1424413F25E}"/>
              </a:ext>
            </a:extLst>
          </p:cNvPr>
          <p:cNvSpPr txBox="1"/>
          <p:nvPr/>
        </p:nvSpPr>
        <p:spPr>
          <a:xfrm>
            <a:off x="685800" y="685800"/>
            <a:ext cx="5867400" cy="369332"/>
          </a:xfrm>
          <a:prstGeom prst="rect">
            <a:avLst/>
          </a:prstGeom>
          <a:noFill/>
        </p:spPr>
        <p:txBody>
          <a:bodyPr wrap="square" rtlCol="0">
            <a:spAutoFit/>
          </a:bodyPr>
          <a:lstStyle/>
          <a:p>
            <a:r>
              <a:rPr lang="en-US" u="sng" dirty="0"/>
              <a:t>Driver</a:t>
            </a:r>
            <a:endParaRPr lang="en-IN" u="sng" dirty="0"/>
          </a:p>
        </p:txBody>
      </p:sp>
      <p:graphicFrame>
        <p:nvGraphicFramePr>
          <p:cNvPr id="7" name="Table 6">
            <a:extLst>
              <a:ext uri="{FF2B5EF4-FFF2-40B4-BE49-F238E27FC236}">
                <a16:creationId xmlns:a16="http://schemas.microsoft.com/office/drawing/2014/main" id="{D3AF33F0-75B9-F93C-88D1-FD84E8D6BC43}"/>
              </a:ext>
            </a:extLst>
          </p:cNvPr>
          <p:cNvGraphicFramePr>
            <a:graphicFrameLocks noGrp="1"/>
          </p:cNvGraphicFramePr>
          <p:nvPr>
            <p:extLst>
              <p:ext uri="{D42A27DB-BD31-4B8C-83A1-F6EECF244321}">
                <p14:modId xmlns:p14="http://schemas.microsoft.com/office/powerpoint/2010/main" val="4052130617"/>
              </p:ext>
            </p:extLst>
          </p:nvPr>
        </p:nvGraphicFramePr>
        <p:xfrm>
          <a:off x="1447800" y="1447800"/>
          <a:ext cx="7620000" cy="3429000"/>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084623955"/>
                    </a:ext>
                  </a:extLst>
                </a:gridCol>
                <a:gridCol w="2540000">
                  <a:extLst>
                    <a:ext uri="{9D8B030D-6E8A-4147-A177-3AD203B41FA5}">
                      <a16:colId xmlns:a16="http://schemas.microsoft.com/office/drawing/2014/main" val="1029843867"/>
                    </a:ext>
                  </a:extLst>
                </a:gridCol>
                <a:gridCol w="2540000">
                  <a:extLst>
                    <a:ext uri="{9D8B030D-6E8A-4147-A177-3AD203B41FA5}">
                      <a16:colId xmlns:a16="http://schemas.microsoft.com/office/drawing/2014/main" val="3253229010"/>
                    </a:ext>
                  </a:extLst>
                </a:gridCol>
              </a:tblGrid>
              <a:tr h="381000">
                <a:tc>
                  <a:txBody>
                    <a:bodyPr/>
                    <a:lstStyle/>
                    <a:p>
                      <a:pPr marL="63500">
                        <a:spcBef>
                          <a:spcPts val="310"/>
                        </a:spcBef>
                        <a:buNone/>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FIELD</a:t>
                      </a:r>
                      <a:r>
                        <a:rPr lang="en-US" sz="1100" spc="6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20" dirty="0">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0"/>
                        </a:spcBef>
                        <a:buNone/>
                      </a:pPr>
                      <a:r>
                        <a:rPr lang="en-US" sz="1100" spc="-50">
                          <a:effectLst/>
                          <a:latin typeface="Times New Roman" panose="02020603050405020304" pitchFamily="18" charset="0"/>
                          <a:ea typeface="Times New Roman" panose="02020603050405020304" pitchFamily="18" charset="0"/>
                          <a:cs typeface="Times New Roman" panose="02020603050405020304" pitchFamily="18" charset="0"/>
                        </a:rPr>
                        <a:t>DATA</a:t>
                      </a:r>
                      <a:r>
                        <a:rPr lang="en-US" sz="1100" spc="-4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20">
                          <a:effectLst/>
                          <a:latin typeface="Times New Roman" panose="02020603050405020304" pitchFamily="18" charset="0"/>
                          <a:ea typeface="Times New Roman" panose="02020603050405020304" pitchFamily="18" charset="0"/>
                          <a:cs typeface="Times New Roman" panose="02020603050405020304" pitchFamily="18" charset="0"/>
                        </a:rPr>
                        <a:t>TYPE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0"/>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167931987"/>
                  </a:ext>
                </a:extLst>
              </a:tr>
              <a:tr h="381000">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Driver_id(pk)</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spc="-25">
                          <a:effectLst/>
                          <a:latin typeface="Times New Roman" panose="02020603050405020304" pitchFamily="18" charset="0"/>
                          <a:ea typeface="Times New Roman" panose="02020603050405020304" pitchFamily="18" charset="0"/>
                          <a:cs typeface="Times New Roman" panose="02020603050405020304" pitchFamily="18" charset="0"/>
                        </a:rPr>
                        <a:t>Int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Unique</a:t>
                      </a:r>
                      <a:r>
                        <a:rPr lang="en-US" sz="1100" spc="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id</a:t>
                      </a:r>
                      <a:r>
                        <a:rPr lang="en-US" sz="1100" spc="5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for</a:t>
                      </a:r>
                      <a:r>
                        <a:rPr lang="en-US" sz="1100" spc="2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driver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488155968"/>
                  </a:ext>
                </a:extLst>
              </a:tr>
              <a:tr h="381000">
                <a:tc>
                  <a:txBody>
                    <a:bodyPr/>
                    <a:lstStyle/>
                    <a:p>
                      <a:pPr marL="63500">
                        <a:spcBef>
                          <a:spcPts val="315"/>
                        </a:spcBef>
                        <a:buNone/>
                      </a:pPr>
                      <a:r>
                        <a:rPr lang="en-US" sz="1100" spc="-20">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Varchar(100)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Driver’s</a:t>
                      </a:r>
                      <a:r>
                        <a:rPr lang="en-US" sz="1100" spc="3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full</a:t>
                      </a:r>
                      <a:r>
                        <a:rPr lang="en-US" sz="1100" spc="4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20">
                          <a:effectLst/>
                          <a:latin typeface="Times New Roman" panose="02020603050405020304" pitchFamily="18" charset="0"/>
                          <a:ea typeface="Times New Roman" panose="02020603050405020304" pitchFamily="18" charset="0"/>
                          <a:cs typeface="Times New Roman" panose="02020603050405020304" pitchFamily="18" charset="0"/>
                        </a:rPr>
                        <a:t>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502408425"/>
                  </a:ext>
                </a:extLst>
              </a:tr>
              <a:tr h="381000">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License_no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Varchar(50)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Driving</a:t>
                      </a:r>
                      <a:r>
                        <a:rPr lang="en-US" sz="1100" spc="7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license</a:t>
                      </a:r>
                      <a:r>
                        <a:rPr lang="en-US" sz="1100" spc="5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number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194444167"/>
                  </a:ext>
                </a:extLst>
              </a:tr>
              <a:tr h="381000">
                <a:tc>
                  <a:txBody>
                    <a:bodyPr/>
                    <a:lstStyle/>
                    <a:p>
                      <a:pPr marL="63500">
                        <a:spcBef>
                          <a:spcPts val="310"/>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Contact_no</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0"/>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Varchar(15)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0"/>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Drivers</a:t>
                      </a:r>
                      <a:r>
                        <a:rPr lang="en-US" sz="1100" spc="5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pjone</a:t>
                      </a:r>
                      <a:r>
                        <a:rPr lang="en-US" sz="1100" spc="4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number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705792490"/>
                  </a:ext>
                </a:extLst>
              </a:tr>
              <a:tr h="381000">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Bus_number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Varchar(255)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Dresidential</a:t>
                      </a:r>
                      <a:r>
                        <a:rPr lang="en-US" sz="1100" spc="95">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address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842994833"/>
                  </a:ext>
                </a:extLst>
              </a:tr>
              <a:tr h="381000">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Bus_route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varchar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The route allocated to the driver’s bus.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2212754"/>
                  </a:ext>
                </a:extLst>
              </a:tr>
              <a:tr h="381000">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lat</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decimal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a:effectLst/>
                          <a:latin typeface="Times New Roman" panose="02020603050405020304" pitchFamily="18" charset="0"/>
                          <a:ea typeface="Times New Roman" panose="02020603050405020304" pitchFamily="18" charset="0"/>
                          <a:cs typeface="Times New Roman" panose="02020603050405020304" pitchFamily="18" charset="0"/>
                        </a:rPr>
                        <a:t>Current latitude position of the driver/bus (for live tracking).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018484716"/>
                  </a:ext>
                </a:extLst>
              </a:tr>
              <a:tr h="381000">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ing</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3500">
                        <a:spcBef>
                          <a:spcPts val="315"/>
                        </a:spcBef>
                        <a:buNone/>
                      </a:pPr>
                      <a:r>
                        <a:rPr lang="en-US" sz="1100" spc="-10">
                          <a:effectLst/>
                          <a:latin typeface="Times New Roman" panose="02020603050405020304" pitchFamily="18" charset="0"/>
                          <a:ea typeface="Times New Roman" panose="02020603050405020304" pitchFamily="18" charset="0"/>
                          <a:cs typeface="Times New Roman" panose="02020603050405020304" pitchFamily="18" charset="0"/>
                        </a:rPr>
                        <a:t>decimal</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marL="64135">
                        <a:spcBef>
                          <a:spcPts val="315"/>
                        </a:spcBef>
                        <a:buNone/>
                      </a:pPr>
                      <a:r>
                        <a:rPr lang="en-US" sz="1100" dirty="0">
                          <a:effectLst/>
                          <a:latin typeface="Times New Roman" panose="02020603050405020304" pitchFamily="18" charset="0"/>
                          <a:ea typeface="Times New Roman" panose="02020603050405020304" pitchFamily="18" charset="0"/>
                          <a:cs typeface="Times New Roman" panose="02020603050405020304" pitchFamily="18" charset="0"/>
                        </a:rPr>
                        <a:t>Current latitude position of the driver/bus (for live tracking).</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255088144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854B42-BF6D-90EF-A666-A63DD7F51EE5}"/>
              </a:ext>
            </a:extLst>
          </p:cNvPr>
          <p:cNvSpPr txBox="1"/>
          <p:nvPr/>
        </p:nvSpPr>
        <p:spPr>
          <a:xfrm>
            <a:off x="1752600" y="685800"/>
            <a:ext cx="1723549" cy="369332"/>
          </a:xfrm>
          <a:prstGeom prst="rect">
            <a:avLst/>
          </a:prstGeom>
          <a:noFill/>
        </p:spPr>
        <p:txBody>
          <a:bodyPr wrap="none" rtlCol="0">
            <a:spAutoFit/>
          </a:bodyPr>
          <a:lstStyle/>
          <a:p>
            <a:r>
              <a:rPr lang="en-US" dirty="0"/>
              <a:t>CONCLUSION</a:t>
            </a:r>
            <a:endParaRPr lang="en-IN" dirty="0"/>
          </a:p>
        </p:txBody>
      </p:sp>
      <p:sp>
        <p:nvSpPr>
          <p:cNvPr id="5" name="TextBox 4">
            <a:extLst>
              <a:ext uri="{FF2B5EF4-FFF2-40B4-BE49-F238E27FC236}">
                <a16:creationId xmlns:a16="http://schemas.microsoft.com/office/drawing/2014/main" id="{AD92FFFF-BC23-EEDC-7058-DD1B6A283099}"/>
              </a:ext>
            </a:extLst>
          </p:cNvPr>
          <p:cNvSpPr txBox="1"/>
          <p:nvPr/>
        </p:nvSpPr>
        <p:spPr>
          <a:xfrm>
            <a:off x="838200" y="1371600"/>
            <a:ext cx="10896600" cy="2934521"/>
          </a:xfrm>
          <a:prstGeom prst="rect">
            <a:avLst/>
          </a:prstGeom>
          <a:noFill/>
        </p:spPr>
        <p:txBody>
          <a:bodyPr wrap="square">
            <a:spAutoFit/>
          </a:bodyPr>
          <a:lstStyle/>
          <a:p>
            <a:pPr marL="42545" marR="45720" indent="-6350" algn="just">
              <a:lnSpc>
                <a:spcPct val="152000"/>
              </a:lnSpc>
              <a:spcBef>
                <a:spcPts val="865"/>
              </a:spcBef>
              <a:buNone/>
            </a:pPr>
            <a:r>
              <a:rPr lang="en-US" sz="1200" dirty="0">
                <a:effectLst/>
                <a:latin typeface="Times New Roman" panose="02020603050405020304" pitchFamily="18" charset="0"/>
                <a:ea typeface="Times New Roman" panose="02020603050405020304" pitchFamily="18" charset="0"/>
              </a:rPr>
              <a:t>The </a:t>
            </a:r>
            <a:r>
              <a:rPr lang="en-US" sz="1200" i="1" dirty="0">
                <a:effectLst/>
                <a:latin typeface="Times New Roman" panose="02020603050405020304" pitchFamily="18" charset="0"/>
                <a:ea typeface="Times New Roman" panose="02020603050405020304" pitchFamily="18" charset="0"/>
              </a:rPr>
              <a:t>College</a:t>
            </a:r>
            <a:r>
              <a:rPr lang="en-US" sz="1200" dirty="0">
                <a:effectLst/>
                <a:latin typeface="Times New Roman" panose="02020603050405020304" pitchFamily="18" charset="0"/>
                <a:ea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rPr>
              <a:t>Bus</a:t>
            </a:r>
            <a:r>
              <a:rPr lang="en-US" sz="1200" dirty="0">
                <a:effectLst/>
                <a:latin typeface="Times New Roman" panose="02020603050405020304" pitchFamily="18" charset="0"/>
                <a:ea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rPr>
              <a:t>Management</a:t>
            </a:r>
            <a:r>
              <a:rPr lang="en-US" sz="1200" dirty="0">
                <a:effectLst/>
                <a:latin typeface="Times New Roman" panose="02020603050405020304" pitchFamily="18" charset="0"/>
                <a:ea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rPr>
              <a:t>System</a:t>
            </a:r>
            <a:r>
              <a:rPr lang="en-US" sz="1200" dirty="0">
                <a:effectLst/>
                <a:latin typeface="Times New Roman" panose="02020603050405020304" pitchFamily="18" charset="0"/>
                <a:ea typeface="Times New Roman" panose="02020603050405020304" pitchFamily="18" charset="0"/>
              </a:rPr>
              <a:t> successfully streamlines and automates the management of college transportation services, replacing traditional manual processes with an efficient, reliable, and user-friendly web-based platform. By integrating functionalities for Admin, Driver, and Student, the system ensures smooth coordination among all stakeholders. It enhances data accuracy, minimizes human error, and improves overall operational efficiency.</a:t>
            </a:r>
            <a:endParaRPr lang="en-IN" sz="1200" dirty="0">
              <a:effectLst/>
              <a:latin typeface="Times New Roman" panose="02020603050405020304" pitchFamily="18" charset="0"/>
              <a:ea typeface="Times New Roman" panose="02020603050405020304" pitchFamily="18" charset="0"/>
            </a:endParaRPr>
          </a:p>
          <a:p>
            <a:pPr marL="42545" marR="47625" indent="-6350" algn="just">
              <a:lnSpc>
                <a:spcPct val="151000"/>
              </a:lnSpc>
              <a:spcBef>
                <a:spcPts val="855"/>
              </a:spcBef>
              <a:buNone/>
            </a:pPr>
            <a:r>
              <a:rPr lang="en-US" sz="1200" dirty="0">
                <a:effectLst/>
                <a:latin typeface="Times New Roman" panose="02020603050405020304" pitchFamily="18" charset="0"/>
                <a:ea typeface="Times New Roman" panose="02020603050405020304" pitchFamily="18" charset="0"/>
              </a:rPr>
              <a:t>The system effectively handles key tasks such as student registration, route allocation, fee management, and driver assignment, ensuring transparency and accountability in every process. Its structured database design allows for secure data storage and easy retrieval, contributing to better decision-making and administrative control.</a:t>
            </a:r>
            <a:endParaRPr lang="en-IN" sz="1200" dirty="0">
              <a:effectLst/>
              <a:latin typeface="Times New Roman" panose="02020603050405020304" pitchFamily="18" charset="0"/>
              <a:ea typeface="Times New Roman" panose="02020603050405020304" pitchFamily="18" charset="0"/>
            </a:endParaRPr>
          </a:p>
          <a:p>
            <a:pPr marL="42545" marR="85725" indent="-6350" algn="just">
              <a:lnSpc>
                <a:spcPct val="152000"/>
              </a:lnSpc>
              <a:spcBef>
                <a:spcPts val="915"/>
              </a:spcBef>
              <a:buNone/>
            </a:pPr>
            <a:r>
              <a:rPr lang="en-US" sz="1200" dirty="0">
                <a:effectLst/>
                <a:latin typeface="Times New Roman" panose="02020603050405020304" pitchFamily="18" charset="0"/>
                <a:ea typeface="Times New Roman" panose="02020603050405020304" pitchFamily="18" charset="0"/>
              </a:rPr>
              <a:t>In conclusion, the project demonstrates the importance of technology in improving institutional operations. With potential future enhancements like GPS-based tracking, mobile app integration, and online payment gateways, the </a:t>
            </a:r>
            <a:r>
              <a:rPr lang="en-US" sz="1200" i="1" dirty="0">
                <a:effectLst/>
                <a:latin typeface="Times New Roman" panose="02020603050405020304" pitchFamily="18" charset="0"/>
                <a:ea typeface="Times New Roman" panose="02020603050405020304" pitchFamily="18" charset="0"/>
              </a:rPr>
              <a:t>College</a:t>
            </a:r>
            <a:r>
              <a:rPr lang="en-US" sz="1200" dirty="0">
                <a:effectLst/>
                <a:latin typeface="Times New Roman" panose="02020603050405020304" pitchFamily="18" charset="0"/>
                <a:ea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rPr>
              <a:t>Bus</a:t>
            </a:r>
            <a:r>
              <a:rPr lang="en-US" sz="1200" dirty="0">
                <a:effectLst/>
                <a:latin typeface="Times New Roman" panose="02020603050405020304" pitchFamily="18" charset="0"/>
                <a:ea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rPr>
              <a:t>Management</a:t>
            </a:r>
            <a:r>
              <a:rPr lang="en-US" sz="1200" spc="200" dirty="0">
                <a:effectLst/>
                <a:latin typeface="Times New Roman" panose="02020603050405020304" pitchFamily="18" charset="0"/>
                <a:ea typeface="Times New Roman" panose="02020603050405020304" pitchFamily="18" charset="0"/>
              </a:rPr>
              <a:t> </a:t>
            </a:r>
            <a:r>
              <a:rPr lang="en-US" sz="1200" i="1" dirty="0">
                <a:effectLst/>
                <a:latin typeface="Times New Roman" panose="02020603050405020304" pitchFamily="18" charset="0"/>
                <a:ea typeface="Times New Roman" panose="02020603050405020304" pitchFamily="18" charset="0"/>
              </a:rPr>
              <a:t>System</a:t>
            </a:r>
            <a:r>
              <a:rPr lang="en-US" sz="1200" dirty="0">
                <a:effectLst/>
                <a:latin typeface="Times New Roman" panose="02020603050405020304" pitchFamily="18" charset="0"/>
                <a:ea typeface="Times New Roman" panose="02020603050405020304" pitchFamily="18" charset="0"/>
              </a:rPr>
              <a:t> can evolve into a comprehensive and scalable transportation management solution for educational institutions</a:t>
            </a:r>
            <a:endParaRPr lang="en-IN" sz="1200" dirty="0">
              <a:effectLst/>
              <a:latin typeface="Times New Roman" panose="02020603050405020304" pitchFamily="18" charset="0"/>
              <a:ea typeface="Times New Roman" panose="02020603050405020304" pitchFamily="18" charset="0"/>
            </a:endParaRPr>
          </a:p>
          <a:p>
            <a:pPr>
              <a:buNone/>
            </a:pPr>
            <a:br>
              <a:rPr lang="en-US" sz="1200" dirty="0">
                <a:effectLst/>
                <a:latin typeface="Times New Roman" panose="02020603050405020304" pitchFamily="18" charset="0"/>
                <a:ea typeface="Times New Roman" panose="02020603050405020304" pitchFamily="18" charset="0"/>
              </a:rPr>
            </a:br>
            <a:endParaRPr lang="en-IN" sz="1200" dirty="0"/>
          </a:p>
        </p:txBody>
      </p:sp>
    </p:spTree>
    <p:extLst>
      <p:ext uri="{BB962C8B-B14F-4D97-AF65-F5344CB8AC3E}">
        <p14:creationId xmlns:p14="http://schemas.microsoft.com/office/powerpoint/2010/main" val="3062072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183FEF-59DB-371B-5E38-77714D5F164D}"/>
              </a:ext>
            </a:extLst>
          </p:cNvPr>
          <p:cNvSpPr txBox="1"/>
          <p:nvPr/>
        </p:nvSpPr>
        <p:spPr>
          <a:xfrm>
            <a:off x="4572000" y="2971800"/>
            <a:ext cx="3886200" cy="369332"/>
          </a:xfrm>
          <a:prstGeom prst="rect">
            <a:avLst/>
          </a:prstGeom>
          <a:noFill/>
        </p:spPr>
        <p:txBody>
          <a:bodyPr wrap="square" rtlCol="0">
            <a:spAutoFit/>
          </a:bodyPr>
          <a:lstStyle/>
          <a:p>
            <a:r>
              <a:rPr lang="en-US" b="1" dirty="0">
                <a:solidFill>
                  <a:srgbClr val="FF0000"/>
                </a:solidFill>
              </a:rPr>
              <a:t>THANK YOUU</a:t>
            </a:r>
            <a:endParaRPr lang="en-IN" b="1" dirty="0">
              <a:solidFill>
                <a:srgbClr val="FF0000"/>
              </a:solidFill>
            </a:endParaRPr>
          </a:p>
        </p:txBody>
      </p:sp>
    </p:spTree>
    <p:extLst>
      <p:ext uri="{BB962C8B-B14F-4D97-AF65-F5344CB8AC3E}">
        <p14:creationId xmlns:p14="http://schemas.microsoft.com/office/powerpoint/2010/main" val="3120687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INTRODUCTION</a:t>
            </a:r>
          </a:p>
        </p:txBody>
      </p:sp>
      <p:sp>
        <p:nvSpPr>
          <p:cNvPr id="3" name="object 3"/>
          <p:cNvSpPr txBox="1"/>
          <p:nvPr/>
        </p:nvSpPr>
        <p:spPr>
          <a:xfrm>
            <a:off x="916939" y="1659819"/>
            <a:ext cx="10304145" cy="4142104"/>
          </a:xfrm>
          <a:prstGeom prst="rect">
            <a:avLst/>
          </a:prstGeom>
        </p:spPr>
        <p:txBody>
          <a:bodyPr vert="horz" wrap="square" lIns="0" tIns="13335" rIns="0" bIns="0" rtlCol="0">
            <a:spAutoFit/>
          </a:bodyPr>
          <a:lstStyle/>
          <a:p>
            <a:pPr marL="241300" marR="5080" indent="-228600">
              <a:lnSpc>
                <a:spcPct val="150000"/>
              </a:lnSpc>
              <a:spcBef>
                <a:spcPts val="105"/>
              </a:spcBef>
              <a:buFont typeface="Arial MT"/>
              <a:buChar char="•"/>
              <a:tabLst>
                <a:tab pos="241300" algn="l"/>
              </a:tabLst>
            </a:pPr>
            <a:r>
              <a:rPr sz="2000" i="1" dirty="0">
                <a:latin typeface="Calibri"/>
                <a:cs typeface="Calibri"/>
              </a:rPr>
              <a:t>The</a:t>
            </a:r>
            <a:r>
              <a:rPr sz="2000" i="1" spc="-45" dirty="0">
                <a:latin typeface="Calibri"/>
                <a:cs typeface="Calibri"/>
              </a:rPr>
              <a:t> </a:t>
            </a:r>
            <a:r>
              <a:rPr sz="2000" i="1" dirty="0">
                <a:latin typeface="Calibri"/>
                <a:cs typeface="Calibri"/>
              </a:rPr>
              <a:t>College</a:t>
            </a:r>
            <a:r>
              <a:rPr sz="2000" i="1" spc="-25" dirty="0">
                <a:latin typeface="Calibri"/>
                <a:cs typeface="Calibri"/>
              </a:rPr>
              <a:t> </a:t>
            </a:r>
            <a:r>
              <a:rPr sz="2000" i="1" dirty="0">
                <a:latin typeface="Calibri"/>
                <a:cs typeface="Calibri"/>
              </a:rPr>
              <a:t>Bus</a:t>
            </a:r>
            <a:r>
              <a:rPr sz="2000" i="1" spc="-40" dirty="0">
                <a:latin typeface="Calibri"/>
                <a:cs typeface="Calibri"/>
              </a:rPr>
              <a:t> </a:t>
            </a:r>
            <a:r>
              <a:rPr sz="2000" i="1" dirty="0">
                <a:latin typeface="Calibri"/>
                <a:cs typeface="Calibri"/>
              </a:rPr>
              <a:t>Management</a:t>
            </a:r>
            <a:r>
              <a:rPr sz="2000" i="1" spc="-65" dirty="0">
                <a:latin typeface="Calibri"/>
                <a:cs typeface="Calibri"/>
              </a:rPr>
              <a:t> </a:t>
            </a:r>
            <a:r>
              <a:rPr sz="2000" i="1" spc="-10" dirty="0">
                <a:latin typeface="Calibri"/>
                <a:cs typeface="Calibri"/>
              </a:rPr>
              <a:t>System</a:t>
            </a:r>
            <a:r>
              <a:rPr sz="2000" i="1" spc="-90" dirty="0">
                <a:latin typeface="Calibri"/>
                <a:cs typeface="Calibri"/>
              </a:rPr>
              <a:t> </a:t>
            </a:r>
            <a:r>
              <a:rPr sz="2000" i="1" dirty="0">
                <a:latin typeface="Calibri"/>
                <a:cs typeface="Calibri"/>
              </a:rPr>
              <a:t>–</a:t>
            </a:r>
            <a:r>
              <a:rPr sz="2000" i="1" spc="-20" dirty="0">
                <a:latin typeface="Calibri"/>
                <a:cs typeface="Calibri"/>
              </a:rPr>
              <a:t> </a:t>
            </a:r>
            <a:r>
              <a:rPr sz="2000" i="1" dirty="0">
                <a:latin typeface="Calibri"/>
                <a:cs typeface="Calibri"/>
              </a:rPr>
              <a:t>CampRide</a:t>
            </a:r>
            <a:r>
              <a:rPr sz="2000" i="1" spc="-40" dirty="0">
                <a:latin typeface="Calibri"/>
                <a:cs typeface="Calibri"/>
              </a:rPr>
              <a:t> </a:t>
            </a:r>
            <a:r>
              <a:rPr sz="2000" i="1" dirty="0">
                <a:latin typeface="Calibri"/>
                <a:cs typeface="Calibri"/>
              </a:rPr>
              <a:t>is</a:t>
            </a:r>
            <a:r>
              <a:rPr sz="2000" i="1" spc="-25" dirty="0">
                <a:latin typeface="Calibri"/>
                <a:cs typeface="Calibri"/>
              </a:rPr>
              <a:t> </a:t>
            </a:r>
            <a:r>
              <a:rPr sz="2000" i="1" dirty="0">
                <a:latin typeface="Calibri"/>
                <a:cs typeface="Calibri"/>
              </a:rPr>
              <a:t>a</a:t>
            </a:r>
            <a:r>
              <a:rPr sz="2000" i="1" spc="-35" dirty="0">
                <a:latin typeface="Calibri"/>
                <a:cs typeface="Calibri"/>
              </a:rPr>
              <a:t> </a:t>
            </a:r>
            <a:r>
              <a:rPr sz="2000" i="1" spc="-10" dirty="0">
                <a:latin typeface="Calibri"/>
                <a:cs typeface="Calibri"/>
              </a:rPr>
              <a:t>web-</a:t>
            </a:r>
            <a:r>
              <a:rPr sz="2000" i="1" dirty="0">
                <a:latin typeface="Calibri"/>
                <a:cs typeface="Calibri"/>
              </a:rPr>
              <a:t>based</a:t>
            </a:r>
            <a:r>
              <a:rPr sz="2000" i="1" spc="-80" dirty="0">
                <a:latin typeface="Calibri"/>
                <a:cs typeface="Calibri"/>
              </a:rPr>
              <a:t> </a:t>
            </a:r>
            <a:r>
              <a:rPr sz="2000" i="1" dirty="0">
                <a:latin typeface="Calibri"/>
                <a:cs typeface="Calibri"/>
              </a:rPr>
              <a:t>application</a:t>
            </a:r>
            <a:r>
              <a:rPr sz="2000" i="1" spc="-30" dirty="0">
                <a:latin typeface="Calibri"/>
                <a:cs typeface="Calibri"/>
              </a:rPr>
              <a:t> </a:t>
            </a:r>
            <a:r>
              <a:rPr sz="2000" i="1" dirty="0">
                <a:latin typeface="Calibri"/>
                <a:cs typeface="Calibri"/>
              </a:rPr>
              <a:t>developed</a:t>
            </a:r>
            <a:r>
              <a:rPr sz="2000" i="1" spc="-65" dirty="0">
                <a:latin typeface="Calibri"/>
                <a:cs typeface="Calibri"/>
              </a:rPr>
              <a:t> </a:t>
            </a:r>
            <a:r>
              <a:rPr sz="2000" i="1" spc="-25" dirty="0">
                <a:latin typeface="Calibri"/>
                <a:cs typeface="Calibri"/>
              </a:rPr>
              <a:t>to </a:t>
            </a:r>
            <a:r>
              <a:rPr sz="2000" i="1" dirty="0">
                <a:latin typeface="Calibri"/>
                <a:cs typeface="Calibri"/>
              </a:rPr>
              <a:t>manage</a:t>
            </a:r>
            <a:r>
              <a:rPr sz="2000" i="1" spc="-55" dirty="0">
                <a:latin typeface="Calibri"/>
                <a:cs typeface="Calibri"/>
              </a:rPr>
              <a:t> </a:t>
            </a:r>
            <a:r>
              <a:rPr sz="2000" i="1" dirty="0">
                <a:latin typeface="Calibri"/>
                <a:cs typeface="Calibri"/>
              </a:rPr>
              <a:t>and</a:t>
            </a:r>
            <a:r>
              <a:rPr sz="2000" i="1" spc="-55" dirty="0">
                <a:latin typeface="Calibri"/>
                <a:cs typeface="Calibri"/>
              </a:rPr>
              <a:t> </a:t>
            </a:r>
            <a:r>
              <a:rPr sz="2000" i="1" dirty="0">
                <a:latin typeface="Calibri"/>
                <a:cs typeface="Calibri"/>
              </a:rPr>
              <a:t>organize</a:t>
            </a:r>
            <a:r>
              <a:rPr sz="2000" i="1" spc="-55" dirty="0">
                <a:latin typeface="Calibri"/>
                <a:cs typeface="Calibri"/>
              </a:rPr>
              <a:t> </a:t>
            </a:r>
            <a:r>
              <a:rPr sz="2000" i="1" dirty="0">
                <a:latin typeface="Calibri"/>
                <a:cs typeface="Calibri"/>
              </a:rPr>
              <a:t>college</a:t>
            </a:r>
            <a:r>
              <a:rPr sz="2000" i="1" spc="-40" dirty="0">
                <a:latin typeface="Calibri"/>
                <a:cs typeface="Calibri"/>
              </a:rPr>
              <a:t> </a:t>
            </a:r>
            <a:r>
              <a:rPr sz="2000" i="1" dirty="0">
                <a:latin typeface="Calibri"/>
                <a:cs typeface="Calibri"/>
              </a:rPr>
              <a:t>transportation</a:t>
            </a:r>
            <a:r>
              <a:rPr sz="2000" i="1" spc="-50" dirty="0">
                <a:latin typeface="Calibri"/>
                <a:cs typeface="Calibri"/>
              </a:rPr>
              <a:t> </a:t>
            </a:r>
            <a:r>
              <a:rPr sz="2000" i="1" dirty="0">
                <a:latin typeface="Calibri"/>
                <a:cs typeface="Calibri"/>
              </a:rPr>
              <a:t>services</a:t>
            </a:r>
            <a:r>
              <a:rPr sz="2000" i="1" spc="-40" dirty="0">
                <a:latin typeface="Calibri"/>
                <a:cs typeface="Calibri"/>
              </a:rPr>
              <a:t> </a:t>
            </a:r>
            <a:r>
              <a:rPr sz="2000" i="1" dirty="0">
                <a:latin typeface="Calibri"/>
                <a:cs typeface="Calibri"/>
              </a:rPr>
              <a:t>in</a:t>
            </a:r>
            <a:r>
              <a:rPr sz="2000" i="1" spc="-35" dirty="0">
                <a:latin typeface="Calibri"/>
                <a:cs typeface="Calibri"/>
              </a:rPr>
              <a:t> </a:t>
            </a:r>
            <a:r>
              <a:rPr sz="2000" i="1" dirty="0">
                <a:latin typeface="Calibri"/>
                <a:cs typeface="Calibri"/>
              </a:rPr>
              <a:t>an</a:t>
            </a:r>
            <a:r>
              <a:rPr sz="2000" i="1" spc="-40" dirty="0">
                <a:latin typeface="Calibri"/>
                <a:cs typeface="Calibri"/>
              </a:rPr>
              <a:t> </a:t>
            </a:r>
            <a:r>
              <a:rPr sz="2000" i="1" dirty="0">
                <a:latin typeface="Calibri"/>
                <a:cs typeface="Calibri"/>
              </a:rPr>
              <a:t>efficient</a:t>
            </a:r>
            <a:r>
              <a:rPr sz="2000" i="1" spc="-10" dirty="0">
                <a:latin typeface="Calibri"/>
                <a:cs typeface="Calibri"/>
              </a:rPr>
              <a:t> way.</a:t>
            </a:r>
            <a:r>
              <a:rPr sz="2000" i="1" spc="-50" dirty="0">
                <a:latin typeface="Calibri"/>
                <a:cs typeface="Calibri"/>
              </a:rPr>
              <a:t> </a:t>
            </a:r>
            <a:r>
              <a:rPr sz="2000" i="1" dirty="0">
                <a:latin typeface="Calibri"/>
                <a:cs typeface="Calibri"/>
              </a:rPr>
              <a:t>In</a:t>
            </a:r>
            <a:r>
              <a:rPr sz="2000" i="1" spc="-45" dirty="0">
                <a:latin typeface="Calibri"/>
                <a:cs typeface="Calibri"/>
              </a:rPr>
              <a:t> </a:t>
            </a:r>
            <a:r>
              <a:rPr sz="2000" i="1" dirty="0">
                <a:latin typeface="Calibri"/>
                <a:cs typeface="Calibri"/>
              </a:rPr>
              <a:t>this</a:t>
            </a:r>
            <a:r>
              <a:rPr sz="2000" i="1" spc="-25" dirty="0">
                <a:latin typeface="Calibri"/>
                <a:cs typeface="Calibri"/>
              </a:rPr>
              <a:t> </a:t>
            </a:r>
            <a:r>
              <a:rPr sz="2000" i="1" dirty="0">
                <a:latin typeface="Calibri"/>
                <a:cs typeface="Calibri"/>
              </a:rPr>
              <a:t>project,</a:t>
            </a:r>
            <a:r>
              <a:rPr sz="2000" i="1" spc="-40" dirty="0">
                <a:latin typeface="Calibri"/>
                <a:cs typeface="Calibri"/>
              </a:rPr>
              <a:t> </a:t>
            </a:r>
            <a:r>
              <a:rPr sz="2000" i="1" spc="-25" dirty="0">
                <a:latin typeface="Calibri"/>
                <a:cs typeface="Calibri"/>
              </a:rPr>
              <a:t>the </a:t>
            </a:r>
            <a:r>
              <a:rPr sz="2000" i="1" dirty="0">
                <a:latin typeface="Calibri"/>
                <a:cs typeface="Calibri"/>
              </a:rPr>
              <a:t>frontend</a:t>
            </a:r>
            <a:r>
              <a:rPr sz="2000" i="1" spc="-60" dirty="0">
                <a:latin typeface="Calibri"/>
                <a:cs typeface="Calibri"/>
              </a:rPr>
              <a:t> </a:t>
            </a:r>
            <a:r>
              <a:rPr sz="2000" i="1" dirty="0">
                <a:latin typeface="Calibri"/>
                <a:cs typeface="Calibri"/>
              </a:rPr>
              <a:t>is</a:t>
            </a:r>
            <a:r>
              <a:rPr sz="2000" i="1" spc="-30" dirty="0">
                <a:latin typeface="Calibri"/>
                <a:cs typeface="Calibri"/>
              </a:rPr>
              <a:t> </a:t>
            </a:r>
            <a:r>
              <a:rPr sz="2000" i="1" dirty="0">
                <a:latin typeface="Calibri"/>
                <a:cs typeface="Calibri"/>
              </a:rPr>
              <a:t>connected</a:t>
            </a:r>
            <a:r>
              <a:rPr sz="2000" i="1" spc="-55" dirty="0">
                <a:latin typeface="Calibri"/>
                <a:cs typeface="Calibri"/>
              </a:rPr>
              <a:t> </a:t>
            </a:r>
            <a:r>
              <a:rPr sz="2000" i="1" dirty="0">
                <a:latin typeface="Calibri"/>
                <a:cs typeface="Calibri"/>
              </a:rPr>
              <a:t>to</a:t>
            </a:r>
            <a:r>
              <a:rPr sz="2000" i="1" spc="-35" dirty="0">
                <a:latin typeface="Calibri"/>
                <a:cs typeface="Calibri"/>
              </a:rPr>
              <a:t> </a:t>
            </a:r>
            <a:r>
              <a:rPr sz="2000" i="1" dirty="0">
                <a:latin typeface="Calibri"/>
                <a:cs typeface="Calibri"/>
              </a:rPr>
              <a:t>the</a:t>
            </a:r>
            <a:r>
              <a:rPr sz="2000" i="1" spc="-30" dirty="0">
                <a:latin typeface="Calibri"/>
                <a:cs typeface="Calibri"/>
              </a:rPr>
              <a:t> </a:t>
            </a:r>
            <a:r>
              <a:rPr sz="2000" i="1" dirty="0">
                <a:latin typeface="Calibri"/>
                <a:cs typeface="Calibri"/>
              </a:rPr>
              <a:t>backend,</a:t>
            </a:r>
            <a:r>
              <a:rPr sz="2000" i="1" spc="-50" dirty="0">
                <a:latin typeface="Calibri"/>
                <a:cs typeface="Calibri"/>
              </a:rPr>
              <a:t> </a:t>
            </a:r>
            <a:r>
              <a:rPr sz="2000" i="1" dirty="0">
                <a:latin typeface="Calibri"/>
                <a:cs typeface="Calibri"/>
              </a:rPr>
              <a:t>and</a:t>
            </a:r>
            <a:r>
              <a:rPr sz="2000" i="1" spc="-50" dirty="0">
                <a:latin typeface="Calibri"/>
                <a:cs typeface="Calibri"/>
              </a:rPr>
              <a:t> </a:t>
            </a:r>
            <a:r>
              <a:rPr sz="2000" i="1" dirty="0">
                <a:latin typeface="Calibri"/>
                <a:cs typeface="Calibri"/>
              </a:rPr>
              <a:t>essential</a:t>
            </a:r>
            <a:r>
              <a:rPr sz="2000" i="1" spc="-60" dirty="0">
                <a:latin typeface="Calibri"/>
                <a:cs typeface="Calibri"/>
              </a:rPr>
              <a:t> </a:t>
            </a:r>
            <a:r>
              <a:rPr sz="2000" i="1" dirty="0">
                <a:latin typeface="Calibri"/>
                <a:cs typeface="Calibri"/>
              </a:rPr>
              <a:t>modules</a:t>
            </a:r>
            <a:r>
              <a:rPr sz="2000" i="1" spc="-50" dirty="0">
                <a:latin typeface="Calibri"/>
                <a:cs typeface="Calibri"/>
              </a:rPr>
              <a:t> </a:t>
            </a:r>
            <a:r>
              <a:rPr sz="2000" i="1" dirty="0">
                <a:latin typeface="Calibri"/>
                <a:cs typeface="Calibri"/>
              </a:rPr>
              <a:t>such</a:t>
            </a:r>
            <a:r>
              <a:rPr sz="2000" i="1" spc="-45" dirty="0">
                <a:latin typeface="Calibri"/>
                <a:cs typeface="Calibri"/>
              </a:rPr>
              <a:t> </a:t>
            </a:r>
            <a:r>
              <a:rPr sz="2000" i="1" dirty="0">
                <a:latin typeface="Calibri"/>
                <a:cs typeface="Calibri"/>
              </a:rPr>
              <a:t>as</a:t>
            </a:r>
            <a:r>
              <a:rPr sz="2000" i="1" spc="-35" dirty="0">
                <a:latin typeface="Calibri"/>
                <a:cs typeface="Calibri"/>
              </a:rPr>
              <a:t> </a:t>
            </a:r>
            <a:r>
              <a:rPr sz="2000" i="1" dirty="0">
                <a:latin typeface="Calibri"/>
                <a:cs typeface="Calibri"/>
              </a:rPr>
              <a:t>login,</a:t>
            </a:r>
            <a:r>
              <a:rPr sz="2000" i="1" spc="-40" dirty="0">
                <a:latin typeface="Calibri"/>
                <a:cs typeface="Calibri"/>
              </a:rPr>
              <a:t> </a:t>
            </a:r>
            <a:r>
              <a:rPr sz="2000" i="1" dirty="0">
                <a:latin typeface="Calibri"/>
                <a:cs typeface="Calibri"/>
              </a:rPr>
              <a:t>registration,</a:t>
            </a:r>
            <a:r>
              <a:rPr sz="2000" i="1" spc="-50" dirty="0">
                <a:latin typeface="Calibri"/>
                <a:cs typeface="Calibri"/>
              </a:rPr>
              <a:t> </a:t>
            </a:r>
            <a:r>
              <a:rPr sz="2000" i="1" spc="-10" dirty="0">
                <a:latin typeface="Calibri"/>
                <a:cs typeface="Calibri"/>
              </a:rPr>
              <a:t>admin </a:t>
            </a:r>
            <a:r>
              <a:rPr sz="2000" i="1" dirty="0">
                <a:latin typeface="Calibri"/>
                <a:cs typeface="Calibri"/>
              </a:rPr>
              <a:t>panel,</a:t>
            </a:r>
            <a:r>
              <a:rPr sz="2000" i="1" spc="-65" dirty="0">
                <a:latin typeface="Calibri"/>
                <a:cs typeface="Calibri"/>
              </a:rPr>
              <a:t> </a:t>
            </a:r>
            <a:r>
              <a:rPr sz="2000" i="1" dirty="0">
                <a:latin typeface="Calibri"/>
                <a:cs typeface="Calibri"/>
              </a:rPr>
              <a:t>student</a:t>
            </a:r>
            <a:r>
              <a:rPr sz="2000" i="1" spc="-50" dirty="0">
                <a:latin typeface="Calibri"/>
                <a:cs typeface="Calibri"/>
              </a:rPr>
              <a:t> </a:t>
            </a:r>
            <a:r>
              <a:rPr sz="2000" i="1" dirty="0">
                <a:latin typeface="Calibri"/>
                <a:cs typeface="Calibri"/>
              </a:rPr>
              <a:t>panel,</a:t>
            </a:r>
            <a:r>
              <a:rPr sz="2000" i="1" spc="-60" dirty="0">
                <a:latin typeface="Calibri"/>
                <a:cs typeface="Calibri"/>
              </a:rPr>
              <a:t> </a:t>
            </a:r>
            <a:r>
              <a:rPr sz="2000" i="1" dirty="0">
                <a:latin typeface="Calibri"/>
                <a:cs typeface="Calibri"/>
              </a:rPr>
              <a:t>and</a:t>
            </a:r>
            <a:r>
              <a:rPr sz="2000" i="1" spc="-50" dirty="0">
                <a:latin typeface="Calibri"/>
                <a:cs typeface="Calibri"/>
              </a:rPr>
              <a:t> </a:t>
            </a:r>
            <a:r>
              <a:rPr sz="2000" i="1" dirty="0">
                <a:latin typeface="Calibri"/>
                <a:cs typeface="Calibri"/>
              </a:rPr>
              <a:t>contact</a:t>
            </a:r>
            <a:r>
              <a:rPr sz="2000" i="1" spc="-40" dirty="0">
                <a:latin typeface="Calibri"/>
                <a:cs typeface="Calibri"/>
              </a:rPr>
              <a:t> </a:t>
            </a:r>
            <a:r>
              <a:rPr sz="2000" i="1" dirty="0">
                <a:latin typeface="Calibri"/>
                <a:cs typeface="Calibri"/>
              </a:rPr>
              <a:t>page</a:t>
            </a:r>
            <a:r>
              <a:rPr sz="2000" i="1" spc="-55" dirty="0">
                <a:latin typeface="Calibri"/>
                <a:cs typeface="Calibri"/>
              </a:rPr>
              <a:t> </a:t>
            </a:r>
            <a:r>
              <a:rPr sz="2000" i="1" dirty="0">
                <a:latin typeface="Calibri"/>
                <a:cs typeface="Calibri"/>
              </a:rPr>
              <a:t>are</a:t>
            </a:r>
            <a:r>
              <a:rPr sz="2000" i="1" spc="-45" dirty="0">
                <a:latin typeface="Calibri"/>
                <a:cs typeface="Calibri"/>
              </a:rPr>
              <a:t> </a:t>
            </a:r>
            <a:r>
              <a:rPr sz="2000" i="1" dirty="0">
                <a:latin typeface="Calibri"/>
                <a:cs typeface="Calibri"/>
              </a:rPr>
              <a:t>already</a:t>
            </a:r>
            <a:r>
              <a:rPr sz="2000" i="1" spc="-45" dirty="0">
                <a:latin typeface="Calibri"/>
                <a:cs typeface="Calibri"/>
              </a:rPr>
              <a:t> </a:t>
            </a:r>
            <a:r>
              <a:rPr sz="2000" i="1" spc="-20" dirty="0">
                <a:latin typeface="Calibri"/>
                <a:cs typeface="Calibri"/>
              </a:rPr>
              <a:t>implemented.The</a:t>
            </a:r>
            <a:r>
              <a:rPr sz="2000" i="1" spc="-65" dirty="0">
                <a:latin typeface="Calibri"/>
                <a:cs typeface="Calibri"/>
              </a:rPr>
              <a:t> </a:t>
            </a:r>
            <a:r>
              <a:rPr sz="2000" i="1" dirty="0">
                <a:latin typeface="Calibri"/>
                <a:cs typeface="Calibri"/>
              </a:rPr>
              <a:t>system</a:t>
            </a:r>
            <a:r>
              <a:rPr sz="2000" i="1" spc="-35" dirty="0">
                <a:latin typeface="Calibri"/>
                <a:cs typeface="Calibri"/>
              </a:rPr>
              <a:t> </a:t>
            </a:r>
            <a:r>
              <a:rPr sz="2000" i="1" dirty="0">
                <a:latin typeface="Calibri"/>
                <a:cs typeface="Calibri"/>
              </a:rPr>
              <a:t>allows</a:t>
            </a:r>
            <a:r>
              <a:rPr sz="2000" i="1" spc="-45" dirty="0">
                <a:latin typeface="Calibri"/>
                <a:cs typeface="Calibri"/>
              </a:rPr>
              <a:t> </a:t>
            </a:r>
            <a:r>
              <a:rPr sz="2000" i="1" dirty="0">
                <a:latin typeface="Calibri"/>
                <a:cs typeface="Calibri"/>
              </a:rPr>
              <a:t>students</a:t>
            </a:r>
            <a:r>
              <a:rPr sz="2000" i="1" spc="-60" dirty="0">
                <a:latin typeface="Calibri"/>
                <a:cs typeface="Calibri"/>
              </a:rPr>
              <a:t> </a:t>
            </a:r>
            <a:r>
              <a:rPr sz="2000" i="1" spc="-25" dirty="0">
                <a:latin typeface="Calibri"/>
                <a:cs typeface="Calibri"/>
              </a:rPr>
              <a:t>to </a:t>
            </a:r>
            <a:r>
              <a:rPr sz="2000" i="1" dirty="0">
                <a:latin typeface="Calibri"/>
                <a:cs typeface="Calibri"/>
              </a:rPr>
              <a:t>sign</a:t>
            </a:r>
            <a:r>
              <a:rPr sz="2000" i="1" spc="-45" dirty="0">
                <a:latin typeface="Calibri"/>
                <a:cs typeface="Calibri"/>
              </a:rPr>
              <a:t> </a:t>
            </a:r>
            <a:r>
              <a:rPr sz="2000" i="1" dirty="0">
                <a:latin typeface="Calibri"/>
                <a:cs typeface="Calibri"/>
              </a:rPr>
              <a:t>up,</a:t>
            </a:r>
            <a:r>
              <a:rPr sz="2000" i="1" spc="-40" dirty="0">
                <a:latin typeface="Calibri"/>
                <a:cs typeface="Calibri"/>
              </a:rPr>
              <a:t> </a:t>
            </a:r>
            <a:r>
              <a:rPr sz="2000" i="1" dirty="0">
                <a:latin typeface="Calibri"/>
                <a:cs typeface="Calibri"/>
              </a:rPr>
              <a:t>log</a:t>
            </a:r>
            <a:r>
              <a:rPr sz="2000" i="1" spc="-25" dirty="0">
                <a:latin typeface="Calibri"/>
                <a:cs typeface="Calibri"/>
              </a:rPr>
              <a:t> </a:t>
            </a:r>
            <a:r>
              <a:rPr sz="2000" i="1" dirty="0">
                <a:latin typeface="Calibri"/>
                <a:cs typeface="Calibri"/>
              </a:rPr>
              <a:t>in,</a:t>
            </a:r>
            <a:r>
              <a:rPr sz="2000" i="1" spc="-25" dirty="0">
                <a:latin typeface="Calibri"/>
                <a:cs typeface="Calibri"/>
              </a:rPr>
              <a:t> </a:t>
            </a:r>
            <a:r>
              <a:rPr sz="2000" i="1" dirty="0">
                <a:latin typeface="Calibri"/>
                <a:cs typeface="Calibri"/>
              </a:rPr>
              <a:t>and</a:t>
            </a:r>
            <a:r>
              <a:rPr sz="2000" i="1" spc="-40" dirty="0">
                <a:latin typeface="Calibri"/>
                <a:cs typeface="Calibri"/>
              </a:rPr>
              <a:t> </a:t>
            </a:r>
            <a:r>
              <a:rPr sz="2000" i="1" dirty="0">
                <a:latin typeface="Calibri"/>
                <a:cs typeface="Calibri"/>
              </a:rPr>
              <a:t>access</a:t>
            </a:r>
            <a:r>
              <a:rPr sz="2000" i="1" spc="-35" dirty="0">
                <a:latin typeface="Calibri"/>
                <a:cs typeface="Calibri"/>
              </a:rPr>
              <a:t> </a:t>
            </a:r>
            <a:r>
              <a:rPr sz="2000" i="1" dirty="0">
                <a:latin typeface="Calibri"/>
                <a:cs typeface="Calibri"/>
              </a:rPr>
              <a:t>their</a:t>
            </a:r>
            <a:r>
              <a:rPr sz="2000" i="1" spc="-30" dirty="0">
                <a:latin typeface="Calibri"/>
                <a:cs typeface="Calibri"/>
              </a:rPr>
              <a:t> </a:t>
            </a:r>
            <a:r>
              <a:rPr sz="2000" i="1" dirty="0">
                <a:latin typeface="Calibri"/>
                <a:cs typeface="Calibri"/>
              </a:rPr>
              <a:t>bus</a:t>
            </a:r>
            <a:r>
              <a:rPr sz="2000" i="1" spc="-40" dirty="0">
                <a:latin typeface="Calibri"/>
                <a:cs typeface="Calibri"/>
              </a:rPr>
              <a:t> </a:t>
            </a:r>
            <a:r>
              <a:rPr sz="2000" i="1" dirty="0">
                <a:latin typeface="Calibri"/>
                <a:cs typeface="Calibri"/>
              </a:rPr>
              <a:t>details,</a:t>
            </a:r>
            <a:r>
              <a:rPr sz="2000" i="1" spc="-45" dirty="0">
                <a:latin typeface="Calibri"/>
                <a:cs typeface="Calibri"/>
              </a:rPr>
              <a:t> </a:t>
            </a:r>
            <a:r>
              <a:rPr sz="2000" i="1" dirty="0">
                <a:latin typeface="Calibri"/>
                <a:cs typeface="Calibri"/>
              </a:rPr>
              <a:t>while</a:t>
            </a:r>
            <a:r>
              <a:rPr sz="2000" i="1" spc="-35" dirty="0">
                <a:latin typeface="Calibri"/>
                <a:cs typeface="Calibri"/>
              </a:rPr>
              <a:t> </a:t>
            </a:r>
            <a:r>
              <a:rPr sz="2000" i="1" dirty="0">
                <a:latin typeface="Calibri"/>
                <a:cs typeface="Calibri"/>
              </a:rPr>
              <a:t>administrators</a:t>
            </a:r>
            <a:r>
              <a:rPr sz="2000" i="1" spc="-30" dirty="0">
                <a:latin typeface="Calibri"/>
                <a:cs typeface="Calibri"/>
              </a:rPr>
              <a:t> </a:t>
            </a:r>
            <a:r>
              <a:rPr sz="2000" i="1" dirty="0">
                <a:latin typeface="Calibri"/>
                <a:cs typeface="Calibri"/>
              </a:rPr>
              <a:t>can</a:t>
            </a:r>
            <a:r>
              <a:rPr sz="2000" i="1" spc="-30" dirty="0">
                <a:latin typeface="Calibri"/>
                <a:cs typeface="Calibri"/>
              </a:rPr>
              <a:t> </a:t>
            </a:r>
            <a:r>
              <a:rPr sz="2000" i="1" dirty="0">
                <a:latin typeface="Calibri"/>
                <a:cs typeface="Calibri"/>
              </a:rPr>
              <a:t>manage</a:t>
            </a:r>
            <a:r>
              <a:rPr sz="2000" i="1" spc="-60" dirty="0">
                <a:latin typeface="Calibri"/>
                <a:cs typeface="Calibri"/>
              </a:rPr>
              <a:t> </a:t>
            </a:r>
            <a:r>
              <a:rPr sz="2000" i="1" dirty="0">
                <a:latin typeface="Calibri"/>
                <a:cs typeface="Calibri"/>
              </a:rPr>
              <a:t>student</a:t>
            </a:r>
            <a:r>
              <a:rPr sz="2000" i="1" spc="-40" dirty="0">
                <a:latin typeface="Calibri"/>
                <a:cs typeface="Calibri"/>
              </a:rPr>
              <a:t> </a:t>
            </a:r>
            <a:r>
              <a:rPr sz="2000" i="1" dirty="0">
                <a:latin typeface="Calibri"/>
                <a:cs typeface="Calibri"/>
              </a:rPr>
              <a:t>records,</a:t>
            </a:r>
            <a:r>
              <a:rPr sz="2000" i="1" spc="-40" dirty="0">
                <a:latin typeface="Calibri"/>
                <a:cs typeface="Calibri"/>
              </a:rPr>
              <a:t> </a:t>
            </a:r>
            <a:r>
              <a:rPr sz="2000" i="1" spc="-25" dirty="0">
                <a:latin typeface="Calibri"/>
                <a:cs typeface="Calibri"/>
              </a:rPr>
              <a:t>bus </a:t>
            </a:r>
            <a:r>
              <a:rPr sz="2000" i="1" dirty="0">
                <a:latin typeface="Calibri"/>
                <a:cs typeface="Calibri"/>
              </a:rPr>
              <a:t>routes,</a:t>
            </a:r>
            <a:r>
              <a:rPr sz="2000" i="1" spc="-50" dirty="0">
                <a:latin typeface="Calibri"/>
                <a:cs typeface="Calibri"/>
              </a:rPr>
              <a:t> </a:t>
            </a:r>
            <a:r>
              <a:rPr sz="2000" i="1" dirty="0">
                <a:latin typeface="Calibri"/>
                <a:cs typeface="Calibri"/>
              </a:rPr>
              <a:t>and</a:t>
            </a:r>
            <a:r>
              <a:rPr sz="2000" i="1" spc="-40" dirty="0">
                <a:latin typeface="Calibri"/>
                <a:cs typeface="Calibri"/>
              </a:rPr>
              <a:t> </a:t>
            </a:r>
            <a:r>
              <a:rPr sz="2000" i="1" dirty="0">
                <a:latin typeface="Calibri"/>
                <a:cs typeface="Calibri"/>
              </a:rPr>
              <a:t>feedback</a:t>
            </a:r>
            <a:r>
              <a:rPr sz="2000" i="1" spc="-40" dirty="0">
                <a:latin typeface="Calibri"/>
                <a:cs typeface="Calibri"/>
              </a:rPr>
              <a:t> </a:t>
            </a:r>
            <a:r>
              <a:rPr sz="2000" i="1" dirty="0">
                <a:latin typeface="Calibri"/>
                <a:cs typeface="Calibri"/>
              </a:rPr>
              <a:t>through</a:t>
            </a:r>
            <a:r>
              <a:rPr sz="2000" i="1" spc="-50" dirty="0">
                <a:latin typeface="Calibri"/>
                <a:cs typeface="Calibri"/>
              </a:rPr>
              <a:t> </a:t>
            </a:r>
            <a:r>
              <a:rPr sz="2000" i="1" dirty="0">
                <a:latin typeface="Calibri"/>
                <a:cs typeface="Calibri"/>
              </a:rPr>
              <a:t>the</a:t>
            </a:r>
            <a:r>
              <a:rPr sz="2000" i="1" spc="-35" dirty="0">
                <a:latin typeface="Calibri"/>
                <a:cs typeface="Calibri"/>
              </a:rPr>
              <a:t> </a:t>
            </a:r>
            <a:r>
              <a:rPr sz="2000" i="1" dirty="0">
                <a:latin typeface="Calibri"/>
                <a:cs typeface="Calibri"/>
              </a:rPr>
              <a:t>admin</a:t>
            </a:r>
            <a:r>
              <a:rPr sz="2000" i="1" spc="-30" dirty="0">
                <a:latin typeface="Calibri"/>
                <a:cs typeface="Calibri"/>
              </a:rPr>
              <a:t> </a:t>
            </a:r>
            <a:r>
              <a:rPr sz="2000" i="1" dirty="0">
                <a:latin typeface="Calibri"/>
                <a:cs typeface="Calibri"/>
              </a:rPr>
              <a:t>panel.</a:t>
            </a:r>
            <a:r>
              <a:rPr sz="2000" i="1" spc="-60" dirty="0">
                <a:latin typeface="Calibri"/>
                <a:cs typeface="Calibri"/>
              </a:rPr>
              <a:t> </a:t>
            </a:r>
            <a:r>
              <a:rPr sz="2000" i="1" dirty="0">
                <a:latin typeface="Calibri"/>
                <a:cs typeface="Calibri"/>
              </a:rPr>
              <a:t>By</a:t>
            </a:r>
            <a:r>
              <a:rPr sz="2000" i="1" spc="-25" dirty="0">
                <a:latin typeface="Calibri"/>
                <a:cs typeface="Calibri"/>
              </a:rPr>
              <a:t> </a:t>
            </a:r>
            <a:r>
              <a:rPr sz="2000" i="1" dirty="0">
                <a:latin typeface="Calibri"/>
                <a:cs typeface="Calibri"/>
              </a:rPr>
              <a:t>integrating</a:t>
            </a:r>
            <a:r>
              <a:rPr sz="2000" i="1" spc="-40" dirty="0">
                <a:latin typeface="Calibri"/>
                <a:cs typeface="Calibri"/>
              </a:rPr>
              <a:t> </a:t>
            </a:r>
            <a:r>
              <a:rPr sz="2000" i="1" dirty="0">
                <a:latin typeface="Calibri"/>
                <a:cs typeface="Calibri"/>
              </a:rPr>
              <a:t>both</a:t>
            </a:r>
            <a:r>
              <a:rPr sz="2000" i="1" spc="-35" dirty="0">
                <a:latin typeface="Calibri"/>
                <a:cs typeface="Calibri"/>
              </a:rPr>
              <a:t> </a:t>
            </a:r>
            <a:r>
              <a:rPr sz="2000" i="1" dirty="0">
                <a:latin typeface="Calibri"/>
                <a:cs typeface="Calibri"/>
              </a:rPr>
              <a:t>the</a:t>
            </a:r>
            <a:r>
              <a:rPr sz="2000" i="1" spc="-35" dirty="0">
                <a:latin typeface="Calibri"/>
                <a:cs typeface="Calibri"/>
              </a:rPr>
              <a:t> </a:t>
            </a:r>
            <a:r>
              <a:rPr sz="2000" i="1" dirty="0">
                <a:latin typeface="Calibri"/>
                <a:cs typeface="Calibri"/>
              </a:rPr>
              <a:t>frontend</a:t>
            </a:r>
            <a:r>
              <a:rPr sz="2000" i="1" spc="-40" dirty="0">
                <a:latin typeface="Calibri"/>
                <a:cs typeface="Calibri"/>
              </a:rPr>
              <a:t> </a:t>
            </a:r>
            <a:r>
              <a:rPr sz="2000" i="1" dirty="0">
                <a:latin typeface="Calibri"/>
                <a:cs typeface="Calibri"/>
              </a:rPr>
              <a:t>and</a:t>
            </a:r>
            <a:r>
              <a:rPr sz="2000" i="1" spc="-50" dirty="0">
                <a:latin typeface="Calibri"/>
                <a:cs typeface="Calibri"/>
              </a:rPr>
              <a:t> </a:t>
            </a:r>
            <a:r>
              <a:rPr sz="2000" i="1" spc="-10" dirty="0">
                <a:latin typeface="Calibri"/>
                <a:cs typeface="Calibri"/>
              </a:rPr>
              <a:t>backend, </a:t>
            </a:r>
            <a:r>
              <a:rPr sz="2000" i="1" dirty="0">
                <a:latin typeface="Calibri"/>
                <a:cs typeface="Calibri"/>
              </a:rPr>
              <a:t>CampRide</a:t>
            </a:r>
            <a:r>
              <a:rPr sz="2000" i="1" spc="-50" dirty="0">
                <a:latin typeface="Calibri"/>
                <a:cs typeface="Calibri"/>
              </a:rPr>
              <a:t> </a:t>
            </a:r>
            <a:r>
              <a:rPr sz="2000" i="1" dirty="0">
                <a:latin typeface="Calibri"/>
                <a:cs typeface="Calibri"/>
              </a:rPr>
              <a:t>ensures</a:t>
            </a:r>
            <a:r>
              <a:rPr sz="2000" i="1" spc="-70" dirty="0">
                <a:latin typeface="Calibri"/>
                <a:cs typeface="Calibri"/>
              </a:rPr>
              <a:t> </a:t>
            </a:r>
            <a:r>
              <a:rPr sz="2000" i="1" dirty="0">
                <a:latin typeface="Calibri"/>
                <a:cs typeface="Calibri"/>
              </a:rPr>
              <a:t>secure</a:t>
            </a:r>
            <a:r>
              <a:rPr sz="2000" i="1" spc="-45" dirty="0">
                <a:latin typeface="Calibri"/>
                <a:cs typeface="Calibri"/>
              </a:rPr>
              <a:t> </a:t>
            </a:r>
            <a:r>
              <a:rPr sz="2000" i="1" dirty="0">
                <a:latin typeface="Calibri"/>
                <a:cs typeface="Calibri"/>
              </a:rPr>
              <a:t>data</a:t>
            </a:r>
            <a:r>
              <a:rPr sz="2000" i="1" spc="-50" dirty="0">
                <a:latin typeface="Calibri"/>
                <a:cs typeface="Calibri"/>
              </a:rPr>
              <a:t> </a:t>
            </a:r>
            <a:r>
              <a:rPr sz="2000" i="1" dirty="0">
                <a:latin typeface="Calibri"/>
                <a:cs typeface="Calibri"/>
              </a:rPr>
              <a:t>handling,</a:t>
            </a:r>
            <a:r>
              <a:rPr sz="2000" i="1" spc="-65" dirty="0">
                <a:latin typeface="Calibri"/>
                <a:cs typeface="Calibri"/>
              </a:rPr>
              <a:t> </a:t>
            </a:r>
            <a:r>
              <a:rPr sz="2000" i="1" dirty="0">
                <a:latin typeface="Calibri"/>
                <a:cs typeface="Calibri"/>
              </a:rPr>
              <a:t>easy</a:t>
            </a:r>
            <a:r>
              <a:rPr sz="2000" i="1" spc="-50" dirty="0">
                <a:latin typeface="Calibri"/>
                <a:cs typeface="Calibri"/>
              </a:rPr>
              <a:t> </a:t>
            </a:r>
            <a:r>
              <a:rPr sz="2000" i="1" spc="-10" dirty="0">
                <a:latin typeface="Calibri"/>
                <a:cs typeface="Calibri"/>
              </a:rPr>
              <a:t>accessibility,</a:t>
            </a:r>
            <a:r>
              <a:rPr sz="2000" i="1" spc="-30" dirty="0">
                <a:latin typeface="Calibri"/>
                <a:cs typeface="Calibri"/>
              </a:rPr>
              <a:t> </a:t>
            </a:r>
            <a:r>
              <a:rPr sz="2000" i="1" dirty="0">
                <a:latin typeface="Calibri"/>
                <a:cs typeface="Calibri"/>
              </a:rPr>
              <a:t>and</a:t>
            </a:r>
            <a:r>
              <a:rPr sz="2000" i="1" spc="-45" dirty="0">
                <a:latin typeface="Calibri"/>
                <a:cs typeface="Calibri"/>
              </a:rPr>
              <a:t> </a:t>
            </a:r>
            <a:r>
              <a:rPr sz="2000" i="1" dirty="0">
                <a:latin typeface="Calibri"/>
                <a:cs typeface="Calibri"/>
              </a:rPr>
              <a:t>smooth</a:t>
            </a:r>
            <a:r>
              <a:rPr sz="2000" i="1" spc="-50" dirty="0">
                <a:latin typeface="Calibri"/>
                <a:cs typeface="Calibri"/>
              </a:rPr>
              <a:t> </a:t>
            </a:r>
            <a:r>
              <a:rPr sz="2000" i="1" dirty="0">
                <a:latin typeface="Calibri"/>
                <a:cs typeface="Calibri"/>
              </a:rPr>
              <a:t>communication</a:t>
            </a:r>
            <a:r>
              <a:rPr sz="2000" i="1" spc="-35" dirty="0">
                <a:latin typeface="Calibri"/>
                <a:cs typeface="Calibri"/>
              </a:rPr>
              <a:t> </a:t>
            </a:r>
            <a:r>
              <a:rPr sz="2000" i="1" spc="-10" dirty="0">
                <a:latin typeface="Calibri"/>
                <a:cs typeface="Calibri"/>
              </a:rPr>
              <a:t>between </a:t>
            </a:r>
            <a:r>
              <a:rPr sz="2000" i="1" dirty="0">
                <a:latin typeface="Calibri"/>
                <a:cs typeface="Calibri"/>
              </a:rPr>
              <a:t>students</a:t>
            </a:r>
            <a:r>
              <a:rPr sz="2000" i="1" spc="-50" dirty="0">
                <a:latin typeface="Calibri"/>
                <a:cs typeface="Calibri"/>
              </a:rPr>
              <a:t> </a:t>
            </a:r>
            <a:r>
              <a:rPr sz="2000" i="1" dirty="0">
                <a:latin typeface="Calibri"/>
                <a:cs typeface="Calibri"/>
              </a:rPr>
              <a:t>and</a:t>
            </a:r>
            <a:r>
              <a:rPr sz="2000" i="1" spc="-40" dirty="0">
                <a:latin typeface="Calibri"/>
                <a:cs typeface="Calibri"/>
              </a:rPr>
              <a:t> </a:t>
            </a:r>
            <a:r>
              <a:rPr sz="2000" i="1" dirty="0">
                <a:latin typeface="Calibri"/>
                <a:cs typeface="Calibri"/>
              </a:rPr>
              <a:t>the</a:t>
            </a:r>
            <a:r>
              <a:rPr sz="2000" i="1" spc="-35" dirty="0">
                <a:latin typeface="Calibri"/>
                <a:cs typeface="Calibri"/>
              </a:rPr>
              <a:t> </a:t>
            </a:r>
            <a:r>
              <a:rPr sz="2000" i="1" spc="-10" dirty="0">
                <a:latin typeface="Calibri"/>
                <a:cs typeface="Calibri"/>
              </a:rPr>
              <a:t>administration.This</a:t>
            </a:r>
            <a:r>
              <a:rPr sz="2000" i="1" spc="-40" dirty="0">
                <a:latin typeface="Calibri"/>
                <a:cs typeface="Calibri"/>
              </a:rPr>
              <a:t> </a:t>
            </a:r>
            <a:r>
              <a:rPr sz="2000" i="1" dirty="0">
                <a:latin typeface="Calibri"/>
                <a:cs typeface="Calibri"/>
              </a:rPr>
              <a:t>project</a:t>
            </a:r>
            <a:r>
              <a:rPr sz="2000" i="1" spc="-40" dirty="0">
                <a:latin typeface="Calibri"/>
                <a:cs typeface="Calibri"/>
              </a:rPr>
              <a:t> </a:t>
            </a:r>
            <a:r>
              <a:rPr sz="2000" i="1" dirty="0">
                <a:latin typeface="Calibri"/>
                <a:cs typeface="Calibri"/>
              </a:rPr>
              <a:t>reduces</a:t>
            </a:r>
            <a:r>
              <a:rPr sz="2000" i="1" spc="-50" dirty="0">
                <a:latin typeface="Calibri"/>
                <a:cs typeface="Calibri"/>
              </a:rPr>
              <a:t> </a:t>
            </a:r>
            <a:r>
              <a:rPr sz="2000" i="1" dirty="0">
                <a:latin typeface="Calibri"/>
                <a:cs typeface="Calibri"/>
              </a:rPr>
              <a:t>manual</a:t>
            </a:r>
            <a:r>
              <a:rPr sz="2000" i="1" spc="-45" dirty="0">
                <a:latin typeface="Calibri"/>
                <a:cs typeface="Calibri"/>
              </a:rPr>
              <a:t> </a:t>
            </a:r>
            <a:r>
              <a:rPr sz="2000" i="1" dirty="0">
                <a:latin typeface="Calibri"/>
                <a:cs typeface="Calibri"/>
              </a:rPr>
              <a:t>work,</a:t>
            </a:r>
            <a:r>
              <a:rPr sz="2000" i="1" spc="-25" dirty="0">
                <a:latin typeface="Calibri"/>
                <a:cs typeface="Calibri"/>
              </a:rPr>
              <a:t> </a:t>
            </a:r>
            <a:r>
              <a:rPr sz="2000" i="1" dirty="0">
                <a:latin typeface="Calibri"/>
                <a:cs typeface="Calibri"/>
              </a:rPr>
              <a:t>minimizes</a:t>
            </a:r>
            <a:r>
              <a:rPr sz="2000" i="1" spc="-30" dirty="0">
                <a:latin typeface="Calibri"/>
                <a:cs typeface="Calibri"/>
              </a:rPr>
              <a:t> </a:t>
            </a:r>
            <a:r>
              <a:rPr sz="2000" i="1" dirty="0">
                <a:latin typeface="Calibri"/>
                <a:cs typeface="Calibri"/>
              </a:rPr>
              <a:t>errors,</a:t>
            </a:r>
            <a:r>
              <a:rPr sz="2000" i="1" spc="-35" dirty="0">
                <a:latin typeface="Calibri"/>
                <a:cs typeface="Calibri"/>
              </a:rPr>
              <a:t> </a:t>
            </a:r>
            <a:r>
              <a:rPr sz="2000" i="1" dirty="0">
                <a:latin typeface="Calibri"/>
                <a:cs typeface="Calibri"/>
              </a:rPr>
              <a:t>and</a:t>
            </a:r>
            <a:r>
              <a:rPr sz="2000" i="1" spc="-40" dirty="0">
                <a:latin typeface="Calibri"/>
                <a:cs typeface="Calibri"/>
              </a:rPr>
              <a:t> </a:t>
            </a:r>
            <a:r>
              <a:rPr sz="2000" i="1" spc="-10" dirty="0">
                <a:latin typeface="Calibri"/>
                <a:cs typeface="Calibri"/>
              </a:rPr>
              <a:t>provides </a:t>
            </a:r>
            <a:r>
              <a:rPr sz="2000" i="1" dirty="0">
                <a:latin typeface="Calibri"/>
                <a:cs typeface="Calibri"/>
              </a:rPr>
              <a:t>a</a:t>
            </a:r>
            <a:r>
              <a:rPr sz="2000" i="1" spc="-30" dirty="0">
                <a:latin typeface="Calibri"/>
                <a:cs typeface="Calibri"/>
              </a:rPr>
              <a:t> </a:t>
            </a:r>
            <a:r>
              <a:rPr sz="2000" i="1" spc="-10" dirty="0">
                <a:latin typeface="Calibri"/>
                <a:cs typeface="Calibri"/>
              </a:rPr>
              <a:t>user-</a:t>
            </a:r>
            <a:r>
              <a:rPr sz="2000" i="1" dirty="0">
                <a:latin typeface="Calibri"/>
                <a:cs typeface="Calibri"/>
              </a:rPr>
              <a:t>friendly</a:t>
            </a:r>
            <a:r>
              <a:rPr sz="2000" i="1" spc="-55" dirty="0">
                <a:latin typeface="Calibri"/>
                <a:cs typeface="Calibri"/>
              </a:rPr>
              <a:t> </a:t>
            </a:r>
            <a:r>
              <a:rPr sz="2000" i="1" dirty="0">
                <a:latin typeface="Calibri"/>
                <a:cs typeface="Calibri"/>
              </a:rPr>
              <a:t>platform</a:t>
            </a:r>
            <a:r>
              <a:rPr sz="2000" i="1" spc="-35" dirty="0">
                <a:latin typeface="Calibri"/>
                <a:cs typeface="Calibri"/>
              </a:rPr>
              <a:t> </a:t>
            </a:r>
            <a:r>
              <a:rPr sz="2000" i="1" dirty="0">
                <a:latin typeface="Calibri"/>
                <a:cs typeface="Calibri"/>
              </a:rPr>
              <a:t>for</a:t>
            </a:r>
            <a:r>
              <a:rPr sz="2000" i="1" spc="-30" dirty="0">
                <a:latin typeface="Calibri"/>
                <a:cs typeface="Calibri"/>
              </a:rPr>
              <a:t> </a:t>
            </a:r>
            <a:r>
              <a:rPr sz="2000" i="1" dirty="0">
                <a:latin typeface="Calibri"/>
                <a:cs typeface="Calibri"/>
              </a:rPr>
              <a:t>managing</a:t>
            </a:r>
            <a:r>
              <a:rPr sz="2000" i="1" spc="-55" dirty="0">
                <a:latin typeface="Calibri"/>
                <a:cs typeface="Calibri"/>
              </a:rPr>
              <a:t> </a:t>
            </a:r>
            <a:r>
              <a:rPr sz="2000" i="1" dirty="0">
                <a:latin typeface="Calibri"/>
                <a:cs typeface="Calibri"/>
              </a:rPr>
              <a:t>the</a:t>
            </a:r>
            <a:r>
              <a:rPr sz="2000" i="1" spc="-40" dirty="0">
                <a:latin typeface="Calibri"/>
                <a:cs typeface="Calibri"/>
              </a:rPr>
              <a:t> </a:t>
            </a:r>
            <a:r>
              <a:rPr sz="2000" i="1" dirty="0">
                <a:latin typeface="Calibri"/>
                <a:cs typeface="Calibri"/>
              </a:rPr>
              <a:t>entire</a:t>
            </a:r>
            <a:r>
              <a:rPr sz="2000" i="1" spc="-35" dirty="0">
                <a:latin typeface="Calibri"/>
                <a:cs typeface="Calibri"/>
              </a:rPr>
              <a:t> </a:t>
            </a:r>
            <a:r>
              <a:rPr sz="2000" i="1" dirty="0">
                <a:latin typeface="Calibri"/>
                <a:cs typeface="Calibri"/>
              </a:rPr>
              <a:t>college</a:t>
            </a:r>
            <a:r>
              <a:rPr sz="2000" i="1" spc="-45" dirty="0">
                <a:latin typeface="Calibri"/>
                <a:cs typeface="Calibri"/>
              </a:rPr>
              <a:t> </a:t>
            </a:r>
            <a:r>
              <a:rPr sz="2000" i="1" dirty="0">
                <a:latin typeface="Calibri"/>
                <a:cs typeface="Calibri"/>
              </a:rPr>
              <a:t>bus</a:t>
            </a:r>
            <a:r>
              <a:rPr sz="2000" i="1" spc="-45" dirty="0">
                <a:latin typeface="Calibri"/>
                <a:cs typeface="Calibri"/>
              </a:rPr>
              <a:t> </a:t>
            </a:r>
            <a:r>
              <a:rPr sz="2000" i="1" spc="-10" dirty="0">
                <a:latin typeface="Calibri"/>
                <a:cs typeface="Calibri"/>
              </a:rPr>
              <a:t>system</a:t>
            </a:r>
            <a:r>
              <a:rPr sz="2000" i="1" spc="-45" dirty="0">
                <a:latin typeface="Calibri"/>
                <a:cs typeface="Calibri"/>
              </a:rPr>
              <a:t> </a:t>
            </a:r>
            <a:r>
              <a:rPr sz="2000" i="1" spc="-10" dirty="0">
                <a:latin typeface="Calibri"/>
                <a:cs typeface="Calibri"/>
              </a:rPr>
              <a:t>digitally.</a:t>
            </a:r>
            <a:endParaRPr sz="20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94615"/>
            <a:ext cx="3634104" cy="635000"/>
          </a:xfrm>
          <a:prstGeom prst="rect">
            <a:avLst/>
          </a:prstGeom>
        </p:spPr>
        <p:txBody>
          <a:bodyPr vert="horz" wrap="square" lIns="0" tIns="12065" rIns="0" bIns="0" rtlCol="0">
            <a:spAutoFit/>
          </a:bodyPr>
          <a:lstStyle/>
          <a:p>
            <a:pPr marL="12700">
              <a:lnSpc>
                <a:spcPct val="100000"/>
              </a:lnSpc>
              <a:spcBef>
                <a:spcPts val="95"/>
              </a:spcBef>
            </a:pPr>
            <a:r>
              <a:rPr sz="4000" spc="-10" dirty="0"/>
              <a:t>OBJECTIVES</a:t>
            </a:r>
            <a:endParaRPr sz="4000"/>
          </a:p>
        </p:txBody>
      </p:sp>
      <p:sp>
        <p:nvSpPr>
          <p:cNvPr id="3" name="object 3"/>
          <p:cNvSpPr txBox="1"/>
          <p:nvPr/>
        </p:nvSpPr>
        <p:spPr>
          <a:xfrm>
            <a:off x="916939" y="979677"/>
            <a:ext cx="6379845" cy="5082540"/>
          </a:xfrm>
          <a:prstGeom prst="rect">
            <a:avLst/>
          </a:prstGeom>
        </p:spPr>
        <p:txBody>
          <a:bodyPr vert="horz" wrap="square" lIns="0" tIns="13335" rIns="0" bIns="0" rtlCol="0">
            <a:spAutoFit/>
          </a:bodyPr>
          <a:lstStyle/>
          <a:p>
            <a:pPr marL="240665" indent="-227965">
              <a:lnSpc>
                <a:spcPct val="100000"/>
              </a:lnSpc>
              <a:spcBef>
                <a:spcPts val="105"/>
              </a:spcBef>
              <a:buFont typeface="Arial MT"/>
              <a:buChar char="•"/>
              <a:tabLst>
                <a:tab pos="240665" algn="l"/>
              </a:tabLst>
            </a:pPr>
            <a:r>
              <a:rPr sz="2000" dirty="0">
                <a:latin typeface="Calibri"/>
                <a:cs typeface="Calibri"/>
              </a:rPr>
              <a:t>Security</a:t>
            </a:r>
            <a:r>
              <a:rPr sz="2000" spc="-30" dirty="0">
                <a:latin typeface="Calibri"/>
                <a:cs typeface="Calibri"/>
              </a:rPr>
              <a:t> </a:t>
            </a:r>
            <a:r>
              <a:rPr sz="2000" dirty="0">
                <a:latin typeface="Calibri"/>
                <a:cs typeface="Calibri"/>
              </a:rPr>
              <a:t>&amp;</a:t>
            </a:r>
            <a:r>
              <a:rPr sz="2000" spc="-35" dirty="0">
                <a:latin typeface="Calibri"/>
                <a:cs typeface="Calibri"/>
              </a:rPr>
              <a:t> </a:t>
            </a:r>
            <a:r>
              <a:rPr sz="2000" spc="-10" dirty="0">
                <a:latin typeface="Calibri"/>
                <a:cs typeface="Calibri"/>
              </a:rPr>
              <a:t>Privacy</a:t>
            </a:r>
            <a:endParaRPr sz="2000">
              <a:latin typeface="Calibri"/>
              <a:cs typeface="Calibri"/>
            </a:endParaRPr>
          </a:p>
          <a:p>
            <a:pPr marL="12700" marR="471170">
              <a:lnSpc>
                <a:spcPct val="150000"/>
              </a:lnSpc>
              <a:spcBef>
                <a:spcPts val="994"/>
              </a:spcBef>
            </a:pPr>
            <a:r>
              <a:rPr sz="2000" spc="-90" dirty="0">
                <a:latin typeface="Calibri"/>
                <a:cs typeface="Calibri"/>
              </a:rPr>
              <a:t>To</a:t>
            </a:r>
            <a:r>
              <a:rPr sz="2000" spc="-25" dirty="0">
                <a:latin typeface="Calibri"/>
                <a:cs typeface="Calibri"/>
              </a:rPr>
              <a:t> </a:t>
            </a:r>
            <a:r>
              <a:rPr sz="2000" dirty="0">
                <a:latin typeface="Calibri"/>
                <a:cs typeface="Calibri"/>
              </a:rPr>
              <a:t>provide</a:t>
            </a:r>
            <a:r>
              <a:rPr sz="2000" spc="-105" dirty="0">
                <a:latin typeface="Calibri"/>
                <a:cs typeface="Calibri"/>
              </a:rPr>
              <a:t> </a:t>
            </a:r>
            <a:r>
              <a:rPr sz="2000" dirty="0">
                <a:latin typeface="Calibri"/>
                <a:cs typeface="Calibri"/>
              </a:rPr>
              <a:t>secure</a:t>
            </a:r>
            <a:r>
              <a:rPr sz="2000" spc="-50" dirty="0">
                <a:latin typeface="Calibri"/>
                <a:cs typeface="Calibri"/>
              </a:rPr>
              <a:t> </a:t>
            </a:r>
            <a:r>
              <a:rPr sz="2000" dirty="0">
                <a:latin typeface="Calibri"/>
                <a:cs typeface="Calibri"/>
              </a:rPr>
              <a:t>login</a:t>
            </a:r>
            <a:r>
              <a:rPr sz="2000" spc="-85" dirty="0">
                <a:latin typeface="Calibri"/>
                <a:cs typeface="Calibri"/>
              </a:rPr>
              <a:t> </a:t>
            </a:r>
            <a:r>
              <a:rPr sz="2000" dirty="0">
                <a:latin typeface="Calibri"/>
                <a:cs typeface="Calibri"/>
              </a:rPr>
              <a:t>and</a:t>
            </a:r>
            <a:r>
              <a:rPr sz="2000" spc="-65" dirty="0">
                <a:latin typeface="Calibri"/>
                <a:cs typeface="Calibri"/>
              </a:rPr>
              <a:t> </a:t>
            </a:r>
            <a:r>
              <a:rPr sz="2000" dirty="0">
                <a:latin typeface="Calibri"/>
                <a:cs typeface="Calibri"/>
              </a:rPr>
              <a:t>protect</a:t>
            </a:r>
            <a:r>
              <a:rPr sz="2000" spc="-60" dirty="0">
                <a:latin typeface="Calibri"/>
                <a:cs typeface="Calibri"/>
              </a:rPr>
              <a:t> </a:t>
            </a:r>
            <a:r>
              <a:rPr sz="2000" dirty="0">
                <a:latin typeface="Calibri"/>
                <a:cs typeface="Calibri"/>
              </a:rPr>
              <a:t>sensitive</a:t>
            </a:r>
            <a:r>
              <a:rPr sz="2000" spc="-30" dirty="0">
                <a:latin typeface="Calibri"/>
                <a:cs typeface="Calibri"/>
              </a:rPr>
              <a:t> </a:t>
            </a:r>
            <a:r>
              <a:rPr sz="2000" dirty="0">
                <a:latin typeface="Calibri"/>
                <a:cs typeface="Calibri"/>
              </a:rPr>
              <a:t>student</a:t>
            </a:r>
            <a:r>
              <a:rPr sz="2000" spc="-55" dirty="0">
                <a:latin typeface="Calibri"/>
                <a:cs typeface="Calibri"/>
              </a:rPr>
              <a:t> </a:t>
            </a:r>
            <a:r>
              <a:rPr sz="2000" spc="-25" dirty="0">
                <a:latin typeface="Calibri"/>
                <a:cs typeface="Calibri"/>
              </a:rPr>
              <a:t>and </a:t>
            </a:r>
            <a:r>
              <a:rPr sz="2000" dirty="0">
                <a:latin typeface="Calibri"/>
                <a:cs typeface="Calibri"/>
              </a:rPr>
              <a:t>admin</a:t>
            </a:r>
            <a:r>
              <a:rPr sz="2000" spc="-50" dirty="0">
                <a:latin typeface="Calibri"/>
                <a:cs typeface="Calibri"/>
              </a:rPr>
              <a:t> </a:t>
            </a:r>
            <a:r>
              <a:rPr sz="2000" spc="-20" dirty="0">
                <a:latin typeface="Calibri"/>
                <a:cs typeface="Calibri"/>
              </a:rPr>
              <a:t>data.</a:t>
            </a:r>
            <a:endParaRPr sz="2000">
              <a:latin typeface="Calibri"/>
              <a:cs typeface="Calibri"/>
            </a:endParaRPr>
          </a:p>
          <a:p>
            <a:pPr marL="240665" indent="-227965">
              <a:lnSpc>
                <a:spcPct val="100000"/>
              </a:lnSpc>
              <a:spcBef>
                <a:spcPts val="2210"/>
              </a:spcBef>
              <a:buFont typeface="Arial MT"/>
              <a:buChar char="•"/>
              <a:tabLst>
                <a:tab pos="240665" algn="l"/>
              </a:tabLst>
            </a:pPr>
            <a:r>
              <a:rPr sz="2000" dirty="0">
                <a:latin typeface="Calibri"/>
                <a:cs typeface="Calibri"/>
              </a:rPr>
              <a:t>Automation</a:t>
            </a:r>
            <a:r>
              <a:rPr sz="2000" spc="-35" dirty="0">
                <a:latin typeface="Calibri"/>
                <a:cs typeface="Calibri"/>
              </a:rPr>
              <a:t> </a:t>
            </a:r>
            <a:r>
              <a:rPr sz="2000" dirty="0">
                <a:latin typeface="Calibri"/>
                <a:cs typeface="Calibri"/>
              </a:rPr>
              <a:t>of</a:t>
            </a:r>
            <a:r>
              <a:rPr sz="2000" spc="-40" dirty="0">
                <a:latin typeface="Calibri"/>
                <a:cs typeface="Calibri"/>
              </a:rPr>
              <a:t> </a:t>
            </a:r>
            <a:r>
              <a:rPr sz="2000" dirty="0">
                <a:latin typeface="Calibri"/>
                <a:cs typeface="Calibri"/>
              </a:rPr>
              <a:t>Bus</a:t>
            </a:r>
            <a:r>
              <a:rPr sz="2000" spc="-45" dirty="0">
                <a:latin typeface="Calibri"/>
                <a:cs typeface="Calibri"/>
              </a:rPr>
              <a:t> </a:t>
            </a:r>
            <a:r>
              <a:rPr sz="2000" spc="-10" dirty="0">
                <a:latin typeface="Calibri"/>
                <a:cs typeface="Calibri"/>
              </a:rPr>
              <a:t>Management</a:t>
            </a:r>
            <a:endParaRPr sz="2000">
              <a:latin typeface="Calibri"/>
              <a:cs typeface="Calibri"/>
            </a:endParaRPr>
          </a:p>
          <a:p>
            <a:pPr marL="12700" marR="361315">
              <a:lnSpc>
                <a:spcPct val="150100"/>
              </a:lnSpc>
              <a:spcBef>
                <a:spcPts val="994"/>
              </a:spcBef>
            </a:pPr>
            <a:r>
              <a:rPr sz="2000" spc="-90" dirty="0">
                <a:latin typeface="Calibri"/>
                <a:cs typeface="Calibri"/>
              </a:rPr>
              <a:t>To</a:t>
            </a:r>
            <a:r>
              <a:rPr sz="2000" spc="-25" dirty="0">
                <a:latin typeface="Calibri"/>
                <a:cs typeface="Calibri"/>
              </a:rPr>
              <a:t> </a:t>
            </a:r>
            <a:r>
              <a:rPr sz="2000" dirty="0">
                <a:latin typeface="Calibri"/>
                <a:cs typeface="Calibri"/>
              </a:rPr>
              <a:t>replace</a:t>
            </a:r>
            <a:r>
              <a:rPr sz="2000" spc="-70" dirty="0">
                <a:latin typeface="Calibri"/>
                <a:cs typeface="Calibri"/>
              </a:rPr>
              <a:t> </a:t>
            </a:r>
            <a:r>
              <a:rPr sz="2000" dirty="0">
                <a:latin typeface="Calibri"/>
                <a:cs typeface="Calibri"/>
              </a:rPr>
              <a:t>the</a:t>
            </a:r>
            <a:r>
              <a:rPr sz="2000" spc="-50" dirty="0">
                <a:latin typeface="Calibri"/>
                <a:cs typeface="Calibri"/>
              </a:rPr>
              <a:t> </a:t>
            </a:r>
            <a:r>
              <a:rPr sz="2000" dirty="0">
                <a:latin typeface="Calibri"/>
                <a:cs typeface="Calibri"/>
              </a:rPr>
              <a:t>manual</a:t>
            </a:r>
            <a:r>
              <a:rPr sz="2000" spc="-50" dirty="0">
                <a:latin typeface="Calibri"/>
                <a:cs typeface="Calibri"/>
              </a:rPr>
              <a:t> </a:t>
            </a:r>
            <a:r>
              <a:rPr sz="2000" dirty="0">
                <a:latin typeface="Calibri"/>
                <a:cs typeface="Calibri"/>
              </a:rPr>
              <a:t>process</a:t>
            </a:r>
            <a:r>
              <a:rPr sz="2000" spc="-40" dirty="0">
                <a:latin typeface="Calibri"/>
                <a:cs typeface="Calibri"/>
              </a:rPr>
              <a:t> </a:t>
            </a:r>
            <a:r>
              <a:rPr sz="2000" dirty="0">
                <a:latin typeface="Calibri"/>
                <a:cs typeface="Calibri"/>
              </a:rPr>
              <a:t>of</a:t>
            </a:r>
            <a:r>
              <a:rPr sz="2000" spc="-55" dirty="0">
                <a:latin typeface="Calibri"/>
                <a:cs typeface="Calibri"/>
              </a:rPr>
              <a:t> </a:t>
            </a:r>
            <a:r>
              <a:rPr sz="2000" dirty="0">
                <a:latin typeface="Calibri"/>
                <a:cs typeface="Calibri"/>
              </a:rPr>
              <a:t>bus</a:t>
            </a:r>
            <a:r>
              <a:rPr sz="2000" spc="-60" dirty="0">
                <a:latin typeface="Calibri"/>
                <a:cs typeface="Calibri"/>
              </a:rPr>
              <a:t> </a:t>
            </a:r>
            <a:r>
              <a:rPr sz="2000" dirty="0">
                <a:latin typeface="Calibri"/>
                <a:cs typeface="Calibri"/>
              </a:rPr>
              <a:t>allocation,</a:t>
            </a:r>
            <a:r>
              <a:rPr sz="2000" spc="-45" dirty="0">
                <a:latin typeface="Calibri"/>
                <a:cs typeface="Calibri"/>
              </a:rPr>
              <a:t> </a:t>
            </a:r>
            <a:r>
              <a:rPr sz="2000" spc="-10" dirty="0">
                <a:latin typeface="Calibri"/>
                <a:cs typeface="Calibri"/>
              </a:rPr>
              <a:t>route </a:t>
            </a:r>
            <a:r>
              <a:rPr sz="2000" dirty="0">
                <a:latin typeface="Calibri"/>
                <a:cs typeface="Calibri"/>
              </a:rPr>
              <a:t>management,</a:t>
            </a:r>
            <a:r>
              <a:rPr sz="2000" spc="-55" dirty="0">
                <a:latin typeface="Calibri"/>
                <a:cs typeface="Calibri"/>
              </a:rPr>
              <a:t> </a:t>
            </a:r>
            <a:r>
              <a:rPr sz="2000" dirty="0">
                <a:latin typeface="Calibri"/>
                <a:cs typeface="Calibri"/>
              </a:rPr>
              <a:t>and</a:t>
            </a:r>
            <a:r>
              <a:rPr sz="2000" spc="-60" dirty="0">
                <a:latin typeface="Calibri"/>
                <a:cs typeface="Calibri"/>
              </a:rPr>
              <a:t> </a:t>
            </a:r>
            <a:r>
              <a:rPr sz="2000" dirty="0">
                <a:latin typeface="Calibri"/>
                <a:cs typeface="Calibri"/>
              </a:rPr>
              <a:t>student</a:t>
            </a:r>
            <a:r>
              <a:rPr sz="2000" spc="-50" dirty="0">
                <a:latin typeface="Calibri"/>
                <a:cs typeface="Calibri"/>
              </a:rPr>
              <a:t> </a:t>
            </a:r>
            <a:r>
              <a:rPr sz="2000" spc="-10" dirty="0">
                <a:latin typeface="Calibri"/>
                <a:cs typeface="Calibri"/>
              </a:rPr>
              <a:t>registration</a:t>
            </a:r>
            <a:r>
              <a:rPr sz="2000" spc="-45" dirty="0">
                <a:latin typeface="Calibri"/>
                <a:cs typeface="Calibri"/>
              </a:rPr>
              <a:t> </a:t>
            </a:r>
            <a:r>
              <a:rPr sz="2000" dirty="0">
                <a:latin typeface="Calibri"/>
                <a:cs typeface="Calibri"/>
              </a:rPr>
              <a:t>with</a:t>
            </a:r>
            <a:r>
              <a:rPr sz="2000" spc="-45" dirty="0">
                <a:latin typeface="Calibri"/>
                <a:cs typeface="Calibri"/>
              </a:rPr>
              <a:t> </a:t>
            </a:r>
            <a:r>
              <a:rPr sz="2000" dirty="0">
                <a:latin typeface="Calibri"/>
                <a:cs typeface="Calibri"/>
              </a:rPr>
              <a:t>an</a:t>
            </a:r>
            <a:r>
              <a:rPr sz="2000" spc="-55" dirty="0">
                <a:latin typeface="Calibri"/>
                <a:cs typeface="Calibri"/>
              </a:rPr>
              <a:t> </a:t>
            </a:r>
            <a:r>
              <a:rPr sz="2000" spc="-10" dirty="0">
                <a:latin typeface="Calibri"/>
                <a:cs typeface="Calibri"/>
              </a:rPr>
              <a:t>automated system.</a:t>
            </a:r>
            <a:endParaRPr sz="2000">
              <a:latin typeface="Calibri"/>
              <a:cs typeface="Calibri"/>
            </a:endParaRPr>
          </a:p>
          <a:p>
            <a:pPr marL="240665" indent="-227965">
              <a:lnSpc>
                <a:spcPct val="100000"/>
              </a:lnSpc>
              <a:spcBef>
                <a:spcPts val="2195"/>
              </a:spcBef>
              <a:buFont typeface="Arial MT"/>
              <a:buChar char="•"/>
              <a:tabLst>
                <a:tab pos="240665" algn="l"/>
              </a:tabLst>
            </a:pPr>
            <a:r>
              <a:rPr sz="2000" spc="-10" dirty="0">
                <a:latin typeface="Calibri"/>
                <a:cs typeface="Calibri"/>
              </a:rPr>
              <a:t>Centralized</a:t>
            </a:r>
            <a:r>
              <a:rPr sz="2000" spc="-60" dirty="0">
                <a:latin typeface="Calibri"/>
                <a:cs typeface="Calibri"/>
              </a:rPr>
              <a:t> </a:t>
            </a:r>
            <a:r>
              <a:rPr sz="2000" spc="-10" dirty="0">
                <a:latin typeface="Calibri"/>
                <a:cs typeface="Calibri"/>
              </a:rPr>
              <a:t>Database</a:t>
            </a:r>
            <a:endParaRPr sz="2000">
              <a:latin typeface="Calibri"/>
              <a:cs typeface="Calibri"/>
            </a:endParaRPr>
          </a:p>
          <a:p>
            <a:pPr marL="12700">
              <a:lnSpc>
                <a:spcPct val="100000"/>
              </a:lnSpc>
              <a:spcBef>
                <a:spcPts val="2210"/>
              </a:spcBef>
            </a:pPr>
            <a:r>
              <a:rPr sz="2000" spc="-90" dirty="0">
                <a:latin typeface="Calibri"/>
                <a:cs typeface="Calibri"/>
              </a:rPr>
              <a:t>To</a:t>
            </a:r>
            <a:r>
              <a:rPr sz="2000" spc="-25" dirty="0">
                <a:latin typeface="Calibri"/>
                <a:cs typeface="Calibri"/>
              </a:rPr>
              <a:t> </a:t>
            </a:r>
            <a:r>
              <a:rPr sz="2000" dirty="0">
                <a:latin typeface="Calibri"/>
                <a:cs typeface="Calibri"/>
              </a:rPr>
              <a:t>maintain</a:t>
            </a:r>
            <a:r>
              <a:rPr sz="2000" spc="-70" dirty="0">
                <a:latin typeface="Calibri"/>
                <a:cs typeface="Calibri"/>
              </a:rPr>
              <a:t> </a:t>
            </a:r>
            <a:r>
              <a:rPr sz="2000" dirty="0">
                <a:latin typeface="Calibri"/>
                <a:cs typeface="Calibri"/>
              </a:rPr>
              <a:t>a</a:t>
            </a:r>
            <a:r>
              <a:rPr sz="2000" spc="-50" dirty="0">
                <a:latin typeface="Calibri"/>
                <a:cs typeface="Calibri"/>
              </a:rPr>
              <a:t> </a:t>
            </a:r>
            <a:r>
              <a:rPr sz="2000" spc="-10" dirty="0">
                <a:latin typeface="Calibri"/>
                <a:cs typeface="Calibri"/>
              </a:rPr>
              <a:t>centralized</a:t>
            </a:r>
            <a:r>
              <a:rPr sz="2000" spc="-35" dirty="0">
                <a:latin typeface="Calibri"/>
                <a:cs typeface="Calibri"/>
              </a:rPr>
              <a:t> </a:t>
            </a:r>
            <a:r>
              <a:rPr sz="2000" dirty="0">
                <a:latin typeface="Calibri"/>
                <a:cs typeface="Calibri"/>
              </a:rPr>
              <a:t>database</a:t>
            </a:r>
            <a:r>
              <a:rPr sz="2000" spc="-40" dirty="0">
                <a:latin typeface="Calibri"/>
                <a:cs typeface="Calibri"/>
              </a:rPr>
              <a:t> </a:t>
            </a:r>
            <a:r>
              <a:rPr sz="2000" dirty="0">
                <a:latin typeface="Calibri"/>
                <a:cs typeface="Calibri"/>
              </a:rPr>
              <a:t>of</a:t>
            </a:r>
            <a:r>
              <a:rPr sz="2000" spc="-55" dirty="0">
                <a:latin typeface="Calibri"/>
                <a:cs typeface="Calibri"/>
              </a:rPr>
              <a:t> </a:t>
            </a:r>
            <a:r>
              <a:rPr sz="2000" dirty="0">
                <a:latin typeface="Calibri"/>
                <a:cs typeface="Calibri"/>
              </a:rPr>
              <a:t>students,</a:t>
            </a:r>
            <a:r>
              <a:rPr sz="2000" spc="-50" dirty="0">
                <a:latin typeface="Calibri"/>
                <a:cs typeface="Calibri"/>
              </a:rPr>
              <a:t> </a:t>
            </a:r>
            <a:r>
              <a:rPr sz="2000" dirty="0">
                <a:latin typeface="Calibri"/>
                <a:cs typeface="Calibri"/>
              </a:rPr>
              <a:t>buses,</a:t>
            </a:r>
            <a:r>
              <a:rPr sz="2000" spc="-50" dirty="0">
                <a:latin typeface="Calibri"/>
                <a:cs typeface="Calibri"/>
              </a:rPr>
              <a:t> </a:t>
            </a:r>
            <a:r>
              <a:rPr sz="2000" spc="-10" dirty="0">
                <a:latin typeface="Calibri"/>
                <a:cs typeface="Calibri"/>
              </a:rPr>
              <a:t>routes,</a:t>
            </a:r>
            <a:endParaRPr sz="2000">
              <a:latin typeface="Calibri"/>
              <a:cs typeface="Calibri"/>
            </a:endParaRPr>
          </a:p>
          <a:p>
            <a:pPr marL="12700">
              <a:lnSpc>
                <a:spcPct val="100000"/>
              </a:lnSpc>
              <a:spcBef>
                <a:spcPts val="1200"/>
              </a:spcBef>
            </a:pPr>
            <a:r>
              <a:rPr sz="2000" dirty="0">
                <a:latin typeface="Calibri"/>
                <a:cs typeface="Calibri"/>
              </a:rPr>
              <a:t>fees,</a:t>
            </a:r>
            <a:r>
              <a:rPr sz="2000" spc="-50" dirty="0">
                <a:latin typeface="Calibri"/>
                <a:cs typeface="Calibri"/>
              </a:rPr>
              <a:t> </a:t>
            </a:r>
            <a:r>
              <a:rPr sz="2000" dirty="0">
                <a:latin typeface="Calibri"/>
                <a:cs typeface="Calibri"/>
              </a:rPr>
              <a:t>and</a:t>
            </a:r>
            <a:r>
              <a:rPr sz="2000" spc="-55" dirty="0">
                <a:latin typeface="Calibri"/>
                <a:cs typeface="Calibri"/>
              </a:rPr>
              <a:t> </a:t>
            </a:r>
            <a:r>
              <a:rPr sz="2000" spc="-10" dirty="0">
                <a:latin typeface="Calibri"/>
                <a:cs typeface="Calibri"/>
              </a:rPr>
              <a:t>feedback</a:t>
            </a:r>
            <a:r>
              <a:rPr sz="2000" spc="-60" dirty="0">
                <a:latin typeface="Calibri"/>
                <a:cs typeface="Calibri"/>
              </a:rPr>
              <a:t> </a:t>
            </a:r>
            <a:r>
              <a:rPr sz="2000" dirty="0">
                <a:latin typeface="Calibri"/>
                <a:cs typeface="Calibri"/>
              </a:rPr>
              <a:t>for</a:t>
            </a:r>
            <a:r>
              <a:rPr sz="2000" spc="-60" dirty="0">
                <a:latin typeface="Calibri"/>
                <a:cs typeface="Calibri"/>
              </a:rPr>
              <a:t> </a:t>
            </a:r>
            <a:r>
              <a:rPr sz="2000" dirty="0">
                <a:latin typeface="Calibri"/>
                <a:cs typeface="Calibri"/>
              </a:rPr>
              <a:t>easy</a:t>
            </a:r>
            <a:r>
              <a:rPr sz="2000" spc="-50" dirty="0">
                <a:latin typeface="Calibri"/>
                <a:cs typeface="Calibri"/>
              </a:rPr>
              <a:t> </a:t>
            </a:r>
            <a:r>
              <a:rPr sz="2000" dirty="0">
                <a:latin typeface="Calibri"/>
                <a:cs typeface="Calibri"/>
              </a:rPr>
              <a:t>access</a:t>
            </a:r>
            <a:r>
              <a:rPr sz="2000" spc="-50" dirty="0">
                <a:latin typeface="Calibri"/>
                <a:cs typeface="Calibri"/>
              </a:rPr>
              <a:t> </a:t>
            </a:r>
            <a:r>
              <a:rPr sz="2000" dirty="0">
                <a:latin typeface="Calibri"/>
                <a:cs typeface="Calibri"/>
              </a:rPr>
              <a:t>and</a:t>
            </a:r>
            <a:r>
              <a:rPr sz="2000" spc="-60" dirty="0">
                <a:latin typeface="Calibri"/>
                <a:cs typeface="Calibri"/>
              </a:rPr>
              <a:t> </a:t>
            </a:r>
            <a:r>
              <a:rPr sz="2000" spc="-10" dirty="0">
                <a:latin typeface="Calibri"/>
                <a:cs typeface="Calibri"/>
              </a:rPr>
              <a:t>management.</a:t>
            </a:r>
            <a:endParaRPr sz="2000">
              <a:latin typeface="Calibri"/>
              <a:cs typeface="Calibri"/>
            </a:endParaRPr>
          </a:p>
        </p:txBody>
      </p:sp>
      <p:pic>
        <p:nvPicPr>
          <p:cNvPr id="4" name="object 4"/>
          <p:cNvPicPr/>
          <p:nvPr/>
        </p:nvPicPr>
        <p:blipFill>
          <a:blip r:embed="rId2" cstate="print"/>
          <a:stretch>
            <a:fillRect/>
          </a:stretch>
        </p:blipFill>
        <p:spPr>
          <a:xfrm>
            <a:off x="7517003" y="1201318"/>
            <a:ext cx="4674996" cy="479856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tabLst>
                <a:tab pos="3396615" algn="l"/>
              </a:tabLst>
            </a:pPr>
            <a:r>
              <a:rPr spc="-10" dirty="0"/>
              <a:t>EXISTING</a:t>
            </a:r>
            <a:r>
              <a:rPr dirty="0"/>
              <a:t>	</a:t>
            </a:r>
            <a:r>
              <a:rPr spc="-25" dirty="0"/>
              <a:t>SYSTEM</a:t>
            </a:r>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240665" indent="-227965">
              <a:lnSpc>
                <a:spcPct val="100000"/>
              </a:lnSpc>
              <a:spcBef>
                <a:spcPts val="95"/>
              </a:spcBef>
              <a:buFont typeface="Arial MT"/>
              <a:buChar char="•"/>
              <a:tabLst>
                <a:tab pos="240665" algn="l"/>
              </a:tabLst>
            </a:pPr>
            <a:r>
              <a:rPr spc="-20" dirty="0"/>
              <a:t>Currently,</a:t>
            </a:r>
            <a:r>
              <a:rPr spc="-45" dirty="0"/>
              <a:t> </a:t>
            </a:r>
            <a:r>
              <a:rPr dirty="0"/>
              <a:t>most</a:t>
            </a:r>
            <a:r>
              <a:rPr spc="-45" dirty="0"/>
              <a:t> </a:t>
            </a:r>
            <a:r>
              <a:rPr dirty="0"/>
              <a:t>colleges</a:t>
            </a:r>
            <a:r>
              <a:rPr spc="-40" dirty="0"/>
              <a:t> </a:t>
            </a:r>
            <a:r>
              <a:rPr dirty="0"/>
              <a:t>manage</a:t>
            </a:r>
            <a:r>
              <a:rPr spc="-35" dirty="0"/>
              <a:t> </a:t>
            </a:r>
            <a:r>
              <a:rPr dirty="0"/>
              <a:t>bus</a:t>
            </a:r>
            <a:r>
              <a:rPr spc="-40" dirty="0"/>
              <a:t> </a:t>
            </a:r>
            <a:r>
              <a:rPr spc="-10" dirty="0"/>
              <a:t>facilities</a:t>
            </a:r>
            <a:r>
              <a:rPr spc="-45" dirty="0"/>
              <a:t> </a:t>
            </a:r>
            <a:r>
              <a:rPr dirty="0"/>
              <a:t>manually</a:t>
            </a:r>
            <a:r>
              <a:rPr spc="-30" dirty="0"/>
              <a:t> </a:t>
            </a:r>
            <a:r>
              <a:rPr dirty="0"/>
              <a:t>or</a:t>
            </a:r>
            <a:r>
              <a:rPr spc="-50" dirty="0"/>
              <a:t> </a:t>
            </a:r>
            <a:r>
              <a:rPr dirty="0"/>
              <a:t>using</a:t>
            </a:r>
            <a:r>
              <a:rPr spc="-40" dirty="0"/>
              <a:t> </a:t>
            </a:r>
            <a:r>
              <a:rPr dirty="0"/>
              <a:t>simple</a:t>
            </a:r>
            <a:r>
              <a:rPr spc="-40" dirty="0"/>
              <a:t> </a:t>
            </a:r>
            <a:r>
              <a:rPr spc="-10" dirty="0"/>
              <a:t>registers/spreadsheets.</a:t>
            </a:r>
          </a:p>
          <a:p>
            <a:pPr marL="240665" indent="-227965">
              <a:lnSpc>
                <a:spcPct val="100000"/>
              </a:lnSpc>
              <a:spcBef>
                <a:spcPts val="1910"/>
              </a:spcBef>
              <a:buFont typeface="Arial MT"/>
              <a:buChar char="•"/>
              <a:tabLst>
                <a:tab pos="240665" algn="l"/>
              </a:tabLst>
            </a:pPr>
            <a:r>
              <a:rPr dirty="0"/>
              <a:t>Student</a:t>
            </a:r>
            <a:r>
              <a:rPr spc="-55" dirty="0"/>
              <a:t> </a:t>
            </a:r>
            <a:r>
              <a:rPr spc="-10" dirty="0"/>
              <a:t>Registration:</a:t>
            </a:r>
            <a:r>
              <a:rPr spc="-25" dirty="0"/>
              <a:t> </a:t>
            </a:r>
            <a:r>
              <a:rPr dirty="0"/>
              <a:t>Students</a:t>
            </a:r>
            <a:r>
              <a:rPr spc="-55" dirty="0"/>
              <a:t> </a:t>
            </a:r>
            <a:r>
              <a:rPr dirty="0"/>
              <a:t>submit</a:t>
            </a:r>
            <a:r>
              <a:rPr spc="-55" dirty="0"/>
              <a:t> </a:t>
            </a:r>
            <a:r>
              <a:rPr dirty="0"/>
              <a:t>their</a:t>
            </a:r>
            <a:r>
              <a:rPr spc="-50" dirty="0"/>
              <a:t> </a:t>
            </a:r>
            <a:r>
              <a:rPr dirty="0"/>
              <a:t>details</a:t>
            </a:r>
            <a:r>
              <a:rPr spc="-40" dirty="0"/>
              <a:t> </a:t>
            </a:r>
            <a:r>
              <a:rPr dirty="0"/>
              <a:t>on</a:t>
            </a:r>
            <a:r>
              <a:rPr spc="-50" dirty="0"/>
              <a:t> </a:t>
            </a:r>
            <a:r>
              <a:rPr dirty="0"/>
              <a:t>paper</a:t>
            </a:r>
            <a:r>
              <a:rPr spc="-55" dirty="0"/>
              <a:t> </a:t>
            </a:r>
            <a:r>
              <a:rPr dirty="0"/>
              <a:t>forms</a:t>
            </a:r>
            <a:r>
              <a:rPr spc="-60" dirty="0"/>
              <a:t> </a:t>
            </a:r>
            <a:r>
              <a:rPr dirty="0"/>
              <a:t>or</a:t>
            </a:r>
            <a:r>
              <a:rPr spc="-55" dirty="0"/>
              <a:t> </a:t>
            </a:r>
            <a:r>
              <a:rPr dirty="0"/>
              <a:t>offline</a:t>
            </a:r>
            <a:r>
              <a:rPr spc="-25" dirty="0"/>
              <a:t> </a:t>
            </a:r>
            <a:r>
              <a:rPr dirty="0"/>
              <a:t>to</a:t>
            </a:r>
            <a:r>
              <a:rPr spc="-60" dirty="0"/>
              <a:t> </a:t>
            </a:r>
            <a:r>
              <a:rPr dirty="0"/>
              <a:t>the</a:t>
            </a:r>
            <a:r>
              <a:rPr spc="-45" dirty="0"/>
              <a:t> </a:t>
            </a:r>
            <a:r>
              <a:rPr dirty="0"/>
              <a:t>transport</a:t>
            </a:r>
            <a:r>
              <a:rPr spc="-55" dirty="0"/>
              <a:t> </a:t>
            </a:r>
            <a:r>
              <a:rPr spc="-10" dirty="0"/>
              <a:t>office.</a:t>
            </a:r>
          </a:p>
          <a:p>
            <a:pPr>
              <a:lnSpc>
                <a:spcPct val="100000"/>
              </a:lnSpc>
              <a:buFont typeface="Arial MT"/>
              <a:buChar char="•"/>
            </a:pPr>
            <a:endParaRPr spc="-10" dirty="0"/>
          </a:p>
          <a:p>
            <a:pPr>
              <a:lnSpc>
                <a:spcPct val="100000"/>
              </a:lnSpc>
              <a:spcBef>
                <a:spcPts val="459"/>
              </a:spcBef>
              <a:buFont typeface="Arial MT"/>
              <a:buChar char="•"/>
            </a:pPr>
            <a:endParaRPr spc="-10" dirty="0"/>
          </a:p>
          <a:p>
            <a:pPr marL="240665" indent="-227965">
              <a:lnSpc>
                <a:spcPct val="100000"/>
              </a:lnSpc>
              <a:buFont typeface="Arial MT"/>
              <a:buChar char="•"/>
              <a:tabLst>
                <a:tab pos="240665" algn="l"/>
              </a:tabLst>
            </a:pPr>
            <a:r>
              <a:rPr dirty="0"/>
              <a:t>Bus</a:t>
            </a:r>
            <a:r>
              <a:rPr spc="-55" dirty="0"/>
              <a:t> </a:t>
            </a:r>
            <a:r>
              <a:rPr dirty="0"/>
              <a:t>Allocation:</a:t>
            </a:r>
            <a:r>
              <a:rPr spc="-40" dirty="0"/>
              <a:t> </a:t>
            </a:r>
            <a:r>
              <a:rPr dirty="0"/>
              <a:t>Buses</a:t>
            </a:r>
            <a:r>
              <a:rPr spc="-60" dirty="0"/>
              <a:t> </a:t>
            </a:r>
            <a:r>
              <a:rPr dirty="0"/>
              <a:t>are</a:t>
            </a:r>
            <a:r>
              <a:rPr spc="-50" dirty="0"/>
              <a:t> </a:t>
            </a:r>
            <a:r>
              <a:rPr dirty="0"/>
              <a:t>assigned</a:t>
            </a:r>
            <a:r>
              <a:rPr spc="-40" dirty="0"/>
              <a:t> </a:t>
            </a:r>
            <a:r>
              <a:rPr dirty="0"/>
              <a:t>manually</a:t>
            </a:r>
            <a:r>
              <a:rPr spc="-45" dirty="0"/>
              <a:t> </a:t>
            </a:r>
            <a:r>
              <a:rPr dirty="0"/>
              <a:t>by</a:t>
            </a:r>
            <a:r>
              <a:rPr spc="-65" dirty="0"/>
              <a:t> </a:t>
            </a:r>
            <a:r>
              <a:rPr dirty="0"/>
              <a:t>checking</a:t>
            </a:r>
            <a:r>
              <a:rPr spc="-50" dirty="0"/>
              <a:t> </a:t>
            </a:r>
            <a:r>
              <a:rPr spc="-20" dirty="0"/>
              <a:t>capacity,</a:t>
            </a:r>
            <a:r>
              <a:rPr spc="-60" dirty="0"/>
              <a:t> </a:t>
            </a:r>
            <a:r>
              <a:rPr spc="-10" dirty="0"/>
              <a:t>routes,</a:t>
            </a:r>
            <a:r>
              <a:rPr spc="-55" dirty="0"/>
              <a:t> </a:t>
            </a:r>
            <a:r>
              <a:rPr dirty="0"/>
              <a:t>and</a:t>
            </a:r>
            <a:r>
              <a:rPr spc="-55" dirty="0"/>
              <a:t> </a:t>
            </a:r>
            <a:r>
              <a:rPr dirty="0"/>
              <a:t>student</a:t>
            </a:r>
            <a:r>
              <a:rPr spc="-60" dirty="0"/>
              <a:t> </a:t>
            </a:r>
            <a:r>
              <a:rPr spc="-10" dirty="0"/>
              <a:t>details.</a:t>
            </a:r>
          </a:p>
          <a:p>
            <a:pPr marL="240665" indent="-227965">
              <a:lnSpc>
                <a:spcPct val="100000"/>
              </a:lnSpc>
              <a:spcBef>
                <a:spcPts val="1925"/>
              </a:spcBef>
              <a:buFont typeface="Arial MT"/>
              <a:buChar char="•"/>
              <a:tabLst>
                <a:tab pos="240665" algn="l"/>
              </a:tabLst>
            </a:pPr>
            <a:r>
              <a:rPr dirty="0"/>
              <a:t>Fee</a:t>
            </a:r>
            <a:r>
              <a:rPr spc="-50" dirty="0"/>
              <a:t> </a:t>
            </a:r>
            <a:r>
              <a:rPr spc="-10" dirty="0"/>
              <a:t>Management:</a:t>
            </a:r>
            <a:r>
              <a:rPr spc="-25" dirty="0"/>
              <a:t> </a:t>
            </a:r>
            <a:r>
              <a:rPr spc="-10" dirty="0"/>
              <a:t>Payment</a:t>
            </a:r>
            <a:r>
              <a:rPr spc="-45" dirty="0"/>
              <a:t> </a:t>
            </a:r>
            <a:r>
              <a:rPr dirty="0"/>
              <a:t>of</a:t>
            </a:r>
            <a:r>
              <a:rPr spc="-55" dirty="0"/>
              <a:t> </a:t>
            </a:r>
            <a:r>
              <a:rPr dirty="0"/>
              <a:t>bus</a:t>
            </a:r>
            <a:r>
              <a:rPr spc="-40" dirty="0"/>
              <a:t> </a:t>
            </a:r>
            <a:r>
              <a:rPr dirty="0"/>
              <a:t>fees</a:t>
            </a:r>
            <a:r>
              <a:rPr spc="-45" dirty="0"/>
              <a:t> </a:t>
            </a:r>
            <a:r>
              <a:rPr dirty="0"/>
              <a:t>is</a:t>
            </a:r>
            <a:r>
              <a:rPr spc="-40" dirty="0"/>
              <a:t> </a:t>
            </a:r>
            <a:r>
              <a:rPr dirty="0"/>
              <a:t>done</a:t>
            </a:r>
            <a:r>
              <a:rPr spc="-40" dirty="0"/>
              <a:t> </a:t>
            </a:r>
            <a:r>
              <a:rPr dirty="0"/>
              <a:t>at</a:t>
            </a:r>
            <a:r>
              <a:rPr spc="-50" dirty="0"/>
              <a:t> </a:t>
            </a:r>
            <a:r>
              <a:rPr dirty="0"/>
              <a:t>the</a:t>
            </a:r>
            <a:r>
              <a:rPr spc="-45" dirty="0"/>
              <a:t> </a:t>
            </a:r>
            <a:r>
              <a:rPr dirty="0"/>
              <a:t>college</a:t>
            </a:r>
            <a:r>
              <a:rPr spc="-30" dirty="0"/>
              <a:t> </a:t>
            </a:r>
            <a:r>
              <a:rPr dirty="0"/>
              <a:t>office,</a:t>
            </a:r>
            <a:r>
              <a:rPr spc="-40" dirty="0"/>
              <a:t> </a:t>
            </a:r>
            <a:r>
              <a:rPr dirty="0"/>
              <a:t>and</a:t>
            </a:r>
            <a:r>
              <a:rPr spc="-40" dirty="0"/>
              <a:t> </a:t>
            </a:r>
            <a:r>
              <a:rPr dirty="0"/>
              <a:t>records</a:t>
            </a:r>
            <a:r>
              <a:rPr spc="-45" dirty="0"/>
              <a:t> </a:t>
            </a:r>
            <a:r>
              <a:rPr dirty="0"/>
              <a:t>are</a:t>
            </a:r>
            <a:r>
              <a:rPr spc="-50" dirty="0"/>
              <a:t> </a:t>
            </a:r>
            <a:r>
              <a:rPr spc="-10" dirty="0"/>
              <a:t>kept</a:t>
            </a:r>
            <a:r>
              <a:rPr spc="-40" dirty="0"/>
              <a:t> </a:t>
            </a:r>
            <a:r>
              <a:rPr dirty="0"/>
              <a:t>in</a:t>
            </a:r>
            <a:r>
              <a:rPr spc="-35" dirty="0"/>
              <a:t> </a:t>
            </a:r>
            <a:r>
              <a:rPr spc="-10" dirty="0"/>
              <a:t>registers.</a:t>
            </a:r>
          </a:p>
          <a:p>
            <a:pPr>
              <a:lnSpc>
                <a:spcPct val="100000"/>
              </a:lnSpc>
              <a:buFont typeface="Arial MT"/>
              <a:buChar char="•"/>
            </a:pPr>
            <a:endParaRPr spc="-10" dirty="0"/>
          </a:p>
          <a:p>
            <a:pPr>
              <a:lnSpc>
                <a:spcPct val="100000"/>
              </a:lnSpc>
              <a:spcBef>
                <a:spcPts val="459"/>
              </a:spcBef>
              <a:buFont typeface="Arial MT"/>
              <a:buChar char="•"/>
            </a:pPr>
            <a:endParaRPr spc="-10" dirty="0"/>
          </a:p>
          <a:p>
            <a:pPr marL="240665" indent="-227965">
              <a:lnSpc>
                <a:spcPct val="100000"/>
              </a:lnSpc>
              <a:buFont typeface="Arial MT"/>
              <a:buChar char="•"/>
              <a:tabLst>
                <a:tab pos="240665" algn="l"/>
              </a:tabLst>
            </a:pPr>
            <a:r>
              <a:rPr spc="-10" dirty="0"/>
              <a:t>Communication:</a:t>
            </a:r>
            <a:r>
              <a:rPr spc="-45" dirty="0"/>
              <a:t> </a:t>
            </a:r>
            <a:r>
              <a:rPr dirty="0"/>
              <a:t>Students</a:t>
            </a:r>
            <a:r>
              <a:rPr spc="-65" dirty="0"/>
              <a:t> </a:t>
            </a:r>
            <a:r>
              <a:rPr dirty="0"/>
              <a:t>are</a:t>
            </a:r>
            <a:r>
              <a:rPr spc="-60" dirty="0"/>
              <a:t> </a:t>
            </a:r>
            <a:r>
              <a:rPr spc="-10" dirty="0"/>
              <a:t>informed</a:t>
            </a:r>
            <a:r>
              <a:rPr spc="-55" dirty="0"/>
              <a:t> </a:t>
            </a:r>
            <a:r>
              <a:rPr dirty="0"/>
              <a:t>about</a:t>
            </a:r>
            <a:r>
              <a:rPr spc="-65" dirty="0"/>
              <a:t> </a:t>
            </a:r>
            <a:r>
              <a:rPr dirty="0"/>
              <a:t>routes,</a:t>
            </a:r>
            <a:r>
              <a:rPr spc="-40" dirty="0"/>
              <a:t> </a:t>
            </a:r>
            <a:r>
              <a:rPr dirty="0"/>
              <a:t>timings,</a:t>
            </a:r>
            <a:r>
              <a:rPr spc="-45" dirty="0"/>
              <a:t> </a:t>
            </a:r>
            <a:r>
              <a:rPr dirty="0"/>
              <a:t>or</a:t>
            </a:r>
            <a:r>
              <a:rPr spc="-75" dirty="0"/>
              <a:t> </a:t>
            </a:r>
            <a:r>
              <a:rPr dirty="0"/>
              <a:t>changes</a:t>
            </a:r>
            <a:r>
              <a:rPr spc="-50" dirty="0"/>
              <a:t> </a:t>
            </a:r>
            <a:r>
              <a:rPr dirty="0"/>
              <a:t>verbally</a:t>
            </a:r>
            <a:r>
              <a:rPr spc="-35" dirty="0"/>
              <a:t> </a:t>
            </a:r>
            <a:r>
              <a:rPr dirty="0"/>
              <a:t>or</a:t>
            </a:r>
            <a:r>
              <a:rPr spc="-70" dirty="0"/>
              <a:t> </a:t>
            </a:r>
            <a:r>
              <a:rPr dirty="0"/>
              <a:t>through</a:t>
            </a:r>
            <a:r>
              <a:rPr spc="-45" dirty="0"/>
              <a:t> </a:t>
            </a:r>
            <a:r>
              <a:rPr spc="-10" dirty="0"/>
              <a:t>notice</a:t>
            </a:r>
          </a:p>
          <a:p>
            <a:pPr marL="241300">
              <a:lnSpc>
                <a:spcPct val="100000"/>
              </a:lnSpc>
              <a:spcBef>
                <a:spcPts val="915"/>
              </a:spcBef>
            </a:pPr>
            <a:r>
              <a:rPr spc="-10" dirty="0"/>
              <a:t>boards.</a:t>
            </a:r>
          </a:p>
          <a:p>
            <a:pPr marL="240665" indent="-227965">
              <a:lnSpc>
                <a:spcPct val="100000"/>
              </a:lnSpc>
              <a:spcBef>
                <a:spcPts val="1910"/>
              </a:spcBef>
              <a:buFont typeface="Arial MT"/>
              <a:buChar char="•"/>
              <a:tabLst>
                <a:tab pos="240665" algn="l"/>
              </a:tabLst>
            </a:pPr>
            <a:r>
              <a:rPr spc="-10" dirty="0"/>
              <a:t>Feedback/Complaints:</a:t>
            </a:r>
            <a:r>
              <a:rPr spc="-40" dirty="0"/>
              <a:t> </a:t>
            </a:r>
            <a:r>
              <a:rPr dirty="0"/>
              <a:t>No</a:t>
            </a:r>
            <a:r>
              <a:rPr spc="-55" dirty="0"/>
              <a:t> </a:t>
            </a:r>
            <a:r>
              <a:rPr dirty="0"/>
              <a:t>proper</a:t>
            </a:r>
            <a:r>
              <a:rPr spc="-35" dirty="0"/>
              <a:t> </a:t>
            </a:r>
            <a:r>
              <a:rPr spc="-10" dirty="0"/>
              <a:t>system</a:t>
            </a:r>
            <a:r>
              <a:rPr spc="-70" dirty="0"/>
              <a:t> </a:t>
            </a:r>
            <a:r>
              <a:rPr dirty="0"/>
              <a:t>to</a:t>
            </a:r>
            <a:r>
              <a:rPr spc="-50" dirty="0"/>
              <a:t> </a:t>
            </a:r>
            <a:r>
              <a:rPr spc="-10" dirty="0"/>
              <a:t>record</a:t>
            </a:r>
            <a:r>
              <a:rPr spc="-60" dirty="0"/>
              <a:t> </a:t>
            </a:r>
            <a:r>
              <a:rPr dirty="0"/>
              <a:t>or</a:t>
            </a:r>
            <a:r>
              <a:rPr spc="-60" dirty="0"/>
              <a:t> </a:t>
            </a:r>
            <a:r>
              <a:rPr dirty="0"/>
              <a:t>track</a:t>
            </a:r>
            <a:r>
              <a:rPr spc="-60" dirty="0"/>
              <a:t> </a:t>
            </a:r>
            <a:r>
              <a:rPr spc="-10" dirty="0"/>
              <a:t>complaints;</a:t>
            </a:r>
            <a:r>
              <a:rPr spc="-45" dirty="0"/>
              <a:t> </a:t>
            </a:r>
            <a:r>
              <a:rPr dirty="0"/>
              <a:t>usually</a:t>
            </a:r>
            <a:r>
              <a:rPr spc="-50" dirty="0"/>
              <a:t> </a:t>
            </a:r>
            <a:r>
              <a:rPr dirty="0"/>
              <a:t>handled</a:t>
            </a:r>
            <a:r>
              <a:rPr spc="-30" dirty="0"/>
              <a:t> </a:t>
            </a:r>
            <a:r>
              <a:rPr spc="-10" dirty="0"/>
              <a:t>informally.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0401"/>
            <a:ext cx="6173470" cy="697230"/>
          </a:xfrm>
          <a:prstGeom prst="rect">
            <a:avLst/>
          </a:prstGeom>
        </p:spPr>
        <p:txBody>
          <a:bodyPr vert="horz" wrap="square" lIns="0" tIns="13335" rIns="0" bIns="0" rtlCol="0">
            <a:spAutoFit/>
          </a:bodyPr>
          <a:lstStyle/>
          <a:p>
            <a:pPr marL="12700">
              <a:lnSpc>
                <a:spcPct val="100000"/>
              </a:lnSpc>
              <a:spcBef>
                <a:spcPts val="105"/>
              </a:spcBef>
            </a:pPr>
            <a:r>
              <a:rPr dirty="0"/>
              <a:t>PROPOSED</a:t>
            </a:r>
            <a:r>
              <a:rPr spc="-110" dirty="0"/>
              <a:t> </a:t>
            </a:r>
            <a:r>
              <a:rPr spc="-10" dirty="0"/>
              <a:t>SYSTEM</a:t>
            </a:r>
          </a:p>
        </p:txBody>
      </p:sp>
      <p:pic>
        <p:nvPicPr>
          <p:cNvPr id="3" name="object 3"/>
          <p:cNvPicPr/>
          <p:nvPr/>
        </p:nvPicPr>
        <p:blipFill>
          <a:blip r:embed="rId2" cstate="print"/>
          <a:stretch>
            <a:fillRect/>
          </a:stretch>
        </p:blipFill>
        <p:spPr>
          <a:xfrm>
            <a:off x="412417" y="1011634"/>
            <a:ext cx="87302" cy="92380"/>
          </a:xfrm>
          <a:prstGeom prst="rect">
            <a:avLst/>
          </a:prstGeom>
        </p:spPr>
      </p:pic>
      <p:sp>
        <p:nvSpPr>
          <p:cNvPr id="4" name="object 4"/>
          <p:cNvSpPr txBox="1"/>
          <p:nvPr/>
        </p:nvSpPr>
        <p:spPr>
          <a:xfrm>
            <a:off x="613359" y="927938"/>
            <a:ext cx="2666365" cy="240029"/>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Features</a:t>
            </a:r>
            <a:r>
              <a:rPr sz="1400" spc="-65" dirty="0">
                <a:latin typeface="Arial MT"/>
                <a:cs typeface="Arial MT"/>
              </a:rPr>
              <a:t> </a:t>
            </a:r>
            <a:r>
              <a:rPr sz="1400" dirty="0">
                <a:latin typeface="Arial MT"/>
                <a:cs typeface="Arial MT"/>
              </a:rPr>
              <a:t>of</a:t>
            </a:r>
            <a:r>
              <a:rPr sz="1400" spc="-30" dirty="0">
                <a:latin typeface="Arial MT"/>
                <a:cs typeface="Arial MT"/>
              </a:rPr>
              <a:t> </a:t>
            </a:r>
            <a:r>
              <a:rPr sz="1400" dirty="0">
                <a:latin typeface="Arial MT"/>
                <a:cs typeface="Arial MT"/>
              </a:rPr>
              <a:t>the</a:t>
            </a:r>
            <a:r>
              <a:rPr sz="1400" spc="-35" dirty="0">
                <a:latin typeface="Arial MT"/>
                <a:cs typeface="Arial MT"/>
              </a:rPr>
              <a:t> </a:t>
            </a:r>
            <a:r>
              <a:rPr sz="1400" dirty="0">
                <a:latin typeface="Arial MT"/>
                <a:cs typeface="Arial MT"/>
              </a:rPr>
              <a:t>Proposed</a:t>
            </a:r>
            <a:r>
              <a:rPr sz="1400" spc="-55" dirty="0">
                <a:latin typeface="Arial MT"/>
                <a:cs typeface="Arial MT"/>
              </a:rPr>
              <a:t> </a:t>
            </a:r>
            <a:r>
              <a:rPr sz="1400" spc="-10" dirty="0">
                <a:latin typeface="Arial MT"/>
                <a:cs typeface="Arial MT"/>
              </a:rPr>
              <a:t>System</a:t>
            </a:r>
            <a:endParaRPr sz="1400">
              <a:latin typeface="Arial MT"/>
              <a:cs typeface="Arial MT"/>
            </a:endParaRPr>
          </a:p>
        </p:txBody>
      </p:sp>
      <p:sp>
        <p:nvSpPr>
          <p:cNvPr id="5" name="object 5"/>
          <p:cNvSpPr txBox="1"/>
          <p:nvPr/>
        </p:nvSpPr>
        <p:spPr>
          <a:xfrm>
            <a:off x="318922" y="1375028"/>
            <a:ext cx="174625" cy="239395"/>
          </a:xfrm>
          <a:prstGeom prst="rect">
            <a:avLst/>
          </a:prstGeom>
        </p:spPr>
        <p:txBody>
          <a:bodyPr vert="horz" wrap="square" lIns="0" tIns="13335" rIns="0" bIns="0" rtlCol="0">
            <a:spAutoFit/>
          </a:bodyPr>
          <a:lstStyle/>
          <a:p>
            <a:pPr marL="12700">
              <a:lnSpc>
                <a:spcPct val="100000"/>
              </a:lnSpc>
              <a:spcBef>
                <a:spcPts val="105"/>
              </a:spcBef>
            </a:pPr>
            <a:r>
              <a:rPr sz="1400" spc="-25" dirty="0">
                <a:latin typeface="Arial MT"/>
                <a:cs typeface="Arial MT"/>
              </a:rPr>
              <a:t>1.</a:t>
            </a:r>
            <a:endParaRPr sz="1400">
              <a:latin typeface="Arial MT"/>
              <a:cs typeface="Arial MT"/>
            </a:endParaRPr>
          </a:p>
        </p:txBody>
      </p:sp>
      <p:sp>
        <p:nvSpPr>
          <p:cNvPr id="6" name="object 6"/>
          <p:cNvSpPr txBox="1"/>
          <p:nvPr/>
        </p:nvSpPr>
        <p:spPr>
          <a:xfrm>
            <a:off x="1233627" y="1375028"/>
            <a:ext cx="219900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Online</a:t>
            </a:r>
            <a:r>
              <a:rPr sz="1400" spc="-35" dirty="0">
                <a:latin typeface="Arial MT"/>
                <a:cs typeface="Arial MT"/>
              </a:rPr>
              <a:t> </a:t>
            </a:r>
            <a:r>
              <a:rPr sz="1400" dirty="0">
                <a:latin typeface="Arial MT"/>
                <a:cs typeface="Arial MT"/>
              </a:rPr>
              <a:t>Student</a:t>
            </a:r>
            <a:r>
              <a:rPr sz="1400" spc="-50" dirty="0">
                <a:latin typeface="Arial MT"/>
                <a:cs typeface="Arial MT"/>
              </a:rPr>
              <a:t> </a:t>
            </a:r>
            <a:r>
              <a:rPr sz="1400" spc="-10" dirty="0">
                <a:latin typeface="Arial MT"/>
                <a:cs typeface="Arial MT"/>
              </a:rPr>
              <a:t>Registration</a:t>
            </a:r>
            <a:endParaRPr sz="1400">
              <a:latin typeface="Arial MT"/>
              <a:cs typeface="Arial MT"/>
            </a:endParaRPr>
          </a:p>
        </p:txBody>
      </p:sp>
      <p:sp>
        <p:nvSpPr>
          <p:cNvPr id="7" name="object 7"/>
          <p:cNvSpPr txBox="1"/>
          <p:nvPr/>
        </p:nvSpPr>
        <p:spPr>
          <a:xfrm>
            <a:off x="1233627" y="1821561"/>
            <a:ext cx="4660265" cy="68770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Students</a:t>
            </a:r>
            <a:r>
              <a:rPr sz="1400" spc="-45" dirty="0">
                <a:latin typeface="Arial MT"/>
                <a:cs typeface="Arial MT"/>
              </a:rPr>
              <a:t> </a:t>
            </a:r>
            <a:r>
              <a:rPr sz="1400" dirty="0">
                <a:latin typeface="Arial MT"/>
                <a:cs typeface="Arial MT"/>
              </a:rPr>
              <a:t>can</a:t>
            </a:r>
            <a:r>
              <a:rPr sz="1400" spc="-40" dirty="0">
                <a:latin typeface="Arial MT"/>
                <a:cs typeface="Arial MT"/>
              </a:rPr>
              <a:t> </a:t>
            </a:r>
            <a:r>
              <a:rPr sz="1400" dirty="0">
                <a:latin typeface="Arial MT"/>
                <a:cs typeface="Arial MT"/>
              </a:rPr>
              <a:t>register</a:t>
            </a:r>
            <a:r>
              <a:rPr sz="1400" spc="-50" dirty="0">
                <a:latin typeface="Arial MT"/>
                <a:cs typeface="Arial MT"/>
              </a:rPr>
              <a:t> </a:t>
            </a:r>
            <a:r>
              <a:rPr sz="1400" dirty="0">
                <a:latin typeface="Arial MT"/>
                <a:cs typeface="Arial MT"/>
              </a:rPr>
              <a:t>themselves</a:t>
            </a:r>
            <a:r>
              <a:rPr sz="1400" spc="-40" dirty="0">
                <a:latin typeface="Arial MT"/>
                <a:cs typeface="Arial MT"/>
              </a:rPr>
              <a:t> </a:t>
            </a:r>
            <a:r>
              <a:rPr sz="1400" dirty="0">
                <a:latin typeface="Arial MT"/>
                <a:cs typeface="Arial MT"/>
              </a:rPr>
              <a:t>by</a:t>
            </a:r>
            <a:r>
              <a:rPr sz="1400" spc="-25" dirty="0">
                <a:latin typeface="Arial MT"/>
                <a:cs typeface="Arial MT"/>
              </a:rPr>
              <a:t> </a:t>
            </a:r>
            <a:r>
              <a:rPr sz="1400" dirty="0">
                <a:latin typeface="Arial MT"/>
                <a:cs typeface="Arial MT"/>
              </a:rPr>
              <a:t>filling</a:t>
            </a:r>
            <a:r>
              <a:rPr sz="1400" spc="-25" dirty="0">
                <a:latin typeface="Arial MT"/>
                <a:cs typeface="Arial MT"/>
              </a:rPr>
              <a:t> </a:t>
            </a:r>
            <a:r>
              <a:rPr sz="1400" dirty="0">
                <a:latin typeface="Arial MT"/>
                <a:cs typeface="Arial MT"/>
              </a:rPr>
              <a:t>in</a:t>
            </a:r>
            <a:r>
              <a:rPr sz="1400" spc="-20" dirty="0">
                <a:latin typeface="Arial MT"/>
                <a:cs typeface="Arial MT"/>
              </a:rPr>
              <a:t> </a:t>
            </a:r>
            <a:r>
              <a:rPr sz="1400" dirty="0">
                <a:latin typeface="Arial MT"/>
                <a:cs typeface="Arial MT"/>
              </a:rPr>
              <a:t>details</a:t>
            </a:r>
            <a:r>
              <a:rPr sz="1400" spc="-35" dirty="0">
                <a:latin typeface="Arial MT"/>
                <a:cs typeface="Arial MT"/>
              </a:rPr>
              <a:t> </a:t>
            </a:r>
            <a:r>
              <a:rPr sz="1400" spc="-10" dirty="0">
                <a:latin typeface="Arial MT"/>
                <a:cs typeface="Arial MT"/>
              </a:rPr>
              <a:t>online.</a:t>
            </a:r>
            <a:endParaRPr sz="1400">
              <a:latin typeface="Arial MT"/>
              <a:cs typeface="Arial MT"/>
            </a:endParaRPr>
          </a:p>
          <a:p>
            <a:pPr>
              <a:lnSpc>
                <a:spcPct val="100000"/>
              </a:lnSpc>
              <a:spcBef>
                <a:spcPts val="235"/>
              </a:spcBef>
            </a:pPr>
            <a:endParaRPr sz="1400">
              <a:latin typeface="Arial MT"/>
              <a:cs typeface="Arial MT"/>
            </a:endParaRPr>
          </a:p>
          <a:p>
            <a:pPr marL="12700">
              <a:lnSpc>
                <a:spcPct val="100000"/>
              </a:lnSpc>
            </a:pPr>
            <a:r>
              <a:rPr sz="1400" dirty="0">
                <a:latin typeface="Arial MT"/>
                <a:cs typeface="Arial MT"/>
              </a:rPr>
              <a:t>Saves</a:t>
            </a:r>
            <a:r>
              <a:rPr sz="1400" spc="-15" dirty="0">
                <a:latin typeface="Arial MT"/>
                <a:cs typeface="Arial MT"/>
              </a:rPr>
              <a:t> </a:t>
            </a:r>
            <a:r>
              <a:rPr sz="1400" dirty="0">
                <a:latin typeface="Arial MT"/>
                <a:cs typeface="Arial MT"/>
              </a:rPr>
              <a:t>time</a:t>
            </a:r>
            <a:r>
              <a:rPr sz="1400" spc="-30" dirty="0">
                <a:latin typeface="Arial MT"/>
                <a:cs typeface="Arial MT"/>
              </a:rPr>
              <a:t> </a:t>
            </a:r>
            <a:r>
              <a:rPr sz="1400" dirty="0">
                <a:latin typeface="Arial MT"/>
                <a:cs typeface="Arial MT"/>
              </a:rPr>
              <a:t>and</a:t>
            </a:r>
            <a:r>
              <a:rPr sz="1400" spc="-35" dirty="0">
                <a:latin typeface="Arial MT"/>
                <a:cs typeface="Arial MT"/>
              </a:rPr>
              <a:t> </a:t>
            </a:r>
            <a:r>
              <a:rPr sz="1400" dirty="0">
                <a:latin typeface="Arial MT"/>
                <a:cs typeface="Arial MT"/>
              </a:rPr>
              <a:t>reduces</a:t>
            </a:r>
            <a:r>
              <a:rPr sz="1400" spc="-45" dirty="0">
                <a:latin typeface="Arial MT"/>
                <a:cs typeface="Arial MT"/>
              </a:rPr>
              <a:t> </a:t>
            </a:r>
            <a:r>
              <a:rPr sz="1400" spc="-10" dirty="0">
                <a:latin typeface="Arial MT"/>
                <a:cs typeface="Arial MT"/>
              </a:rPr>
              <a:t>paperwork.</a:t>
            </a:r>
            <a:endParaRPr sz="1400">
              <a:latin typeface="Arial MT"/>
              <a:cs typeface="Arial MT"/>
            </a:endParaRPr>
          </a:p>
        </p:txBody>
      </p:sp>
      <p:sp>
        <p:nvSpPr>
          <p:cNvPr id="8" name="object 8"/>
          <p:cNvSpPr txBox="1"/>
          <p:nvPr/>
        </p:nvSpPr>
        <p:spPr>
          <a:xfrm>
            <a:off x="318922" y="2716530"/>
            <a:ext cx="174625" cy="239395"/>
          </a:xfrm>
          <a:prstGeom prst="rect">
            <a:avLst/>
          </a:prstGeom>
        </p:spPr>
        <p:txBody>
          <a:bodyPr vert="horz" wrap="square" lIns="0" tIns="13335" rIns="0" bIns="0" rtlCol="0">
            <a:spAutoFit/>
          </a:bodyPr>
          <a:lstStyle/>
          <a:p>
            <a:pPr marL="12700">
              <a:lnSpc>
                <a:spcPct val="100000"/>
              </a:lnSpc>
              <a:spcBef>
                <a:spcPts val="105"/>
              </a:spcBef>
            </a:pPr>
            <a:r>
              <a:rPr sz="1400" spc="-25" dirty="0">
                <a:latin typeface="Arial MT"/>
                <a:cs typeface="Arial MT"/>
              </a:rPr>
              <a:t>2.</a:t>
            </a:r>
            <a:endParaRPr sz="1400">
              <a:latin typeface="Arial MT"/>
              <a:cs typeface="Arial MT"/>
            </a:endParaRPr>
          </a:p>
        </p:txBody>
      </p:sp>
      <p:sp>
        <p:nvSpPr>
          <p:cNvPr id="9" name="object 9"/>
          <p:cNvSpPr txBox="1"/>
          <p:nvPr/>
        </p:nvSpPr>
        <p:spPr>
          <a:xfrm>
            <a:off x="1233627" y="2716530"/>
            <a:ext cx="2110105" cy="23939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Bus</a:t>
            </a:r>
            <a:r>
              <a:rPr sz="1400" spc="-25" dirty="0">
                <a:latin typeface="Arial MT"/>
                <a:cs typeface="Arial MT"/>
              </a:rPr>
              <a:t> </a:t>
            </a:r>
            <a:r>
              <a:rPr sz="1400" dirty="0">
                <a:latin typeface="Arial MT"/>
                <a:cs typeface="Arial MT"/>
              </a:rPr>
              <a:t>&amp; Route</a:t>
            </a:r>
            <a:r>
              <a:rPr sz="1400" spc="-35" dirty="0">
                <a:latin typeface="Arial MT"/>
                <a:cs typeface="Arial MT"/>
              </a:rPr>
              <a:t> </a:t>
            </a:r>
            <a:r>
              <a:rPr sz="1400" spc="-10" dirty="0">
                <a:latin typeface="Arial MT"/>
                <a:cs typeface="Arial MT"/>
              </a:rPr>
              <a:t>Management</a:t>
            </a:r>
            <a:endParaRPr sz="1400">
              <a:latin typeface="Arial MT"/>
              <a:cs typeface="Arial MT"/>
            </a:endParaRPr>
          </a:p>
        </p:txBody>
      </p:sp>
      <p:sp>
        <p:nvSpPr>
          <p:cNvPr id="10" name="object 10"/>
          <p:cNvSpPr txBox="1"/>
          <p:nvPr/>
        </p:nvSpPr>
        <p:spPr>
          <a:xfrm>
            <a:off x="1233627" y="3163062"/>
            <a:ext cx="4392930" cy="687705"/>
          </a:xfrm>
          <a:prstGeom prst="rect">
            <a:avLst/>
          </a:prstGeom>
        </p:spPr>
        <p:txBody>
          <a:bodyPr vert="horz" wrap="square" lIns="0" tIns="13335" rIns="0" bIns="0" rtlCol="0">
            <a:spAutoFit/>
          </a:bodyPr>
          <a:lstStyle/>
          <a:p>
            <a:pPr marL="12700">
              <a:lnSpc>
                <a:spcPct val="100000"/>
              </a:lnSpc>
              <a:spcBef>
                <a:spcPts val="105"/>
              </a:spcBef>
            </a:pPr>
            <a:r>
              <a:rPr sz="1400" dirty="0">
                <a:latin typeface="Arial MT"/>
                <a:cs typeface="Arial MT"/>
              </a:rPr>
              <a:t>Admin</a:t>
            </a:r>
            <a:r>
              <a:rPr sz="1400" spc="-30" dirty="0">
                <a:latin typeface="Arial MT"/>
                <a:cs typeface="Arial MT"/>
              </a:rPr>
              <a:t> </a:t>
            </a:r>
            <a:r>
              <a:rPr sz="1400" dirty="0">
                <a:latin typeface="Arial MT"/>
                <a:cs typeface="Arial MT"/>
              </a:rPr>
              <a:t>can</a:t>
            </a:r>
            <a:r>
              <a:rPr sz="1400" spc="-30" dirty="0">
                <a:latin typeface="Arial MT"/>
                <a:cs typeface="Arial MT"/>
              </a:rPr>
              <a:t> </a:t>
            </a:r>
            <a:r>
              <a:rPr sz="1400" dirty="0">
                <a:latin typeface="Arial MT"/>
                <a:cs typeface="Arial MT"/>
              </a:rPr>
              <a:t>add,</a:t>
            </a:r>
            <a:r>
              <a:rPr sz="1400" spc="-25" dirty="0">
                <a:latin typeface="Arial MT"/>
                <a:cs typeface="Arial MT"/>
              </a:rPr>
              <a:t> </a:t>
            </a:r>
            <a:r>
              <a:rPr sz="1400" dirty="0">
                <a:latin typeface="Arial MT"/>
                <a:cs typeface="Arial MT"/>
              </a:rPr>
              <a:t>update,</a:t>
            </a:r>
            <a:r>
              <a:rPr sz="1400" spc="-50" dirty="0">
                <a:latin typeface="Arial MT"/>
                <a:cs typeface="Arial MT"/>
              </a:rPr>
              <a:t> </a:t>
            </a:r>
            <a:r>
              <a:rPr sz="1400" dirty="0">
                <a:latin typeface="Arial MT"/>
                <a:cs typeface="Arial MT"/>
              </a:rPr>
              <a:t>and</a:t>
            </a:r>
            <a:r>
              <a:rPr sz="1400" spc="-30" dirty="0">
                <a:latin typeface="Arial MT"/>
                <a:cs typeface="Arial MT"/>
              </a:rPr>
              <a:t> </a:t>
            </a:r>
            <a:r>
              <a:rPr sz="1400" dirty="0">
                <a:latin typeface="Arial MT"/>
                <a:cs typeface="Arial MT"/>
              </a:rPr>
              <a:t>manage</a:t>
            </a:r>
            <a:r>
              <a:rPr sz="1400" spc="-30" dirty="0">
                <a:latin typeface="Arial MT"/>
                <a:cs typeface="Arial MT"/>
              </a:rPr>
              <a:t> </a:t>
            </a:r>
            <a:r>
              <a:rPr sz="1400" dirty="0">
                <a:latin typeface="Arial MT"/>
                <a:cs typeface="Arial MT"/>
              </a:rPr>
              <a:t>buses</a:t>
            </a:r>
            <a:r>
              <a:rPr sz="1400" spc="-50" dirty="0">
                <a:latin typeface="Arial MT"/>
                <a:cs typeface="Arial MT"/>
              </a:rPr>
              <a:t> </a:t>
            </a:r>
            <a:r>
              <a:rPr sz="1400" dirty="0">
                <a:latin typeface="Arial MT"/>
                <a:cs typeface="Arial MT"/>
              </a:rPr>
              <a:t>and</a:t>
            </a:r>
            <a:r>
              <a:rPr sz="1400" spc="-25" dirty="0">
                <a:latin typeface="Arial MT"/>
                <a:cs typeface="Arial MT"/>
              </a:rPr>
              <a:t> </a:t>
            </a:r>
            <a:r>
              <a:rPr sz="1400" spc="-10" dirty="0">
                <a:latin typeface="Arial MT"/>
                <a:cs typeface="Arial MT"/>
              </a:rPr>
              <a:t>routes.</a:t>
            </a:r>
            <a:endParaRPr sz="1400">
              <a:latin typeface="Arial MT"/>
              <a:cs typeface="Arial MT"/>
            </a:endParaRPr>
          </a:p>
          <a:p>
            <a:pPr>
              <a:lnSpc>
                <a:spcPct val="100000"/>
              </a:lnSpc>
              <a:spcBef>
                <a:spcPts val="235"/>
              </a:spcBef>
            </a:pPr>
            <a:endParaRPr sz="1400">
              <a:latin typeface="Arial MT"/>
              <a:cs typeface="Arial MT"/>
            </a:endParaRPr>
          </a:p>
          <a:p>
            <a:pPr marL="12700">
              <a:lnSpc>
                <a:spcPct val="100000"/>
              </a:lnSpc>
            </a:pPr>
            <a:r>
              <a:rPr sz="1400" dirty="0">
                <a:latin typeface="Arial MT"/>
                <a:cs typeface="Arial MT"/>
              </a:rPr>
              <a:t>Students</a:t>
            </a:r>
            <a:r>
              <a:rPr sz="1400" spc="-55" dirty="0">
                <a:latin typeface="Arial MT"/>
                <a:cs typeface="Arial MT"/>
              </a:rPr>
              <a:t> </a:t>
            </a:r>
            <a:r>
              <a:rPr sz="1400" dirty="0">
                <a:latin typeface="Arial MT"/>
                <a:cs typeface="Arial MT"/>
              </a:rPr>
              <a:t>can</a:t>
            </a:r>
            <a:r>
              <a:rPr sz="1400" spc="-50" dirty="0">
                <a:latin typeface="Arial MT"/>
                <a:cs typeface="Arial MT"/>
              </a:rPr>
              <a:t> </a:t>
            </a:r>
            <a:r>
              <a:rPr sz="1400" dirty="0">
                <a:latin typeface="Arial MT"/>
                <a:cs typeface="Arial MT"/>
              </a:rPr>
              <a:t>view</a:t>
            </a:r>
            <a:r>
              <a:rPr sz="1400" spc="-5" dirty="0">
                <a:latin typeface="Arial MT"/>
                <a:cs typeface="Arial MT"/>
              </a:rPr>
              <a:t> </a:t>
            </a:r>
            <a:r>
              <a:rPr sz="1400" dirty="0">
                <a:latin typeface="Arial MT"/>
                <a:cs typeface="Arial MT"/>
              </a:rPr>
              <a:t>their</a:t>
            </a:r>
            <a:r>
              <a:rPr sz="1400" spc="-50" dirty="0">
                <a:latin typeface="Arial MT"/>
                <a:cs typeface="Arial MT"/>
              </a:rPr>
              <a:t> </a:t>
            </a:r>
            <a:r>
              <a:rPr sz="1400" dirty="0">
                <a:latin typeface="Arial MT"/>
                <a:cs typeface="Arial MT"/>
              </a:rPr>
              <a:t>allocated</a:t>
            </a:r>
            <a:r>
              <a:rPr sz="1400" spc="-60" dirty="0">
                <a:latin typeface="Arial MT"/>
                <a:cs typeface="Arial MT"/>
              </a:rPr>
              <a:t> </a:t>
            </a:r>
            <a:r>
              <a:rPr sz="1400" dirty="0">
                <a:latin typeface="Arial MT"/>
                <a:cs typeface="Arial MT"/>
              </a:rPr>
              <a:t>bus</a:t>
            </a:r>
            <a:r>
              <a:rPr sz="1400" spc="-30" dirty="0">
                <a:latin typeface="Arial MT"/>
                <a:cs typeface="Arial MT"/>
              </a:rPr>
              <a:t> </a:t>
            </a:r>
            <a:r>
              <a:rPr sz="1400" dirty="0">
                <a:latin typeface="Arial MT"/>
                <a:cs typeface="Arial MT"/>
              </a:rPr>
              <a:t>and</a:t>
            </a:r>
            <a:r>
              <a:rPr sz="1400" spc="-40" dirty="0">
                <a:latin typeface="Arial MT"/>
                <a:cs typeface="Arial MT"/>
              </a:rPr>
              <a:t> </a:t>
            </a:r>
            <a:r>
              <a:rPr sz="1400" dirty="0">
                <a:latin typeface="Arial MT"/>
                <a:cs typeface="Arial MT"/>
              </a:rPr>
              <a:t>route</a:t>
            </a:r>
            <a:r>
              <a:rPr sz="1400" spc="-45" dirty="0">
                <a:latin typeface="Arial MT"/>
                <a:cs typeface="Arial MT"/>
              </a:rPr>
              <a:t> </a:t>
            </a:r>
            <a:r>
              <a:rPr sz="1400" spc="-10" dirty="0">
                <a:latin typeface="Arial MT"/>
                <a:cs typeface="Arial MT"/>
              </a:rPr>
              <a:t>details.</a:t>
            </a:r>
            <a:endParaRPr sz="1400">
              <a:latin typeface="Arial MT"/>
              <a:cs typeface="Arial MT"/>
            </a:endParaRPr>
          </a:p>
        </p:txBody>
      </p:sp>
      <p:sp>
        <p:nvSpPr>
          <p:cNvPr id="11" name="object 11"/>
          <p:cNvSpPr txBox="1"/>
          <p:nvPr/>
        </p:nvSpPr>
        <p:spPr>
          <a:xfrm>
            <a:off x="318922" y="4057903"/>
            <a:ext cx="174625" cy="23939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MT"/>
                <a:cs typeface="Arial MT"/>
              </a:rPr>
              <a:t>3.</a:t>
            </a:r>
            <a:endParaRPr sz="1400">
              <a:latin typeface="Arial MT"/>
              <a:cs typeface="Arial MT"/>
            </a:endParaRPr>
          </a:p>
        </p:txBody>
      </p:sp>
      <p:sp>
        <p:nvSpPr>
          <p:cNvPr id="12" name="object 12"/>
          <p:cNvSpPr txBox="1"/>
          <p:nvPr/>
        </p:nvSpPr>
        <p:spPr>
          <a:xfrm>
            <a:off x="1233627" y="4057903"/>
            <a:ext cx="110172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Login</a:t>
            </a:r>
            <a:r>
              <a:rPr sz="1400" spc="-40" dirty="0">
                <a:latin typeface="Arial MT"/>
                <a:cs typeface="Arial MT"/>
              </a:rPr>
              <a:t> </a:t>
            </a:r>
            <a:r>
              <a:rPr sz="1400" spc="-10" dirty="0">
                <a:latin typeface="Arial MT"/>
                <a:cs typeface="Arial MT"/>
              </a:rPr>
              <a:t>System</a:t>
            </a:r>
            <a:endParaRPr sz="1400">
              <a:latin typeface="Arial MT"/>
              <a:cs typeface="Arial MT"/>
            </a:endParaRPr>
          </a:p>
        </p:txBody>
      </p:sp>
      <p:sp>
        <p:nvSpPr>
          <p:cNvPr id="13" name="object 13"/>
          <p:cNvSpPr txBox="1"/>
          <p:nvPr/>
        </p:nvSpPr>
        <p:spPr>
          <a:xfrm>
            <a:off x="1233627" y="4504435"/>
            <a:ext cx="6014085" cy="68770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Secure</a:t>
            </a:r>
            <a:r>
              <a:rPr sz="1400" spc="-40" dirty="0">
                <a:latin typeface="Arial MT"/>
                <a:cs typeface="Arial MT"/>
              </a:rPr>
              <a:t> </a:t>
            </a:r>
            <a:r>
              <a:rPr sz="1400" dirty="0">
                <a:latin typeface="Arial MT"/>
                <a:cs typeface="Arial MT"/>
              </a:rPr>
              <a:t>login</a:t>
            </a:r>
            <a:r>
              <a:rPr sz="1400" spc="-35" dirty="0">
                <a:latin typeface="Arial MT"/>
                <a:cs typeface="Arial MT"/>
              </a:rPr>
              <a:t> </a:t>
            </a:r>
            <a:r>
              <a:rPr sz="1400" dirty="0">
                <a:latin typeface="Arial MT"/>
                <a:cs typeface="Arial MT"/>
              </a:rPr>
              <a:t>for</a:t>
            </a:r>
            <a:r>
              <a:rPr sz="1400" spc="-30" dirty="0">
                <a:latin typeface="Arial MT"/>
                <a:cs typeface="Arial MT"/>
              </a:rPr>
              <a:t> </a:t>
            </a:r>
            <a:r>
              <a:rPr sz="1400" dirty="0">
                <a:latin typeface="Arial MT"/>
                <a:cs typeface="Arial MT"/>
              </a:rPr>
              <a:t>students</a:t>
            </a:r>
            <a:r>
              <a:rPr sz="1400" spc="-45" dirty="0">
                <a:latin typeface="Arial MT"/>
                <a:cs typeface="Arial MT"/>
              </a:rPr>
              <a:t> </a:t>
            </a:r>
            <a:r>
              <a:rPr sz="1400" dirty="0">
                <a:latin typeface="Arial MT"/>
                <a:cs typeface="Arial MT"/>
              </a:rPr>
              <a:t>and</a:t>
            </a:r>
            <a:r>
              <a:rPr sz="1400" spc="-30" dirty="0">
                <a:latin typeface="Arial MT"/>
                <a:cs typeface="Arial MT"/>
              </a:rPr>
              <a:t> </a:t>
            </a:r>
            <a:r>
              <a:rPr sz="1400" spc="-10" dirty="0">
                <a:latin typeface="Arial MT"/>
                <a:cs typeface="Arial MT"/>
              </a:rPr>
              <a:t>admins.</a:t>
            </a:r>
            <a:endParaRPr sz="1400">
              <a:latin typeface="Arial MT"/>
              <a:cs typeface="Arial MT"/>
            </a:endParaRPr>
          </a:p>
          <a:p>
            <a:pPr>
              <a:lnSpc>
                <a:spcPct val="100000"/>
              </a:lnSpc>
              <a:spcBef>
                <a:spcPts val="240"/>
              </a:spcBef>
            </a:pPr>
            <a:endParaRPr sz="1400">
              <a:latin typeface="Arial MT"/>
              <a:cs typeface="Arial MT"/>
            </a:endParaRPr>
          </a:p>
          <a:p>
            <a:pPr marL="12700">
              <a:lnSpc>
                <a:spcPct val="100000"/>
              </a:lnSpc>
            </a:pPr>
            <a:r>
              <a:rPr sz="1400" dirty="0">
                <a:latin typeface="Arial MT"/>
                <a:cs typeface="Arial MT"/>
              </a:rPr>
              <a:t>Different</a:t>
            </a:r>
            <a:r>
              <a:rPr sz="1400" spc="-45" dirty="0">
                <a:latin typeface="Arial MT"/>
                <a:cs typeface="Arial MT"/>
              </a:rPr>
              <a:t> </a:t>
            </a:r>
            <a:r>
              <a:rPr sz="1400" dirty="0">
                <a:latin typeface="Arial MT"/>
                <a:cs typeface="Arial MT"/>
              </a:rPr>
              <a:t>access</a:t>
            </a:r>
            <a:r>
              <a:rPr sz="1400" spc="-40" dirty="0">
                <a:latin typeface="Arial MT"/>
                <a:cs typeface="Arial MT"/>
              </a:rPr>
              <a:t> </a:t>
            </a:r>
            <a:r>
              <a:rPr sz="1400" dirty="0">
                <a:latin typeface="Arial MT"/>
                <a:cs typeface="Arial MT"/>
              </a:rPr>
              <a:t>levels</a:t>
            </a:r>
            <a:r>
              <a:rPr sz="1400" spc="-10" dirty="0">
                <a:latin typeface="Arial MT"/>
                <a:cs typeface="Arial MT"/>
              </a:rPr>
              <a:t> </a:t>
            </a:r>
            <a:r>
              <a:rPr sz="1400" dirty="0">
                <a:latin typeface="Arial MT"/>
                <a:cs typeface="Arial MT"/>
              </a:rPr>
              <a:t>for</a:t>
            </a:r>
            <a:r>
              <a:rPr sz="1400" spc="-35" dirty="0">
                <a:latin typeface="Arial MT"/>
                <a:cs typeface="Arial MT"/>
              </a:rPr>
              <a:t> </a:t>
            </a:r>
            <a:r>
              <a:rPr sz="1400" dirty="0">
                <a:latin typeface="Arial MT"/>
                <a:cs typeface="Arial MT"/>
              </a:rPr>
              <a:t>admin</a:t>
            </a:r>
            <a:r>
              <a:rPr sz="1400" spc="-25" dirty="0">
                <a:latin typeface="Arial MT"/>
                <a:cs typeface="Arial MT"/>
              </a:rPr>
              <a:t> </a:t>
            </a:r>
            <a:r>
              <a:rPr sz="1400" spc="-10" dirty="0">
                <a:latin typeface="Arial MT"/>
                <a:cs typeface="Arial MT"/>
              </a:rPr>
              <a:t>(management)</a:t>
            </a:r>
            <a:r>
              <a:rPr sz="1400" spc="-50" dirty="0">
                <a:latin typeface="Arial MT"/>
                <a:cs typeface="Arial MT"/>
              </a:rPr>
              <a:t> </a:t>
            </a:r>
            <a:r>
              <a:rPr sz="1400" dirty="0">
                <a:latin typeface="Arial MT"/>
                <a:cs typeface="Arial MT"/>
              </a:rPr>
              <a:t>and</a:t>
            </a:r>
            <a:r>
              <a:rPr sz="1400" spc="-25" dirty="0">
                <a:latin typeface="Arial MT"/>
                <a:cs typeface="Arial MT"/>
              </a:rPr>
              <a:t> </a:t>
            </a:r>
            <a:r>
              <a:rPr sz="1400" dirty="0">
                <a:latin typeface="Arial MT"/>
                <a:cs typeface="Arial MT"/>
              </a:rPr>
              <a:t>students</a:t>
            </a:r>
            <a:r>
              <a:rPr sz="1400" spc="-45" dirty="0">
                <a:latin typeface="Arial MT"/>
                <a:cs typeface="Arial MT"/>
              </a:rPr>
              <a:t> </a:t>
            </a:r>
            <a:r>
              <a:rPr sz="1400" spc="-10" dirty="0">
                <a:latin typeface="Arial MT"/>
                <a:cs typeface="Arial MT"/>
              </a:rPr>
              <a:t>(view/update).</a:t>
            </a:r>
            <a:endParaRPr sz="1400">
              <a:latin typeface="Arial MT"/>
              <a:cs typeface="Arial MT"/>
            </a:endParaRPr>
          </a:p>
        </p:txBody>
      </p:sp>
      <p:sp>
        <p:nvSpPr>
          <p:cNvPr id="14" name="object 14"/>
          <p:cNvSpPr txBox="1"/>
          <p:nvPr/>
        </p:nvSpPr>
        <p:spPr>
          <a:xfrm>
            <a:off x="318922" y="5399328"/>
            <a:ext cx="174625" cy="23939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MT"/>
                <a:cs typeface="Arial MT"/>
              </a:rPr>
              <a:t>6.</a:t>
            </a:r>
            <a:endParaRPr sz="1400">
              <a:latin typeface="Arial MT"/>
              <a:cs typeface="Arial MT"/>
            </a:endParaRPr>
          </a:p>
        </p:txBody>
      </p:sp>
      <p:sp>
        <p:nvSpPr>
          <p:cNvPr id="15" name="object 15"/>
          <p:cNvSpPr txBox="1"/>
          <p:nvPr/>
        </p:nvSpPr>
        <p:spPr>
          <a:xfrm>
            <a:off x="1233627" y="5399328"/>
            <a:ext cx="2461895" cy="23939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Feedback</a:t>
            </a:r>
            <a:r>
              <a:rPr sz="1400" spc="-50" dirty="0">
                <a:latin typeface="Arial MT"/>
                <a:cs typeface="Arial MT"/>
              </a:rPr>
              <a:t> </a:t>
            </a:r>
            <a:r>
              <a:rPr sz="1400" dirty="0">
                <a:latin typeface="Arial MT"/>
                <a:cs typeface="Arial MT"/>
              </a:rPr>
              <a:t>&amp;</a:t>
            </a:r>
            <a:r>
              <a:rPr sz="1400" spc="-25" dirty="0">
                <a:latin typeface="Arial MT"/>
                <a:cs typeface="Arial MT"/>
              </a:rPr>
              <a:t> </a:t>
            </a:r>
            <a:r>
              <a:rPr sz="1400" dirty="0">
                <a:latin typeface="Arial MT"/>
                <a:cs typeface="Arial MT"/>
              </a:rPr>
              <a:t>Complaint</a:t>
            </a:r>
            <a:r>
              <a:rPr sz="1400" spc="-40" dirty="0">
                <a:latin typeface="Arial MT"/>
                <a:cs typeface="Arial MT"/>
              </a:rPr>
              <a:t> </a:t>
            </a:r>
            <a:r>
              <a:rPr sz="1400" spc="-10" dirty="0">
                <a:latin typeface="Arial MT"/>
                <a:cs typeface="Arial MT"/>
              </a:rPr>
              <a:t>System</a:t>
            </a:r>
            <a:endParaRPr sz="1400">
              <a:latin typeface="Arial MT"/>
              <a:cs typeface="Arial MT"/>
            </a:endParaRPr>
          </a:p>
        </p:txBody>
      </p:sp>
      <p:sp>
        <p:nvSpPr>
          <p:cNvPr id="16" name="object 16"/>
          <p:cNvSpPr txBox="1"/>
          <p:nvPr/>
        </p:nvSpPr>
        <p:spPr>
          <a:xfrm>
            <a:off x="1233627" y="5845861"/>
            <a:ext cx="3686810" cy="687705"/>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Students</a:t>
            </a:r>
            <a:r>
              <a:rPr sz="1400" spc="-40" dirty="0">
                <a:latin typeface="Arial MT"/>
                <a:cs typeface="Arial MT"/>
              </a:rPr>
              <a:t> </a:t>
            </a:r>
            <a:r>
              <a:rPr sz="1400" dirty="0">
                <a:latin typeface="Arial MT"/>
                <a:cs typeface="Arial MT"/>
              </a:rPr>
              <a:t>can</a:t>
            </a:r>
            <a:r>
              <a:rPr sz="1400" spc="-35" dirty="0">
                <a:latin typeface="Arial MT"/>
                <a:cs typeface="Arial MT"/>
              </a:rPr>
              <a:t> </a:t>
            </a:r>
            <a:r>
              <a:rPr sz="1400" dirty="0">
                <a:latin typeface="Arial MT"/>
                <a:cs typeface="Arial MT"/>
              </a:rPr>
              <a:t>submit</a:t>
            </a:r>
            <a:r>
              <a:rPr sz="1400" spc="-30" dirty="0">
                <a:latin typeface="Arial MT"/>
                <a:cs typeface="Arial MT"/>
              </a:rPr>
              <a:t> </a:t>
            </a:r>
            <a:r>
              <a:rPr sz="1400" dirty="0">
                <a:latin typeface="Arial MT"/>
                <a:cs typeface="Arial MT"/>
              </a:rPr>
              <a:t>feedback</a:t>
            </a:r>
            <a:r>
              <a:rPr sz="1400" spc="-40" dirty="0">
                <a:latin typeface="Arial MT"/>
                <a:cs typeface="Arial MT"/>
              </a:rPr>
              <a:t> </a:t>
            </a:r>
            <a:r>
              <a:rPr sz="1400" dirty="0">
                <a:latin typeface="Arial MT"/>
                <a:cs typeface="Arial MT"/>
              </a:rPr>
              <a:t>or</a:t>
            </a:r>
            <a:r>
              <a:rPr sz="1400" spc="-20" dirty="0">
                <a:latin typeface="Arial MT"/>
                <a:cs typeface="Arial MT"/>
              </a:rPr>
              <a:t> </a:t>
            </a:r>
            <a:r>
              <a:rPr sz="1400" spc="-10" dirty="0">
                <a:latin typeface="Arial MT"/>
                <a:cs typeface="Arial MT"/>
              </a:rPr>
              <a:t>complaints.</a:t>
            </a:r>
            <a:endParaRPr sz="1400">
              <a:latin typeface="Arial MT"/>
              <a:cs typeface="Arial MT"/>
            </a:endParaRPr>
          </a:p>
          <a:p>
            <a:pPr>
              <a:lnSpc>
                <a:spcPct val="100000"/>
              </a:lnSpc>
              <a:spcBef>
                <a:spcPts val="240"/>
              </a:spcBef>
            </a:pPr>
            <a:endParaRPr sz="1400">
              <a:latin typeface="Arial MT"/>
              <a:cs typeface="Arial MT"/>
            </a:endParaRPr>
          </a:p>
          <a:p>
            <a:pPr marL="12700">
              <a:lnSpc>
                <a:spcPct val="100000"/>
              </a:lnSpc>
            </a:pPr>
            <a:r>
              <a:rPr sz="1400" dirty="0">
                <a:latin typeface="Arial MT"/>
                <a:cs typeface="Arial MT"/>
              </a:rPr>
              <a:t>Admin</a:t>
            </a:r>
            <a:r>
              <a:rPr sz="1400" spc="-40" dirty="0">
                <a:latin typeface="Arial MT"/>
                <a:cs typeface="Arial MT"/>
              </a:rPr>
              <a:t> </a:t>
            </a:r>
            <a:r>
              <a:rPr sz="1400" dirty="0">
                <a:latin typeface="Arial MT"/>
                <a:cs typeface="Arial MT"/>
              </a:rPr>
              <a:t>can</a:t>
            </a:r>
            <a:r>
              <a:rPr sz="1400" spc="-35" dirty="0">
                <a:latin typeface="Arial MT"/>
                <a:cs typeface="Arial MT"/>
              </a:rPr>
              <a:t> </a:t>
            </a:r>
            <a:r>
              <a:rPr sz="1400" dirty="0">
                <a:latin typeface="Arial MT"/>
                <a:cs typeface="Arial MT"/>
              </a:rPr>
              <a:t>track</a:t>
            </a:r>
            <a:r>
              <a:rPr sz="1400" spc="-35" dirty="0">
                <a:latin typeface="Arial MT"/>
                <a:cs typeface="Arial MT"/>
              </a:rPr>
              <a:t> </a:t>
            </a:r>
            <a:r>
              <a:rPr sz="1400" dirty="0">
                <a:latin typeface="Arial MT"/>
                <a:cs typeface="Arial MT"/>
              </a:rPr>
              <a:t>and</a:t>
            </a:r>
            <a:r>
              <a:rPr sz="1400" spc="-35" dirty="0">
                <a:latin typeface="Arial MT"/>
                <a:cs typeface="Arial MT"/>
              </a:rPr>
              <a:t> </a:t>
            </a:r>
            <a:r>
              <a:rPr sz="1400" dirty="0">
                <a:latin typeface="Arial MT"/>
                <a:cs typeface="Arial MT"/>
              </a:rPr>
              <a:t>resolve</a:t>
            </a:r>
            <a:r>
              <a:rPr sz="1400" spc="-30" dirty="0">
                <a:latin typeface="Arial MT"/>
                <a:cs typeface="Arial MT"/>
              </a:rPr>
              <a:t> </a:t>
            </a:r>
            <a:r>
              <a:rPr sz="1400" dirty="0">
                <a:latin typeface="Arial MT"/>
                <a:cs typeface="Arial MT"/>
              </a:rPr>
              <a:t>issues</a:t>
            </a:r>
            <a:r>
              <a:rPr sz="1400" spc="-35" dirty="0">
                <a:latin typeface="Arial MT"/>
                <a:cs typeface="Arial MT"/>
              </a:rPr>
              <a:t> </a:t>
            </a:r>
            <a:r>
              <a:rPr sz="1400" spc="-10" dirty="0">
                <a:latin typeface="Arial MT"/>
                <a:cs typeface="Arial MT"/>
              </a:rPr>
              <a:t>effectively.</a:t>
            </a:r>
            <a:endParaRPr sz="1400">
              <a:latin typeface="Arial MT"/>
              <a:cs typeface="Arial MT"/>
            </a:endParaRPr>
          </a:p>
        </p:txBody>
      </p:sp>
      <p:pic>
        <p:nvPicPr>
          <p:cNvPr id="17" name="object 17"/>
          <p:cNvPicPr/>
          <p:nvPr/>
        </p:nvPicPr>
        <p:blipFill>
          <a:blip r:embed="rId3" cstate="print"/>
          <a:stretch>
            <a:fillRect/>
          </a:stretch>
        </p:blipFill>
        <p:spPr>
          <a:xfrm>
            <a:off x="7410704" y="1141475"/>
            <a:ext cx="4781296" cy="270281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ER </a:t>
            </a:r>
            <a:r>
              <a:rPr spc="-10" dirty="0"/>
              <a:t>DIAGRAM</a:t>
            </a:r>
          </a:p>
        </p:txBody>
      </p:sp>
      <p:pic>
        <p:nvPicPr>
          <p:cNvPr id="4" name="Picture 3">
            <a:extLst>
              <a:ext uri="{FF2B5EF4-FFF2-40B4-BE49-F238E27FC236}">
                <a16:creationId xmlns:a16="http://schemas.microsoft.com/office/drawing/2014/main" id="{58B01015-EEC7-62EF-7A42-CADDC0CDB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893" y="1419224"/>
            <a:ext cx="5965189" cy="47529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DFD</a:t>
            </a:r>
          </a:p>
        </p:txBody>
      </p:sp>
      <p:pic>
        <p:nvPicPr>
          <p:cNvPr id="8" name="Picture 7">
            <a:extLst>
              <a:ext uri="{FF2B5EF4-FFF2-40B4-BE49-F238E27FC236}">
                <a16:creationId xmlns:a16="http://schemas.microsoft.com/office/drawing/2014/main" id="{C4C10095-437A-46E2-DDB5-939841161A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1752600"/>
            <a:ext cx="5029200" cy="2133600"/>
          </a:xfrm>
          <a:prstGeom prst="rect">
            <a:avLst/>
          </a:prstGeom>
        </p:spPr>
      </p:pic>
      <p:sp>
        <p:nvSpPr>
          <p:cNvPr id="13" name="TextBox 12">
            <a:extLst>
              <a:ext uri="{FF2B5EF4-FFF2-40B4-BE49-F238E27FC236}">
                <a16:creationId xmlns:a16="http://schemas.microsoft.com/office/drawing/2014/main" id="{70B685D6-E0EB-54DD-9BCF-0B7DB40F01A6}"/>
              </a:ext>
            </a:extLst>
          </p:cNvPr>
          <p:cNvSpPr txBox="1"/>
          <p:nvPr/>
        </p:nvSpPr>
        <p:spPr>
          <a:xfrm>
            <a:off x="916939" y="1196102"/>
            <a:ext cx="6045633" cy="369332"/>
          </a:xfrm>
          <a:prstGeom prst="rect">
            <a:avLst/>
          </a:prstGeom>
          <a:noFill/>
        </p:spPr>
        <p:txBody>
          <a:bodyPr wrap="square" rtlCol="0">
            <a:spAutoFit/>
          </a:bodyPr>
          <a:lstStyle/>
          <a:p>
            <a:r>
              <a:rPr lang="en-US" u="sng" dirty="0"/>
              <a:t>LEVEL</a:t>
            </a:r>
            <a:r>
              <a:rPr lang="en-US" dirty="0"/>
              <a:t> 0</a:t>
            </a: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DA17A-3B1F-CB2B-E75E-616A0D85298B}"/>
              </a:ext>
            </a:extLst>
          </p:cNvPr>
          <p:cNvSpPr>
            <a:spLocks noGrp="1"/>
          </p:cNvSpPr>
          <p:nvPr>
            <p:ph type="title"/>
          </p:nvPr>
        </p:nvSpPr>
        <p:spPr>
          <a:xfrm>
            <a:off x="916939" y="609676"/>
            <a:ext cx="4950461" cy="215444"/>
          </a:xfrm>
        </p:spPr>
        <p:txBody>
          <a:bodyPr/>
          <a:lstStyle/>
          <a:p>
            <a:r>
              <a:rPr lang="en-US" sz="1400" dirty="0"/>
              <a:t>LEVEL 1</a:t>
            </a:r>
            <a:endParaRPr lang="en-IN" sz="1400" dirty="0"/>
          </a:p>
        </p:txBody>
      </p:sp>
      <p:pic>
        <p:nvPicPr>
          <p:cNvPr id="6" name="Picture 5">
            <a:extLst>
              <a:ext uri="{FF2B5EF4-FFF2-40B4-BE49-F238E27FC236}">
                <a16:creationId xmlns:a16="http://schemas.microsoft.com/office/drawing/2014/main" id="{FE518CD6-4475-CB6D-59B5-91AAE52EFB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1231907"/>
            <a:ext cx="6781801" cy="4168768"/>
          </a:xfrm>
          <a:prstGeom prst="rect">
            <a:avLst/>
          </a:prstGeom>
        </p:spPr>
      </p:pic>
    </p:spTree>
    <p:extLst>
      <p:ext uri="{BB962C8B-B14F-4D97-AF65-F5344CB8AC3E}">
        <p14:creationId xmlns:p14="http://schemas.microsoft.com/office/powerpoint/2010/main" val="162619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E8504A-0262-62E4-B67A-55BBEC6B5941}"/>
              </a:ext>
            </a:extLst>
          </p:cNvPr>
          <p:cNvSpPr txBox="1"/>
          <p:nvPr/>
        </p:nvSpPr>
        <p:spPr>
          <a:xfrm>
            <a:off x="2362200" y="762000"/>
            <a:ext cx="4876800" cy="369332"/>
          </a:xfrm>
          <a:prstGeom prst="rect">
            <a:avLst/>
          </a:prstGeom>
          <a:noFill/>
        </p:spPr>
        <p:txBody>
          <a:bodyPr wrap="square" rtlCol="0">
            <a:spAutoFit/>
          </a:bodyPr>
          <a:lstStyle/>
          <a:p>
            <a:r>
              <a:rPr lang="en-US" dirty="0"/>
              <a:t>LEVEL2</a:t>
            </a:r>
            <a:endParaRPr lang="en-IN" dirty="0"/>
          </a:p>
        </p:txBody>
      </p:sp>
      <p:pic>
        <p:nvPicPr>
          <p:cNvPr id="4" name="Picture 3">
            <a:extLst>
              <a:ext uri="{FF2B5EF4-FFF2-40B4-BE49-F238E27FC236}">
                <a16:creationId xmlns:a16="http://schemas.microsoft.com/office/drawing/2014/main" id="{B450B101-379C-27DF-399A-6BD7FB820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8900" y="1343025"/>
            <a:ext cx="6743700" cy="3686175"/>
          </a:xfrm>
          <a:prstGeom prst="rect">
            <a:avLst/>
          </a:prstGeom>
        </p:spPr>
      </p:pic>
    </p:spTree>
    <p:extLst>
      <p:ext uri="{BB962C8B-B14F-4D97-AF65-F5344CB8AC3E}">
        <p14:creationId xmlns:p14="http://schemas.microsoft.com/office/powerpoint/2010/main" val="2749356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289</TotalTime>
  <Words>948</Words>
  <Application>Microsoft Office PowerPoint</Application>
  <PresentationFormat>Widescreen</PresentationFormat>
  <Paragraphs>184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 Black</vt:lpstr>
      <vt:lpstr>Arial MT</vt:lpstr>
      <vt:lpstr>Calibri</vt:lpstr>
      <vt:lpstr>Calibri Light</vt:lpstr>
      <vt:lpstr>Times New Roman</vt:lpstr>
      <vt:lpstr>Office Theme</vt:lpstr>
      <vt:lpstr>PowerPoint Presentation</vt:lpstr>
      <vt:lpstr>INTRODUCTION</vt:lpstr>
      <vt:lpstr>OBJECTIVES</vt:lpstr>
      <vt:lpstr>EXISTING SYSTEM</vt:lpstr>
      <vt:lpstr>PROPOSED SYSTEM</vt:lpstr>
      <vt:lpstr>ER DIAGRAM</vt:lpstr>
      <vt:lpstr>DFD</vt:lpstr>
      <vt:lpstr>LEVEL 1</vt:lpstr>
      <vt:lpstr>PowerPoint Presentation</vt:lpstr>
      <vt:lpstr>PowerPoint Presentation</vt:lpstr>
      <vt:lpstr>TABLES student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dc:title>
  <dc:creator>Sreenandhana C</dc:creator>
  <cp:lastModifiedBy>Sreenandhana C</cp:lastModifiedBy>
  <cp:revision>3</cp:revision>
  <dcterms:created xsi:type="dcterms:W3CDTF">2025-10-23T07:57:01Z</dcterms:created>
  <dcterms:modified xsi:type="dcterms:W3CDTF">2025-10-24T09:09:17Z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2025-09-12T00:00:00Z</vt:filetime>
  </property>
  <property fmtid="{D5CDD505-2E9C-101B-9397-08002B2CF9AE}" pid="3" name="Creator">
    <vt:lpwstr>Microsoft® PowerPoint® 2016</vt:lpwstr>
  </property>
  <property fmtid="{D5CDD505-2E9C-101B-9397-08002B2CF9AE}" pid="4" name="LastSaved">
    <vt:filetime>2025-10-23T00:00:00Z</vt:filetime>
  </property>
  <property fmtid="{D5CDD505-2E9C-101B-9397-08002B2CF9AE}" pid="5" name="Producer">
    <vt:lpwstr>Microsoft® PowerPoint® 2016</vt:lpwstr>
  </property>
</Properties>
</file>