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bhaya Libre" charset="1" panose="02000503000000000000"/>
      <p:regular r:id="rId17"/>
    </p:embeddedFont>
    <p:embeddedFont>
      <p:font typeface="Abhaya Libre Bold" charset="1" panose="02000803000000000000"/>
      <p:regular r:id="rId18"/>
    </p:embeddedFont>
    <p:embeddedFont>
      <p:font typeface="Alatsi" charset="1" panose="00000500000000000000"/>
      <p:regular r:id="rId19"/>
    </p:embeddedFont>
    <p:embeddedFont>
      <p:font typeface="Open Sans Bold" charset="1" panose="020B08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017729" y="2067819"/>
            <a:ext cx="13483652" cy="2238247"/>
          </a:xfrm>
          <a:prstGeom prst="rect">
            <a:avLst/>
          </a:prstGeom>
        </p:spPr>
        <p:txBody>
          <a:bodyPr anchor="t" rtlCol="false" tIns="0" lIns="0" bIns="0" rIns="0">
            <a:spAutoFit/>
          </a:bodyPr>
          <a:lstStyle/>
          <a:p>
            <a:pPr algn="ctr">
              <a:lnSpc>
                <a:spcPts val="8535"/>
              </a:lnSpc>
            </a:pPr>
            <a:r>
              <a:rPr lang="en-US" sz="8799">
                <a:solidFill>
                  <a:srgbClr val="000000"/>
                </a:solidFill>
                <a:latin typeface="Abhaya Libre"/>
              </a:rPr>
              <a:t>FRUITS AND VEGETABLES PREDICTOR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9759555" y="7754673"/>
            <a:ext cx="8012245" cy="2006979"/>
          </a:xfrm>
          <a:prstGeom prst="rect">
            <a:avLst/>
          </a:prstGeom>
        </p:spPr>
        <p:txBody>
          <a:bodyPr anchor="t" rtlCol="false" tIns="0" lIns="0" bIns="0" rIns="0">
            <a:spAutoFit/>
          </a:bodyPr>
          <a:lstStyle/>
          <a:p>
            <a:pPr algn="r">
              <a:lnSpc>
                <a:spcPts val="8029"/>
              </a:lnSpc>
            </a:pPr>
            <a:r>
              <a:rPr lang="en-US" sz="5735">
                <a:solidFill>
                  <a:srgbClr val="000000"/>
                </a:solidFill>
                <a:latin typeface="Abhaya Libre Bold"/>
              </a:rPr>
              <a:t>By : Sowmiya S  210701255</a:t>
            </a:r>
          </a:p>
          <a:p>
            <a:pPr algn="r">
              <a:lnSpc>
                <a:spcPts val="8029"/>
              </a:lnSpc>
            </a:pPr>
            <a:r>
              <a:rPr lang="en-US" sz="5735">
                <a:solidFill>
                  <a:srgbClr val="000000"/>
                </a:solidFill>
                <a:latin typeface="Abhaya Libre Bold"/>
              </a:rPr>
              <a:t>Sreena R 210701256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09892"/>
            <a:ext cx="16230600"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STREAMLIT</a:t>
            </a:r>
          </a:p>
        </p:txBody>
      </p:sp>
      <p:grpSp>
        <p:nvGrpSpPr>
          <p:cNvPr name="Group 3" id="3"/>
          <p:cNvGrpSpPr/>
          <p:nvPr/>
        </p:nvGrpSpPr>
        <p:grpSpPr>
          <a:xfrm rot="0">
            <a:off x="8879623" y="2330620"/>
            <a:ext cx="8542144" cy="4789233"/>
            <a:chOff x="0" y="0"/>
            <a:chExt cx="11389525" cy="6385644"/>
          </a:xfrm>
        </p:grpSpPr>
        <p:grpSp>
          <p:nvGrpSpPr>
            <p:cNvPr name="Group 4" id="4"/>
            <p:cNvGrpSpPr/>
            <p:nvPr/>
          </p:nvGrpSpPr>
          <p:grpSpPr>
            <a:xfrm rot="0">
              <a:off x="0" y="0"/>
              <a:ext cx="811366" cy="1368632"/>
              <a:chOff x="0" y="0"/>
              <a:chExt cx="481852" cy="812800"/>
            </a:xfrm>
          </p:grpSpPr>
          <p:sp>
            <p:nvSpPr>
              <p:cNvPr name="Freeform 5" id="5"/>
              <p:cNvSpPr/>
              <p:nvPr/>
            </p:nvSpPr>
            <p:spPr>
              <a:xfrm flipH="false" flipV="false" rot="0">
                <a:off x="0" y="0"/>
                <a:ext cx="481852" cy="812800"/>
              </a:xfrm>
              <a:custGeom>
                <a:avLst/>
                <a:gdLst/>
                <a:ahLst/>
                <a:cxnLst/>
                <a:rect r="r" b="b" t="t" l="l"/>
                <a:pathLst>
                  <a:path h="812800" w="481852">
                    <a:moveTo>
                      <a:pt x="240926" y="0"/>
                    </a:moveTo>
                    <a:cubicBezTo>
                      <a:pt x="107866" y="0"/>
                      <a:pt x="0" y="181951"/>
                      <a:pt x="0" y="406400"/>
                    </a:cubicBezTo>
                    <a:cubicBezTo>
                      <a:pt x="0" y="630849"/>
                      <a:pt x="107866" y="812800"/>
                      <a:pt x="240926" y="812800"/>
                    </a:cubicBezTo>
                    <a:cubicBezTo>
                      <a:pt x="373986" y="812800"/>
                      <a:pt x="481852" y="630849"/>
                      <a:pt x="481852" y="406400"/>
                    </a:cubicBezTo>
                    <a:cubicBezTo>
                      <a:pt x="481852" y="181951"/>
                      <a:pt x="373986" y="0"/>
                      <a:pt x="240926" y="0"/>
                    </a:cubicBezTo>
                    <a:close/>
                  </a:path>
                </a:pathLst>
              </a:custGeom>
              <a:solidFill>
                <a:srgbClr val="E9C7C6"/>
              </a:solidFill>
            </p:spPr>
          </p:sp>
          <p:sp>
            <p:nvSpPr>
              <p:cNvPr name="TextBox 6" id="6"/>
              <p:cNvSpPr txBox="true"/>
              <p:nvPr/>
            </p:nvSpPr>
            <p:spPr>
              <a:xfrm>
                <a:off x="45174" y="9525"/>
                <a:ext cx="391505" cy="727075"/>
              </a:xfrm>
              <a:prstGeom prst="rect">
                <a:avLst/>
              </a:prstGeom>
            </p:spPr>
            <p:txBody>
              <a:bodyPr anchor="ctr" rtlCol="false" tIns="50800" lIns="50800" bIns="50800" rIns="50800"/>
              <a:lstStyle/>
              <a:p>
                <a:pPr algn="ctr">
                  <a:lnSpc>
                    <a:spcPts val="5040"/>
                  </a:lnSpc>
                </a:pPr>
              </a:p>
            </p:txBody>
          </p:sp>
        </p:grpSp>
        <p:sp>
          <p:nvSpPr>
            <p:cNvPr name="TextBox 7" id="7"/>
            <p:cNvSpPr txBox="true"/>
            <p:nvPr/>
          </p:nvSpPr>
          <p:spPr>
            <a:xfrm rot="0">
              <a:off x="0" y="123988"/>
              <a:ext cx="811366" cy="1034932"/>
            </a:xfrm>
            <a:prstGeom prst="rect">
              <a:avLst/>
            </a:prstGeom>
          </p:spPr>
          <p:txBody>
            <a:bodyPr anchor="t" rtlCol="false" tIns="0" lIns="0" bIns="0" rIns="0">
              <a:spAutoFit/>
            </a:bodyPr>
            <a:lstStyle/>
            <a:p>
              <a:pPr algn="ctr">
                <a:lnSpc>
                  <a:spcPts val="6545"/>
                </a:lnSpc>
              </a:pPr>
              <a:r>
                <a:rPr lang="en-US" sz="4675">
                  <a:solidFill>
                    <a:srgbClr val="000000"/>
                  </a:solidFill>
                  <a:latin typeface="Alatsi Bold"/>
                </a:rPr>
                <a:t>1</a:t>
              </a:r>
            </a:p>
          </p:txBody>
        </p:sp>
        <p:grpSp>
          <p:nvGrpSpPr>
            <p:cNvPr name="Group 8" id="8"/>
            <p:cNvGrpSpPr/>
            <p:nvPr/>
          </p:nvGrpSpPr>
          <p:grpSpPr>
            <a:xfrm rot="0">
              <a:off x="0" y="2546345"/>
              <a:ext cx="811366" cy="1368632"/>
              <a:chOff x="0" y="0"/>
              <a:chExt cx="481852" cy="812800"/>
            </a:xfrm>
          </p:grpSpPr>
          <p:sp>
            <p:nvSpPr>
              <p:cNvPr name="Freeform 9" id="9"/>
              <p:cNvSpPr/>
              <p:nvPr/>
            </p:nvSpPr>
            <p:spPr>
              <a:xfrm flipH="false" flipV="false" rot="0">
                <a:off x="0" y="0"/>
                <a:ext cx="481852" cy="812800"/>
              </a:xfrm>
              <a:custGeom>
                <a:avLst/>
                <a:gdLst/>
                <a:ahLst/>
                <a:cxnLst/>
                <a:rect r="r" b="b" t="t" l="l"/>
                <a:pathLst>
                  <a:path h="812800" w="481852">
                    <a:moveTo>
                      <a:pt x="240926" y="0"/>
                    </a:moveTo>
                    <a:cubicBezTo>
                      <a:pt x="107866" y="0"/>
                      <a:pt x="0" y="181951"/>
                      <a:pt x="0" y="406400"/>
                    </a:cubicBezTo>
                    <a:cubicBezTo>
                      <a:pt x="0" y="630849"/>
                      <a:pt x="107866" y="812800"/>
                      <a:pt x="240926" y="812800"/>
                    </a:cubicBezTo>
                    <a:cubicBezTo>
                      <a:pt x="373986" y="812800"/>
                      <a:pt x="481852" y="630849"/>
                      <a:pt x="481852" y="406400"/>
                    </a:cubicBezTo>
                    <a:cubicBezTo>
                      <a:pt x="481852" y="181951"/>
                      <a:pt x="373986" y="0"/>
                      <a:pt x="240926" y="0"/>
                    </a:cubicBezTo>
                    <a:close/>
                  </a:path>
                </a:pathLst>
              </a:custGeom>
              <a:solidFill>
                <a:srgbClr val="E9C7C6"/>
              </a:solidFill>
            </p:spPr>
          </p:sp>
          <p:sp>
            <p:nvSpPr>
              <p:cNvPr name="TextBox 10" id="10"/>
              <p:cNvSpPr txBox="true"/>
              <p:nvPr/>
            </p:nvSpPr>
            <p:spPr>
              <a:xfrm>
                <a:off x="45174" y="9525"/>
                <a:ext cx="391505" cy="727075"/>
              </a:xfrm>
              <a:prstGeom prst="rect">
                <a:avLst/>
              </a:prstGeom>
            </p:spPr>
            <p:txBody>
              <a:bodyPr anchor="ctr" rtlCol="false" tIns="50800" lIns="50800" bIns="50800" rIns="50800"/>
              <a:lstStyle/>
              <a:p>
                <a:pPr algn="ctr">
                  <a:lnSpc>
                    <a:spcPts val="5040"/>
                  </a:lnSpc>
                </a:pPr>
              </a:p>
            </p:txBody>
          </p:sp>
        </p:grpSp>
        <p:sp>
          <p:nvSpPr>
            <p:cNvPr name="TextBox 11" id="11"/>
            <p:cNvSpPr txBox="true"/>
            <p:nvPr/>
          </p:nvSpPr>
          <p:spPr>
            <a:xfrm rot="0">
              <a:off x="0" y="2670333"/>
              <a:ext cx="811366" cy="1034932"/>
            </a:xfrm>
            <a:prstGeom prst="rect">
              <a:avLst/>
            </a:prstGeom>
          </p:spPr>
          <p:txBody>
            <a:bodyPr anchor="t" rtlCol="false" tIns="0" lIns="0" bIns="0" rIns="0">
              <a:spAutoFit/>
            </a:bodyPr>
            <a:lstStyle/>
            <a:p>
              <a:pPr algn="ctr">
                <a:lnSpc>
                  <a:spcPts val="6545"/>
                </a:lnSpc>
              </a:pPr>
              <a:r>
                <a:rPr lang="en-US" sz="4675">
                  <a:solidFill>
                    <a:srgbClr val="000000"/>
                  </a:solidFill>
                  <a:latin typeface="Alatsi Bold"/>
                </a:rPr>
                <a:t>2</a:t>
              </a:r>
            </a:p>
          </p:txBody>
        </p:sp>
        <p:sp>
          <p:nvSpPr>
            <p:cNvPr name="TextBox 12" id="12"/>
            <p:cNvSpPr txBox="true"/>
            <p:nvPr/>
          </p:nvSpPr>
          <p:spPr>
            <a:xfrm rot="0">
              <a:off x="942326" y="-53849"/>
              <a:ext cx="10447199" cy="3104625"/>
            </a:xfrm>
            <a:prstGeom prst="rect">
              <a:avLst/>
            </a:prstGeom>
          </p:spPr>
          <p:txBody>
            <a:bodyPr anchor="t" rtlCol="false" tIns="0" lIns="0" bIns="0" rIns="0">
              <a:spAutoFit/>
            </a:bodyPr>
            <a:lstStyle/>
            <a:p>
              <a:pPr algn="l">
                <a:lnSpc>
                  <a:spcPts val="4680"/>
                </a:lnSpc>
              </a:pPr>
              <a:r>
                <a:rPr lang="en-US" sz="3343">
                  <a:solidFill>
                    <a:srgbClr val="000000"/>
                  </a:solidFill>
                  <a:latin typeface="Alatsi Bold"/>
                </a:rPr>
                <a:t>A popular Python library used for creating interactive web applications for data science and machine learning projects.</a:t>
              </a:r>
            </a:p>
            <a:p>
              <a:pPr algn="l">
                <a:lnSpc>
                  <a:spcPts val="4680"/>
                </a:lnSpc>
              </a:pPr>
            </a:p>
          </p:txBody>
        </p:sp>
        <p:sp>
          <p:nvSpPr>
            <p:cNvPr name="TextBox 13" id="13"/>
            <p:cNvSpPr txBox="true"/>
            <p:nvPr/>
          </p:nvSpPr>
          <p:spPr>
            <a:xfrm rot="0">
              <a:off x="942326" y="2490845"/>
              <a:ext cx="10447199" cy="3894798"/>
            </a:xfrm>
            <a:prstGeom prst="rect">
              <a:avLst/>
            </a:prstGeom>
          </p:spPr>
          <p:txBody>
            <a:bodyPr anchor="t" rtlCol="false" tIns="0" lIns="0" bIns="0" rIns="0">
              <a:spAutoFit/>
            </a:bodyPr>
            <a:lstStyle/>
            <a:p>
              <a:pPr algn="l">
                <a:lnSpc>
                  <a:spcPts val="4680"/>
                </a:lnSpc>
              </a:pPr>
              <a:r>
                <a:rPr lang="en-US" sz="3343">
                  <a:solidFill>
                    <a:srgbClr val="000000"/>
                  </a:solidFill>
                  <a:latin typeface="Alatsi Bold"/>
                </a:rPr>
                <a:t>You can create interactive components like sliders, dropdown menus, and plots, and Streamlit will automatically update the app in real-time as you modify your code.</a:t>
              </a:r>
            </a:p>
          </p:txBody>
        </p:sp>
      </p:gr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9" id="19"/>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450647" y="2598081"/>
            <a:ext cx="7770455" cy="4254309"/>
          </a:xfrm>
          <a:custGeom>
            <a:avLst/>
            <a:gdLst/>
            <a:ahLst/>
            <a:cxnLst/>
            <a:rect r="r" b="b" t="t" l="l"/>
            <a:pathLst>
              <a:path h="4254309" w="7770455">
                <a:moveTo>
                  <a:pt x="0" y="0"/>
                </a:moveTo>
                <a:lnTo>
                  <a:pt x="7770455" y="0"/>
                </a:lnTo>
                <a:lnTo>
                  <a:pt x="7770455" y="4254310"/>
                </a:lnTo>
                <a:lnTo>
                  <a:pt x="0" y="4254310"/>
                </a:lnTo>
                <a:lnTo>
                  <a:pt x="0" y="0"/>
                </a:lnTo>
                <a:close/>
              </a:path>
            </a:pathLst>
          </a:custGeom>
          <a:blipFill>
            <a:blip r:embed="rId4"/>
            <a:stretch>
              <a:fillRect l="-14619" t="0" r="-14619"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232857"/>
            <a:ext cx="14705320" cy="7633335"/>
          </a:xfrm>
          <a:prstGeom prst="rect">
            <a:avLst/>
          </a:prstGeom>
        </p:spPr>
        <p:txBody>
          <a:bodyPr anchor="t" rtlCol="false" tIns="0" lIns="0" bIns="0" rIns="0">
            <a:spAutoFit/>
          </a:bodyPr>
          <a:lstStyle/>
          <a:p>
            <a:pPr algn="just">
              <a:lnSpc>
                <a:spcPts val="5040"/>
              </a:lnSpc>
            </a:pPr>
            <a:r>
              <a:rPr lang="en-US" sz="3600">
                <a:solidFill>
                  <a:srgbClr val="000000"/>
                </a:solidFill>
                <a:latin typeface="Alatsi Bold"/>
              </a:rPr>
              <a:t>In recent years, the integration of machine learning techniques, particularly Convolutional Neural Networks (CNNs), has revolutionized various fields including image recognition and classification. The proposed system utilizes a dataset comprising diverse images of fruits and vegetables obtained from various sources. Subsequently, a CNN architecture is designed and trained on the preprocessed dataset to learn discriminative features representative of different fruits and vegetables. Furthermore, the model exhibits resilience to variations in lighting conditions, background clutter, and occlusions. The proposed fruit and vegetable predictor holds significant potential for applications in agriculture, food industry, and dietary analysis, facilitating automated classification and quality assessment processes.</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895350"/>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ABSTRACT</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895350"/>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INTRODUCTION</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91340" y="2232857"/>
            <a:ext cx="14705320" cy="6356985"/>
          </a:xfrm>
          <a:prstGeom prst="rect">
            <a:avLst/>
          </a:prstGeom>
        </p:spPr>
        <p:txBody>
          <a:bodyPr anchor="t" rtlCol="false" tIns="0" lIns="0" bIns="0" rIns="0">
            <a:spAutoFit/>
          </a:bodyPr>
          <a:lstStyle/>
          <a:p>
            <a:pPr algn="just">
              <a:lnSpc>
                <a:spcPts val="5040"/>
              </a:lnSpc>
            </a:pPr>
            <a:r>
              <a:rPr lang="en-US" sz="3600">
                <a:solidFill>
                  <a:srgbClr val="000000"/>
                </a:solidFill>
                <a:latin typeface="Alatsi Bold"/>
              </a:rPr>
              <a:t>In a world increasingly reliant on automation and data-driven decision-making, the accurate identification and classification of fruits and vegetables play a pivotal role across various sectors such as agriculture, food industry, and dietary analysis. Leveraging the power of Convolutional Neural Networks (CNNs), this project aims to develop a robust Fruit and Vegetable Predictor. By utilizing a diverse dataset and advanced CNN architecture, our goal is to create a system capable of accurately recognizing different types of fruits and vegetables from input images, thus streamlining processes and enhancing productivity in relevant industries.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409892"/>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DEEP LEARNING</a:t>
            </a:r>
          </a:p>
        </p:txBody>
      </p:sp>
      <p:sp>
        <p:nvSpPr>
          <p:cNvPr name="TextBox 3" id="3"/>
          <p:cNvSpPr txBox="true"/>
          <p:nvPr/>
        </p:nvSpPr>
        <p:spPr>
          <a:xfrm rot="0">
            <a:off x="1475832" y="4924425"/>
            <a:ext cx="4948834" cy="656921"/>
          </a:xfrm>
          <a:prstGeom prst="rect">
            <a:avLst/>
          </a:prstGeom>
        </p:spPr>
        <p:txBody>
          <a:bodyPr anchor="t" rtlCol="false" tIns="0" lIns="0" bIns="0" rIns="0">
            <a:spAutoFit/>
          </a:bodyPr>
          <a:lstStyle/>
          <a:p>
            <a:pPr algn="l">
              <a:lnSpc>
                <a:spcPts val="5359"/>
              </a:lnSpc>
            </a:pPr>
            <a:r>
              <a:rPr lang="en-US" sz="3827">
                <a:solidFill>
                  <a:srgbClr val="000000"/>
                </a:solidFill>
                <a:latin typeface="Alatsi Bold"/>
              </a:rPr>
              <a:t>Types of Deep Learning</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9" id="9"/>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672567" y="1773818"/>
            <a:ext cx="16942866" cy="2798182"/>
            <a:chOff x="0" y="0"/>
            <a:chExt cx="4462319" cy="736970"/>
          </a:xfrm>
        </p:grpSpPr>
        <p:sp>
          <p:nvSpPr>
            <p:cNvPr name="Freeform 12" id="12"/>
            <p:cNvSpPr/>
            <p:nvPr/>
          </p:nvSpPr>
          <p:spPr>
            <a:xfrm flipH="false" flipV="false" rot="0">
              <a:off x="0" y="0"/>
              <a:ext cx="4462319" cy="736970"/>
            </a:xfrm>
            <a:custGeom>
              <a:avLst/>
              <a:gdLst/>
              <a:ahLst/>
              <a:cxnLst/>
              <a:rect r="r" b="b" t="t" l="l"/>
              <a:pathLst>
                <a:path h="736970" w="4462319">
                  <a:moveTo>
                    <a:pt x="23304" y="0"/>
                  </a:moveTo>
                  <a:lnTo>
                    <a:pt x="4439015" y="0"/>
                  </a:lnTo>
                  <a:cubicBezTo>
                    <a:pt x="4445195" y="0"/>
                    <a:pt x="4451123" y="2455"/>
                    <a:pt x="4455493" y="6826"/>
                  </a:cubicBezTo>
                  <a:cubicBezTo>
                    <a:pt x="4459863" y="11196"/>
                    <a:pt x="4462319" y="17123"/>
                    <a:pt x="4462319" y="23304"/>
                  </a:cubicBezTo>
                  <a:lnTo>
                    <a:pt x="4462319" y="713666"/>
                  </a:lnTo>
                  <a:cubicBezTo>
                    <a:pt x="4462319" y="719846"/>
                    <a:pt x="4459863" y="725774"/>
                    <a:pt x="4455493" y="730144"/>
                  </a:cubicBezTo>
                  <a:cubicBezTo>
                    <a:pt x="4451123" y="734515"/>
                    <a:pt x="4445195" y="736970"/>
                    <a:pt x="4439015" y="736970"/>
                  </a:cubicBezTo>
                  <a:lnTo>
                    <a:pt x="23304" y="736970"/>
                  </a:lnTo>
                  <a:cubicBezTo>
                    <a:pt x="17123" y="736970"/>
                    <a:pt x="11196" y="734515"/>
                    <a:pt x="6826" y="730144"/>
                  </a:cubicBezTo>
                  <a:cubicBezTo>
                    <a:pt x="2455" y="725774"/>
                    <a:pt x="0" y="719846"/>
                    <a:pt x="0" y="713666"/>
                  </a:cubicBezTo>
                  <a:lnTo>
                    <a:pt x="0" y="23304"/>
                  </a:lnTo>
                  <a:cubicBezTo>
                    <a:pt x="0" y="17123"/>
                    <a:pt x="2455" y="11196"/>
                    <a:pt x="6826" y="6826"/>
                  </a:cubicBezTo>
                  <a:cubicBezTo>
                    <a:pt x="11196" y="2455"/>
                    <a:pt x="17123" y="0"/>
                    <a:pt x="23304" y="0"/>
                  </a:cubicBezTo>
                  <a:close/>
                </a:path>
              </a:pathLst>
            </a:custGeom>
            <a:solidFill>
              <a:srgbClr val="E9C7C6"/>
            </a:solidFill>
          </p:spPr>
        </p:sp>
        <p:sp>
          <p:nvSpPr>
            <p:cNvPr name="TextBox 13" id="13"/>
            <p:cNvSpPr txBox="true"/>
            <p:nvPr/>
          </p:nvSpPr>
          <p:spPr>
            <a:xfrm>
              <a:off x="0" y="-38100"/>
              <a:ext cx="4462319" cy="77507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1875604"/>
            <a:ext cx="16230600" cy="2527935"/>
          </a:xfrm>
          <a:prstGeom prst="rect">
            <a:avLst/>
          </a:prstGeom>
        </p:spPr>
        <p:txBody>
          <a:bodyPr anchor="t" rtlCol="false" tIns="0" lIns="0" bIns="0" rIns="0">
            <a:spAutoFit/>
          </a:bodyPr>
          <a:lstStyle/>
          <a:p>
            <a:pPr algn="just">
              <a:lnSpc>
                <a:spcPts val="5040"/>
              </a:lnSpc>
            </a:pPr>
            <a:r>
              <a:rPr lang="en-US" sz="3600">
                <a:solidFill>
                  <a:srgbClr val="000000"/>
                </a:solidFill>
                <a:latin typeface="Alatsi Bold"/>
              </a:rPr>
              <a:t>Deep learning is a subfield of machine learning that focuses on algorithms inspired by the structure and function of the human brain's neural networks. It involves training artificial neural networks, particularly deep neural networks with multiple layers, to learn representations of data through hierarchical abstraction.</a:t>
            </a:r>
          </a:p>
        </p:txBody>
      </p:sp>
      <p:grpSp>
        <p:nvGrpSpPr>
          <p:cNvPr name="Group 15" id="15"/>
          <p:cNvGrpSpPr/>
          <p:nvPr/>
        </p:nvGrpSpPr>
        <p:grpSpPr>
          <a:xfrm rot="0">
            <a:off x="672567" y="6009971"/>
            <a:ext cx="16942866" cy="4017090"/>
            <a:chOff x="0" y="0"/>
            <a:chExt cx="4462319" cy="1057999"/>
          </a:xfrm>
        </p:grpSpPr>
        <p:sp>
          <p:nvSpPr>
            <p:cNvPr name="Freeform 16" id="16"/>
            <p:cNvSpPr/>
            <p:nvPr/>
          </p:nvSpPr>
          <p:spPr>
            <a:xfrm flipH="false" flipV="false" rot="0">
              <a:off x="0" y="0"/>
              <a:ext cx="4462319" cy="1057999"/>
            </a:xfrm>
            <a:custGeom>
              <a:avLst/>
              <a:gdLst/>
              <a:ahLst/>
              <a:cxnLst/>
              <a:rect r="r" b="b" t="t" l="l"/>
              <a:pathLst>
                <a:path h="1057999" w="4462319">
                  <a:moveTo>
                    <a:pt x="23304" y="0"/>
                  </a:moveTo>
                  <a:lnTo>
                    <a:pt x="4439015" y="0"/>
                  </a:lnTo>
                  <a:cubicBezTo>
                    <a:pt x="4445195" y="0"/>
                    <a:pt x="4451123" y="2455"/>
                    <a:pt x="4455493" y="6826"/>
                  </a:cubicBezTo>
                  <a:cubicBezTo>
                    <a:pt x="4459863" y="11196"/>
                    <a:pt x="4462319" y="17123"/>
                    <a:pt x="4462319" y="23304"/>
                  </a:cubicBezTo>
                  <a:lnTo>
                    <a:pt x="4462319" y="1034695"/>
                  </a:lnTo>
                  <a:cubicBezTo>
                    <a:pt x="4462319" y="1040876"/>
                    <a:pt x="4459863" y="1046803"/>
                    <a:pt x="4455493" y="1051173"/>
                  </a:cubicBezTo>
                  <a:cubicBezTo>
                    <a:pt x="4451123" y="1055544"/>
                    <a:pt x="4445195" y="1057999"/>
                    <a:pt x="4439015" y="1057999"/>
                  </a:cubicBezTo>
                  <a:lnTo>
                    <a:pt x="23304" y="1057999"/>
                  </a:lnTo>
                  <a:cubicBezTo>
                    <a:pt x="17123" y="1057999"/>
                    <a:pt x="11196" y="1055544"/>
                    <a:pt x="6826" y="1051173"/>
                  </a:cubicBezTo>
                  <a:cubicBezTo>
                    <a:pt x="2455" y="1046803"/>
                    <a:pt x="0" y="1040876"/>
                    <a:pt x="0" y="1034695"/>
                  </a:cubicBezTo>
                  <a:lnTo>
                    <a:pt x="0" y="23304"/>
                  </a:lnTo>
                  <a:cubicBezTo>
                    <a:pt x="0" y="17123"/>
                    <a:pt x="2455" y="11196"/>
                    <a:pt x="6826" y="6826"/>
                  </a:cubicBezTo>
                  <a:cubicBezTo>
                    <a:pt x="11196" y="2455"/>
                    <a:pt x="17123" y="0"/>
                    <a:pt x="23304" y="0"/>
                  </a:cubicBezTo>
                  <a:close/>
                </a:path>
              </a:pathLst>
            </a:custGeom>
            <a:solidFill>
              <a:srgbClr val="E9C7C6"/>
            </a:solidFill>
          </p:spPr>
        </p:sp>
        <p:sp>
          <p:nvSpPr>
            <p:cNvPr name="TextBox 17" id="17"/>
            <p:cNvSpPr txBox="true"/>
            <p:nvPr/>
          </p:nvSpPr>
          <p:spPr>
            <a:xfrm>
              <a:off x="0" y="-38100"/>
              <a:ext cx="4462319" cy="1096099"/>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136452" y="6086171"/>
            <a:ext cx="16015097" cy="3748396"/>
          </a:xfrm>
          <a:prstGeom prst="rect">
            <a:avLst/>
          </a:prstGeom>
        </p:spPr>
        <p:txBody>
          <a:bodyPr anchor="t" rtlCol="false" tIns="0" lIns="0" bIns="0" rIns="0">
            <a:spAutoFit/>
          </a:bodyPr>
          <a:lstStyle/>
          <a:p>
            <a:pPr algn="l" marL="766524" indent="-383262" lvl="1">
              <a:lnSpc>
                <a:spcPts val="4970"/>
              </a:lnSpc>
              <a:buFont typeface="Arial"/>
              <a:buChar char="•"/>
            </a:pPr>
            <a:r>
              <a:rPr lang="en-US" sz="3550">
                <a:solidFill>
                  <a:srgbClr val="000000"/>
                </a:solidFill>
                <a:latin typeface="Alatsi Bold"/>
              </a:rPr>
              <a:t>Feedforward Neural Networks (FNNs)</a:t>
            </a:r>
          </a:p>
          <a:p>
            <a:pPr algn="l" marL="766524" indent="-383262" lvl="1">
              <a:lnSpc>
                <a:spcPts val="4970"/>
              </a:lnSpc>
              <a:buFont typeface="Arial"/>
              <a:buChar char="•"/>
            </a:pPr>
            <a:r>
              <a:rPr lang="en-US" sz="3550">
                <a:solidFill>
                  <a:srgbClr val="000000"/>
                </a:solidFill>
                <a:latin typeface="Alatsi Bold"/>
              </a:rPr>
              <a:t>Convolutional Neural Networks (CNNs)</a:t>
            </a:r>
          </a:p>
          <a:p>
            <a:pPr algn="l" marL="766524" indent="-383262" lvl="1">
              <a:lnSpc>
                <a:spcPts val="4970"/>
              </a:lnSpc>
              <a:buFont typeface="Arial"/>
              <a:buChar char="•"/>
            </a:pPr>
            <a:r>
              <a:rPr lang="en-US" sz="3550">
                <a:solidFill>
                  <a:srgbClr val="000000"/>
                </a:solidFill>
                <a:latin typeface="Alatsi Bold"/>
              </a:rPr>
              <a:t>Recurrent Neural Networks (RNNs)</a:t>
            </a:r>
          </a:p>
          <a:p>
            <a:pPr algn="l" marL="766524" indent="-383262" lvl="1">
              <a:lnSpc>
                <a:spcPts val="4970"/>
              </a:lnSpc>
              <a:buFont typeface="Arial"/>
              <a:buChar char="•"/>
            </a:pPr>
            <a:r>
              <a:rPr lang="en-US" sz="3550">
                <a:solidFill>
                  <a:srgbClr val="000000"/>
                </a:solidFill>
                <a:latin typeface="Alatsi Bold"/>
              </a:rPr>
              <a:t>Long Short-Term Memory Networks (LSTMs) and Gated Recurrent Units (GRUs)</a:t>
            </a:r>
          </a:p>
          <a:p>
            <a:pPr algn="l" marL="766524" indent="-383262" lvl="1">
              <a:lnSpc>
                <a:spcPts val="4970"/>
              </a:lnSpc>
              <a:buFont typeface="Arial"/>
              <a:buChar char="•"/>
            </a:pPr>
            <a:r>
              <a:rPr lang="en-US" sz="3550">
                <a:solidFill>
                  <a:srgbClr val="000000"/>
                </a:solidFill>
                <a:latin typeface="Alatsi Bold"/>
              </a:rPr>
              <a:t>Autoencoders</a:t>
            </a:r>
          </a:p>
          <a:p>
            <a:pPr algn="l" marL="766524" indent="-383262" lvl="1">
              <a:lnSpc>
                <a:spcPts val="4970"/>
              </a:lnSpc>
              <a:buFont typeface="Arial"/>
              <a:buChar char="•"/>
            </a:pPr>
            <a:r>
              <a:rPr lang="en-US" sz="3550">
                <a:solidFill>
                  <a:srgbClr val="000000"/>
                </a:solidFill>
                <a:latin typeface="Alatsi Bold"/>
              </a:rPr>
              <a:t>Generative Adversarial Networks (GANs)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409892"/>
            <a:ext cx="13180039" cy="2237740"/>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CONVOLUTIONAL NEURAL NETWORKS (CNNS)</a:t>
            </a:r>
            <a:r>
              <a:rPr lang="en-US" sz="6399">
                <a:solidFill>
                  <a:srgbClr val="000000"/>
                </a:solidFill>
                <a:latin typeface="Alatsi Bold"/>
              </a:rPr>
              <a:t> </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672567" y="3193864"/>
            <a:ext cx="16942866" cy="6351188"/>
            <a:chOff x="0" y="0"/>
            <a:chExt cx="4462319" cy="1672741"/>
          </a:xfrm>
        </p:grpSpPr>
        <p:sp>
          <p:nvSpPr>
            <p:cNvPr name="Freeform 11" id="11"/>
            <p:cNvSpPr/>
            <p:nvPr/>
          </p:nvSpPr>
          <p:spPr>
            <a:xfrm flipH="false" flipV="false" rot="0">
              <a:off x="0" y="0"/>
              <a:ext cx="4462319" cy="1672741"/>
            </a:xfrm>
            <a:custGeom>
              <a:avLst/>
              <a:gdLst/>
              <a:ahLst/>
              <a:cxnLst/>
              <a:rect r="r" b="b" t="t" l="l"/>
              <a:pathLst>
                <a:path h="1672741" w="4462319">
                  <a:moveTo>
                    <a:pt x="23304" y="0"/>
                  </a:moveTo>
                  <a:lnTo>
                    <a:pt x="4439015" y="0"/>
                  </a:lnTo>
                  <a:cubicBezTo>
                    <a:pt x="4445195" y="0"/>
                    <a:pt x="4451123" y="2455"/>
                    <a:pt x="4455493" y="6826"/>
                  </a:cubicBezTo>
                  <a:cubicBezTo>
                    <a:pt x="4459863" y="11196"/>
                    <a:pt x="4462319" y="17123"/>
                    <a:pt x="4462319" y="23304"/>
                  </a:cubicBezTo>
                  <a:lnTo>
                    <a:pt x="4462319" y="1649437"/>
                  </a:lnTo>
                  <a:cubicBezTo>
                    <a:pt x="4462319" y="1655617"/>
                    <a:pt x="4459863" y="1661545"/>
                    <a:pt x="4455493" y="1665915"/>
                  </a:cubicBezTo>
                  <a:cubicBezTo>
                    <a:pt x="4451123" y="1670285"/>
                    <a:pt x="4445195" y="1672741"/>
                    <a:pt x="4439015" y="1672741"/>
                  </a:cubicBezTo>
                  <a:lnTo>
                    <a:pt x="23304" y="1672741"/>
                  </a:lnTo>
                  <a:cubicBezTo>
                    <a:pt x="17123" y="1672741"/>
                    <a:pt x="11196" y="1670285"/>
                    <a:pt x="6826" y="1665915"/>
                  </a:cubicBezTo>
                  <a:cubicBezTo>
                    <a:pt x="2455" y="1661545"/>
                    <a:pt x="0" y="1655617"/>
                    <a:pt x="0" y="1649437"/>
                  </a:cubicBezTo>
                  <a:lnTo>
                    <a:pt x="0" y="23304"/>
                  </a:lnTo>
                  <a:cubicBezTo>
                    <a:pt x="0" y="17123"/>
                    <a:pt x="2455" y="11196"/>
                    <a:pt x="6826" y="6826"/>
                  </a:cubicBezTo>
                  <a:cubicBezTo>
                    <a:pt x="11196" y="2455"/>
                    <a:pt x="17123" y="0"/>
                    <a:pt x="23304" y="0"/>
                  </a:cubicBezTo>
                  <a:close/>
                </a:path>
              </a:pathLst>
            </a:custGeom>
            <a:solidFill>
              <a:srgbClr val="E9C7C6"/>
            </a:solidFill>
          </p:spPr>
        </p:sp>
        <p:sp>
          <p:nvSpPr>
            <p:cNvPr name="TextBox 12" id="12"/>
            <p:cNvSpPr txBox="true"/>
            <p:nvPr/>
          </p:nvSpPr>
          <p:spPr>
            <a:xfrm>
              <a:off x="0" y="-38100"/>
              <a:ext cx="4462319" cy="1710841"/>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28700" y="3480098"/>
            <a:ext cx="16230600" cy="5080635"/>
          </a:xfrm>
          <a:prstGeom prst="rect">
            <a:avLst/>
          </a:prstGeom>
        </p:spPr>
        <p:txBody>
          <a:bodyPr anchor="t" rtlCol="false" tIns="0" lIns="0" bIns="0" rIns="0">
            <a:spAutoFit/>
          </a:bodyPr>
          <a:lstStyle/>
          <a:p>
            <a:pPr algn="just">
              <a:lnSpc>
                <a:spcPts val="5040"/>
              </a:lnSpc>
            </a:pPr>
            <a:r>
              <a:rPr lang="en-US" sz="3600">
                <a:solidFill>
                  <a:srgbClr val="000000"/>
                </a:solidFill>
                <a:latin typeface="Alatsi Bold"/>
              </a:rPr>
              <a:t>Convolutional Neural Networks (CNNs) are a class of deep neural networks designed primarily for analyzing visual imagery. CNNs consist of multiple layers, including </a:t>
            </a:r>
          </a:p>
          <a:p>
            <a:pPr algn="just" marL="777240" indent="-388620" lvl="1">
              <a:lnSpc>
                <a:spcPts val="5040"/>
              </a:lnSpc>
              <a:buFont typeface="Arial"/>
              <a:buChar char="•"/>
            </a:pPr>
            <a:r>
              <a:rPr lang="en-US" sz="3600">
                <a:solidFill>
                  <a:srgbClr val="000000"/>
                </a:solidFill>
                <a:latin typeface="Alatsi Bold"/>
              </a:rPr>
              <a:t>Convolutional Layers</a:t>
            </a:r>
          </a:p>
          <a:p>
            <a:pPr algn="just" marL="777240" indent="-388620" lvl="1">
              <a:lnSpc>
                <a:spcPts val="5040"/>
              </a:lnSpc>
              <a:buFont typeface="Arial"/>
              <a:buChar char="•"/>
            </a:pPr>
            <a:r>
              <a:rPr lang="en-US" sz="3600">
                <a:solidFill>
                  <a:srgbClr val="000000"/>
                </a:solidFill>
                <a:latin typeface="Alatsi Bold"/>
              </a:rPr>
              <a:t>Pooling Layers</a:t>
            </a:r>
          </a:p>
          <a:p>
            <a:pPr algn="just" marL="777240" indent="-388620" lvl="1">
              <a:lnSpc>
                <a:spcPts val="5040"/>
              </a:lnSpc>
              <a:buFont typeface="Arial"/>
              <a:buChar char="•"/>
            </a:pPr>
            <a:r>
              <a:rPr lang="en-US" sz="3600">
                <a:solidFill>
                  <a:srgbClr val="000000"/>
                </a:solidFill>
                <a:latin typeface="Alatsi Bold"/>
              </a:rPr>
              <a:t>Flatten layer</a:t>
            </a:r>
          </a:p>
          <a:p>
            <a:pPr algn="just" marL="777240" indent="-388620" lvl="1">
              <a:lnSpc>
                <a:spcPts val="5040"/>
              </a:lnSpc>
              <a:buFont typeface="Arial"/>
              <a:buChar char="•"/>
            </a:pPr>
            <a:r>
              <a:rPr lang="en-US" sz="3600">
                <a:solidFill>
                  <a:srgbClr val="000000"/>
                </a:solidFill>
                <a:latin typeface="Alatsi Bold"/>
              </a:rPr>
              <a:t>Fully Connected Layers</a:t>
            </a:r>
          </a:p>
          <a:p>
            <a:pPr algn="just">
              <a:lnSpc>
                <a:spcPts val="50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3820458"/>
            <a:ext cx="5454572" cy="5246370"/>
            <a:chOff x="0" y="0"/>
            <a:chExt cx="6602000" cy="6350000"/>
          </a:xfrm>
        </p:grpSpPr>
        <p:sp>
          <p:nvSpPr>
            <p:cNvPr name="Freeform 3" id="3"/>
            <p:cNvSpPr/>
            <p:nvPr/>
          </p:nvSpPr>
          <p:spPr>
            <a:xfrm flipH="false" flipV="false" rot="0">
              <a:off x="0" y="0"/>
              <a:ext cx="6602000" cy="6350000"/>
            </a:xfrm>
            <a:custGeom>
              <a:avLst/>
              <a:gdLst/>
              <a:ahLst/>
              <a:cxnLst/>
              <a:rect r="r" b="b" t="t" l="l"/>
              <a:pathLst>
                <a:path h="6350000" w="6602000">
                  <a:moveTo>
                    <a:pt x="0" y="0"/>
                  </a:moveTo>
                  <a:lnTo>
                    <a:pt x="6602000" y="0"/>
                  </a:lnTo>
                  <a:lnTo>
                    <a:pt x="6602000" y="6350000"/>
                  </a:lnTo>
                  <a:lnTo>
                    <a:pt x="0" y="6350000"/>
                  </a:lnTo>
                  <a:close/>
                </a:path>
              </a:pathLst>
            </a:custGeom>
            <a:blipFill>
              <a:blip r:embed="rId2"/>
              <a:stretch>
                <a:fillRect l="0" t="-1984" r="0" b="-1984"/>
              </a:stretch>
            </a:blipFill>
          </p:spPr>
        </p:sp>
      </p:gr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TextBox 9" id="9"/>
          <p:cNvSpPr txBox="true"/>
          <p:nvPr/>
        </p:nvSpPr>
        <p:spPr>
          <a:xfrm rot="0">
            <a:off x="2553980" y="703263"/>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CONVOLUTIONAL LAYER</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6127545" cy="2075504"/>
          </a:xfrm>
          <a:custGeom>
            <a:avLst/>
            <a:gdLst/>
            <a:ahLst/>
            <a:cxnLst/>
            <a:rect r="r" b="b" t="t" l="l"/>
            <a:pathLst>
              <a:path h="2075504" w="6127545">
                <a:moveTo>
                  <a:pt x="0" y="0"/>
                </a:moveTo>
                <a:lnTo>
                  <a:pt x="6127545" y="0"/>
                </a:lnTo>
                <a:lnTo>
                  <a:pt x="6127545" y="2075504"/>
                </a:lnTo>
                <a:lnTo>
                  <a:pt x="0" y="2075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8700" y="2075190"/>
            <a:ext cx="16230600" cy="1345219"/>
          </a:xfrm>
          <a:custGeom>
            <a:avLst/>
            <a:gdLst/>
            <a:ahLst/>
            <a:cxnLst/>
            <a:rect r="r" b="b" t="t" l="l"/>
            <a:pathLst>
              <a:path h="1345219" w="16230600">
                <a:moveTo>
                  <a:pt x="0" y="0"/>
                </a:moveTo>
                <a:lnTo>
                  <a:pt x="16230600" y="0"/>
                </a:lnTo>
                <a:lnTo>
                  <a:pt x="16230600" y="1345218"/>
                </a:lnTo>
                <a:lnTo>
                  <a:pt x="0" y="1345218"/>
                </a:lnTo>
                <a:lnTo>
                  <a:pt x="0" y="0"/>
                </a:lnTo>
                <a:close/>
              </a:path>
            </a:pathLst>
          </a:custGeom>
          <a:blipFill>
            <a:blip r:embed="rId5"/>
            <a:stretch>
              <a:fillRect l="-3670" t="0" r="-4825" b="-75939"/>
            </a:stretch>
          </a:blipFill>
        </p:spPr>
      </p:sp>
      <p:sp>
        <p:nvSpPr>
          <p:cNvPr name="TextBox 13" id="13"/>
          <p:cNvSpPr txBox="true"/>
          <p:nvPr/>
        </p:nvSpPr>
        <p:spPr>
          <a:xfrm rot="0">
            <a:off x="7082840" y="4007602"/>
            <a:ext cx="10176460" cy="3166110"/>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Alatsi Bold"/>
              </a:rPr>
              <a:t>tf.keras.layers.Conv2D(): This creates a 2D convolutional layer using the Keras API. Convolutional layers are fundamental building blocks of CNNs, responsible for learning spatial hierarchies of patterns in the input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4395544"/>
            <a:ext cx="8115300" cy="4862756"/>
            <a:chOff x="0" y="0"/>
            <a:chExt cx="10453613" cy="6263893"/>
          </a:xfrm>
        </p:grpSpPr>
        <p:sp>
          <p:nvSpPr>
            <p:cNvPr name="Freeform 3" id="3"/>
            <p:cNvSpPr/>
            <p:nvPr/>
          </p:nvSpPr>
          <p:spPr>
            <a:xfrm flipH="false" flipV="false" rot="0">
              <a:off x="0" y="0"/>
              <a:ext cx="10453613" cy="6263893"/>
            </a:xfrm>
            <a:custGeom>
              <a:avLst/>
              <a:gdLst/>
              <a:ahLst/>
              <a:cxnLst/>
              <a:rect r="r" b="b" t="t" l="l"/>
              <a:pathLst>
                <a:path h="6263893" w="10453613">
                  <a:moveTo>
                    <a:pt x="0" y="0"/>
                  </a:moveTo>
                  <a:lnTo>
                    <a:pt x="10453613" y="0"/>
                  </a:lnTo>
                  <a:lnTo>
                    <a:pt x="10453613" y="6263893"/>
                  </a:lnTo>
                  <a:lnTo>
                    <a:pt x="0" y="6263893"/>
                  </a:lnTo>
                  <a:close/>
                </a:path>
              </a:pathLst>
            </a:custGeom>
            <a:blipFill>
              <a:blip r:embed="rId2"/>
              <a:stretch>
                <a:fillRect l="0" t="-288" r="0" b="-288"/>
              </a:stretch>
            </a:blipFill>
          </p:spPr>
        </p:sp>
      </p:gr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TextBox 9" id="9"/>
          <p:cNvSpPr txBox="true"/>
          <p:nvPr/>
        </p:nvSpPr>
        <p:spPr>
          <a:xfrm rot="0">
            <a:off x="2553980" y="703263"/>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POOLING LAYER</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6127545" cy="2075504"/>
          </a:xfrm>
          <a:custGeom>
            <a:avLst/>
            <a:gdLst/>
            <a:ahLst/>
            <a:cxnLst/>
            <a:rect r="r" b="b" t="t" l="l"/>
            <a:pathLst>
              <a:path h="2075504" w="6127545">
                <a:moveTo>
                  <a:pt x="0" y="0"/>
                </a:moveTo>
                <a:lnTo>
                  <a:pt x="6127545" y="0"/>
                </a:lnTo>
                <a:lnTo>
                  <a:pt x="6127545" y="2075504"/>
                </a:lnTo>
                <a:lnTo>
                  <a:pt x="0" y="2075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8700" y="2536163"/>
            <a:ext cx="16667808" cy="1047817"/>
          </a:xfrm>
          <a:custGeom>
            <a:avLst/>
            <a:gdLst/>
            <a:ahLst/>
            <a:cxnLst/>
            <a:rect r="r" b="b" t="t" l="l"/>
            <a:pathLst>
              <a:path h="1047817" w="16667808">
                <a:moveTo>
                  <a:pt x="0" y="0"/>
                </a:moveTo>
                <a:lnTo>
                  <a:pt x="16667808" y="0"/>
                </a:lnTo>
                <a:lnTo>
                  <a:pt x="16667808" y="1047817"/>
                </a:lnTo>
                <a:lnTo>
                  <a:pt x="0" y="1047817"/>
                </a:lnTo>
                <a:lnTo>
                  <a:pt x="0" y="0"/>
                </a:lnTo>
                <a:close/>
              </a:path>
            </a:pathLst>
          </a:custGeom>
          <a:blipFill>
            <a:blip r:embed="rId5"/>
            <a:stretch>
              <a:fillRect l="-3573" t="-113532" r="-2075" b="-12344"/>
            </a:stretch>
          </a:blipFill>
        </p:spPr>
      </p:sp>
      <p:sp>
        <p:nvSpPr>
          <p:cNvPr name="TextBox 13" id="13"/>
          <p:cNvSpPr txBox="true"/>
          <p:nvPr/>
        </p:nvSpPr>
        <p:spPr>
          <a:xfrm rot="0">
            <a:off x="8920679" y="3517305"/>
            <a:ext cx="8775829" cy="6356985"/>
          </a:xfrm>
          <a:prstGeom prst="rect">
            <a:avLst/>
          </a:prstGeom>
        </p:spPr>
        <p:txBody>
          <a:bodyPr anchor="t" rtlCol="false" tIns="0" lIns="0" bIns="0" rIns="0">
            <a:spAutoFit/>
          </a:bodyPr>
          <a:lstStyle/>
          <a:p>
            <a:pPr algn="just">
              <a:lnSpc>
                <a:spcPts val="5040"/>
              </a:lnSpc>
            </a:pPr>
          </a:p>
          <a:p>
            <a:pPr algn="just">
              <a:lnSpc>
                <a:spcPts val="5040"/>
              </a:lnSpc>
            </a:pPr>
          </a:p>
          <a:p>
            <a:pPr algn="just" marL="777240" indent="-388620" lvl="1">
              <a:lnSpc>
                <a:spcPts val="5040"/>
              </a:lnSpc>
              <a:buFont typeface="Arial"/>
              <a:buChar char="•"/>
            </a:pPr>
            <a:r>
              <a:rPr lang="en-US" sz="3600">
                <a:solidFill>
                  <a:srgbClr val="000000"/>
                </a:solidFill>
                <a:latin typeface="Alatsi Bold"/>
              </a:rPr>
              <a:t>tf.keras.layers.MaxPool2D(): This creates a 2D max pooling layer. Max pooling is a downsampling operation that reduces the spatial dimensions of the input data while preserving the most important features.</a:t>
            </a:r>
          </a:p>
          <a:p>
            <a:pPr algn="just">
              <a:lnSpc>
                <a:spcPts val="5040"/>
              </a:lnSpc>
            </a:pPr>
          </a:p>
          <a:p>
            <a:pPr algn="just">
              <a:lnSpc>
                <a:spcPts val="50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4395544"/>
            <a:ext cx="6985172" cy="4862756"/>
            <a:chOff x="0" y="0"/>
            <a:chExt cx="8997854" cy="6263893"/>
          </a:xfrm>
        </p:grpSpPr>
        <p:sp>
          <p:nvSpPr>
            <p:cNvPr name="Freeform 3" id="3"/>
            <p:cNvSpPr/>
            <p:nvPr/>
          </p:nvSpPr>
          <p:spPr>
            <a:xfrm flipH="false" flipV="false" rot="0">
              <a:off x="0" y="0"/>
              <a:ext cx="8997855" cy="6263893"/>
            </a:xfrm>
            <a:custGeom>
              <a:avLst/>
              <a:gdLst/>
              <a:ahLst/>
              <a:cxnLst/>
              <a:rect r="r" b="b" t="t" l="l"/>
              <a:pathLst>
                <a:path h="6263893" w="8997855">
                  <a:moveTo>
                    <a:pt x="0" y="0"/>
                  </a:moveTo>
                  <a:lnTo>
                    <a:pt x="8997855" y="0"/>
                  </a:lnTo>
                  <a:lnTo>
                    <a:pt x="8997855" y="6263893"/>
                  </a:lnTo>
                  <a:lnTo>
                    <a:pt x="0" y="6263893"/>
                  </a:lnTo>
                  <a:close/>
                </a:path>
              </a:pathLst>
            </a:custGeom>
            <a:blipFill>
              <a:blip r:embed="rId2"/>
              <a:stretch>
                <a:fillRect l="0" t="-1495" r="0" b="-1495"/>
              </a:stretch>
            </a:blipFill>
          </p:spPr>
        </p:sp>
      </p:gr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TextBox 9" id="9"/>
          <p:cNvSpPr txBox="true"/>
          <p:nvPr/>
        </p:nvSpPr>
        <p:spPr>
          <a:xfrm rot="0">
            <a:off x="2553980" y="703263"/>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FLATTEN LAYER</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6127545" cy="2075504"/>
          </a:xfrm>
          <a:custGeom>
            <a:avLst/>
            <a:gdLst/>
            <a:ahLst/>
            <a:cxnLst/>
            <a:rect r="r" b="b" t="t" l="l"/>
            <a:pathLst>
              <a:path h="2075504" w="6127545">
                <a:moveTo>
                  <a:pt x="0" y="0"/>
                </a:moveTo>
                <a:lnTo>
                  <a:pt x="6127545" y="0"/>
                </a:lnTo>
                <a:lnTo>
                  <a:pt x="6127545" y="2075504"/>
                </a:lnTo>
                <a:lnTo>
                  <a:pt x="0" y="2075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8700" y="2339045"/>
            <a:ext cx="16393067" cy="1442053"/>
          </a:xfrm>
          <a:custGeom>
            <a:avLst/>
            <a:gdLst/>
            <a:ahLst/>
            <a:cxnLst/>
            <a:rect r="r" b="b" t="t" l="l"/>
            <a:pathLst>
              <a:path h="1442053" w="16393067">
                <a:moveTo>
                  <a:pt x="0" y="0"/>
                </a:moveTo>
                <a:lnTo>
                  <a:pt x="16393067" y="0"/>
                </a:lnTo>
                <a:lnTo>
                  <a:pt x="16393067" y="1442053"/>
                </a:lnTo>
                <a:lnTo>
                  <a:pt x="0" y="1442053"/>
                </a:lnTo>
                <a:lnTo>
                  <a:pt x="0" y="0"/>
                </a:lnTo>
                <a:close/>
              </a:path>
            </a:pathLst>
          </a:custGeom>
          <a:blipFill>
            <a:blip r:embed="rId5"/>
            <a:stretch>
              <a:fillRect l="-285" t="-18579" r="0" b="-356"/>
            </a:stretch>
          </a:blipFill>
        </p:spPr>
      </p:sp>
      <p:sp>
        <p:nvSpPr>
          <p:cNvPr name="TextBox 13" id="13"/>
          <p:cNvSpPr txBox="true"/>
          <p:nvPr/>
        </p:nvSpPr>
        <p:spPr>
          <a:xfrm rot="0">
            <a:off x="8360486" y="4247823"/>
            <a:ext cx="9061281" cy="4442460"/>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Alatsi"/>
              </a:rPr>
              <a:t>tf.keras.layers.Flatten(): This creates a flatten layer. The purpose of the flatten layer is to reshape the output of the preceding convolutional or pooling layers into a one-dimensional vector expect input data in a one-dimensional format.</a:t>
            </a:r>
          </a:p>
          <a:p>
            <a:pPr algn="just">
              <a:lnSpc>
                <a:spcPts val="50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4036982"/>
            <a:ext cx="7788158" cy="4862756"/>
            <a:chOff x="0" y="0"/>
            <a:chExt cx="10032209" cy="6263893"/>
          </a:xfrm>
        </p:grpSpPr>
        <p:sp>
          <p:nvSpPr>
            <p:cNvPr name="Freeform 3" id="3"/>
            <p:cNvSpPr/>
            <p:nvPr/>
          </p:nvSpPr>
          <p:spPr>
            <a:xfrm flipH="false" flipV="false" rot="0">
              <a:off x="0" y="0"/>
              <a:ext cx="10032209" cy="6263893"/>
            </a:xfrm>
            <a:custGeom>
              <a:avLst/>
              <a:gdLst/>
              <a:ahLst/>
              <a:cxnLst/>
              <a:rect r="r" b="b" t="t" l="l"/>
              <a:pathLst>
                <a:path h="6263893" w="10032209">
                  <a:moveTo>
                    <a:pt x="0" y="0"/>
                  </a:moveTo>
                  <a:lnTo>
                    <a:pt x="10032209" y="0"/>
                  </a:lnTo>
                  <a:lnTo>
                    <a:pt x="10032209" y="6263893"/>
                  </a:lnTo>
                  <a:lnTo>
                    <a:pt x="0" y="6263893"/>
                  </a:lnTo>
                  <a:close/>
                </a:path>
              </a:pathLst>
            </a:custGeom>
            <a:blipFill>
              <a:blip r:embed="rId2"/>
              <a:stretch>
                <a:fillRect l="-641" t="0" r="-641" b="0"/>
              </a:stretch>
            </a:blipFill>
          </p:spPr>
        </p:sp>
      </p:gr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TextBox 9" id="9"/>
          <p:cNvSpPr txBox="true"/>
          <p:nvPr/>
        </p:nvSpPr>
        <p:spPr>
          <a:xfrm rot="0">
            <a:off x="2553980" y="703263"/>
            <a:ext cx="13180039" cy="1104265"/>
          </a:xfrm>
          <a:prstGeom prst="rect">
            <a:avLst/>
          </a:prstGeom>
        </p:spPr>
        <p:txBody>
          <a:bodyPr anchor="t" rtlCol="false" tIns="0" lIns="0" bIns="0" rIns="0">
            <a:spAutoFit/>
          </a:bodyPr>
          <a:lstStyle/>
          <a:p>
            <a:pPr algn="ctr">
              <a:lnSpc>
                <a:spcPts val="8959"/>
              </a:lnSpc>
            </a:pPr>
            <a:r>
              <a:rPr lang="en-US" sz="6399">
                <a:solidFill>
                  <a:srgbClr val="000000"/>
                </a:solidFill>
                <a:latin typeface="Alatsi Bold"/>
              </a:rPr>
              <a:t>DENSE LAYER</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6127545" cy="2075504"/>
          </a:xfrm>
          <a:custGeom>
            <a:avLst/>
            <a:gdLst/>
            <a:ahLst/>
            <a:cxnLst/>
            <a:rect r="r" b="b" t="t" l="l"/>
            <a:pathLst>
              <a:path h="2075504" w="6127545">
                <a:moveTo>
                  <a:pt x="0" y="0"/>
                </a:moveTo>
                <a:lnTo>
                  <a:pt x="6127545" y="0"/>
                </a:lnTo>
                <a:lnTo>
                  <a:pt x="6127545" y="2075504"/>
                </a:lnTo>
                <a:lnTo>
                  <a:pt x="0" y="2075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8700" y="2241526"/>
            <a:ext cx="16393067" cy="1223956"/>
          </a:xfrm>
          <a:custGeom>
            <a:avLst/>
            <a:gdLst/>
            <a:ahLst/>
            <a:cxnLst/>
            <a:rect r="r" b="b" t="t" l="l"/>
            <a:pathLst>
              <a:path h="1223956" w="16393067">
                <a:moveTo>
                  <a:pt x="0" y="0"/>
                </a:moveTo>
                <a:lnTo>
                  <a:pt x="16393067" y="0"/>
                </a:lnTo>
                <a:lnTo>
                  <a:pt x="16393067" y="1223956"/>
                </a:lnTo>
                <a:lnTo>
                  <a:pt x="0" y="1223956"/>
                </a:lnTo>
                <a:lnTo>
                  <a:pt x="0" y="0"/>
                </a:lnTo>
                <a:close/>
              </a:path>
            </a:pathLst>
          </a:custGeom>
          <a:blipFill>
            <a:blip r:embed="rId5"/>
            <a:stretch>
              <a:fillRect l="-1895" t="-16353" r="-904" b="0"/>
            </a:stretch>
          </a:blipFill>
        </p:spPr>
      </p:sp>
      <p:sp>
        <p:nvSpPr>
          <p:cNvPr name="TextBox 13" id="13"/>
          <p:cNvSpPr txBox="true"/>
          <p:nvPr/>
        </p:nvSpPr>
        <p:spPr>
          <a:xfrm rot="0">
            <a:off x="8816858" y="4247823"/>
            <a:ext cx="8604909" cy="3804285"/>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Alatsi"/>
              </a:rPr>
              <a:t>tf.keras.layers.Dense(): This creates a dense layer. Dense layers are fully connected layers in which each neuron is connected to every neuron in the previous layer.</a:t>
            </a:r>
          </a:p>
          <a:p>
            <a:pPr algn="just">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DAGDhHVLvO0</dc:identifier>
  <dcterms:modified xsi:type="dcterms:W3CDTF">2011-08-01T06:04:30Z</dcterms:modified>
  <cp:revision>1</cp:revision>
  <dc:title>Fruits and vegetables predictor</dc:title>
</cp:coreProperties>
</file>