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9" roundtripDataSignature="AMtx7mgLps+QeFQ1bHjMpJfjUqaVfdHs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67F0F7-6158-40FC-A55F-B19D5BE4F48D}">
  <a:tblStyle styleId="{9D67F0F7-6158-40FC-A55F-B19D5BE4F4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1bd591f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1bd591f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1bd591fd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1bd591fd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1bd591fd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1bd591fd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1bd591fd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1bd591fd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1bd591fd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1bd591fd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1"/>
          <p:cNvGrpSpPr/>
          <p:nvPr/>
        </p:nvGrpSpPr>
        <p:grpSpPr>
          <a:xfrm>
            <a:off x="0" y="490"/>
            <a:ext cx="5153705" cy="5134399"/>
            <a:chOff x="0" y="75"/>
            <a:chExt cx="5153705" cy="5152950"/>
          </a:xfrm>
        </p:grpSpPr>
        <p:sp>
          <p:nvSpPr>
            <p:cNvPr id="12" name="Google Shape;12;p11"/>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1"/>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1"/>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20"/>
          <p:cNvGrpSpPr/>
          <p:nvPr/>
        </p:nvGrpSpPr>
        <p:grpSpPr>
          <a:xfrm>
            <a:off x="0" y="4128572"/>
            <a:ext cx="698925" cy="684657"/>
            <a:chOff x="0" y="3785672"/>
            <a:chExt cx="698925" cy="684657"/>
          </a:xfrm>
        </p:grpSpPr>
        <p:sp>
          <p:nvSpPr>
            <p:cNvPr id="103" name="Google Shape;103;p2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2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6" name="Google Shape;10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21"/>
          <p:cNvGrpSpPr/>
          <p:nvPr/>
        </p:nvGrpSpPr>
        <p:grpSpPr>
          <a:xfrm>
            <a:off x="4406400" y="0"/>
            <a:ext cx="4737600" cy="5143065"/>
            <a:chOff x="4406400" y="0"/>
            <a:chExt cx="4737600" cy="5143065"/>
          </a:xfrm>
        </p:grpSpPr>
        <p:sp>
          <p:nvSpPr>
            <p:cNvPr id="109" name="Google Shape;109;p2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2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2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9" name="Google Shape;12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12"/>
          <p:cNvGrpSpPr/>
          <p:nvPr/>
        </p:nvGrpSpPr>
        <p:grpSpPr>
          <a:xfrm>
            <a:off x="0" y="381001"/>
            <a:ext cx="1037850" cy="1016288"/>
            <a:chOff x="0" y="381001"/>
            <a:chExt cx="1037850" cy="1016288"/>
          </a:xfrm>
        </p:grpSpPr>
        <p:sp>
          <p:nvSpPr>
            <p:cNvPr id="21" name="Google Shape;21;p1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grpSp>
        <p:nvGrpSpPr>
          <p:cNvPr id="29" name="Google Shape;29;p14"/>
          <p:cNvGrpSpPr/>
          <p:nvPr/>
        </p:nvGrpSpPr>
        <p:grpSpPr>
          <a:xfrm>
            <a:off x="4406400" y="0"/>
            <a:ext cx="4737600" cy="5143065"/>
            <a:chOff x="4406400" y="0"/>
            <a:chExt cx="4737600" cy="5143065"/>
          </a:xfrm>
        </p:grpSpPr>
        <p:sp>
          <p:nvSpPr>
            <p:cNvPr id="30" name="Google Shape;30;p1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grpSp>
        <p:nvGrpSpPr>
          <p:cNvPr id="51" name="Google Shape;51;p15"/>
          <p:cNvGrpSpPr/>
          <p:nvPr/>
        </p:nvGrpSpPr>
        <p:grpSpPr>
          <a:xfrm>
            <a:off x="0" y="381001"/>
            <a:ext cx="1037850" cy="1016288"/>
            <a:chOff x="0" y="381001"/>
            <a:chExt cx="1037850" cy="1016288"/>
          </a:xfrm>
        </p:grpSpPr>
        <p:sp>
          <p:nvSpPr>
            <p:cNvPr id="52" name="Google Shape;52;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1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1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7" name="Google Shape;5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grpSp>
        <p:nvGrpSpPr>
          <p:cNvPr id="59" name="Google Shape;59;p16"/>
          <p:cNvGrpSpPr/>
          <p:nvPr/>
        </p:nvGrpSpPr>
        <p:grpSpPr>
          <a:xfrm>
            <a:off x="0" y="381001"/>
            <a:ext cx="1037850" cy="1016288"/>
            <a:chOff x="0" y="381001"/>
            <a:chExt cx="1037850" cy="1016288"/>
          </a:xfrm>
        </p:grpSpPr>
        <p:sp>
          <p:nvSpPr>
            <p:cNvPr id="60" name="Google Shape;60;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3" name="Google Shape;6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grpSp>
        <p:nvGrpSpPr>
          <p:cNvPr id="65" name="Google Shape;65;p17"/>
          <p:cNvGrpSpPr/>
          <p:nvPr/>
        </p:nvGrpSpPr>
        <p:grpSpPr>
          <a:xfrm>
            <a:off x="0" y="381001"/>
            <a:ext cx="1037850" cy="1016288"/>
            <a:chOff x="0" y="381001"/>
            <a:chExt cx="1037850" cy="1016288"/>
          </a:xfrm>
        </p:grpSpPr>
        <p:sp>
          <p:nvSpPr>
            <p:cNvPr id="66" name="Google Shape;66;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1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1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18"/>
          <p:cNvGrpSpPr/>
          <p:nvPr/>
        </p:nvGrpSpPr>
        <p:grpSpPr>
          <a:xfrm>
            <a:off x="4406400" y="0"/>
            <a:ext cx="4737600" cy="5143500"/>
            <a:chOff x="4406400" y="0"/>
            <a:chExt cx="4737600" cy="5143500"/>
          </a:xfrm>
        </p:grpSpPr>
        <p:sp>
          <p:nvSpPr>
            <p:cNvPr id="73" name="Google Shape;73;p1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1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19"/>
          <p:cNvGrpSpPr/>
          <p:nvPr/>
        </p:nvGrpSpPr>
        <p:grpSpPr>
          <a:xfrm>
            <a:off x="0" y="381001"/>
            <a:ext cx="1037850" cy="1016288"/>
            <a:chOff x="0" y="381001"/>
            <a:chExt cx="1037850" cy="1016288"/>
          </a:xfrm>
        </p:grpSpPr>
        <p:sp>
          <p:nvSpPr>
            <p:cNvPr id="95" name="Google Shape;95;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1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9" name="Google Shape;99;p1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0" name="Google Shape;10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4.png"/><Relationship Id="rId8"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idx="1" type="subTitle"/>
          </p:nvPr>
        </p:nvSpPr>
        <p:spPr>
          <a:xfrm>
            <a:off x="2742475" y="586550"/>
            <a:ext cx="6127800" cy="7119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935"/>
              <a:buNone/>
            </a:pPr>
            <a:r>
              <a:rPr lang="en" sz="1704">
                <a:solidFill>
                  <a:srgbClr val="B6D7A8"/>
                </a:solidFill>
                <a:latin typeface="Times New Roman"/>
                <a:ea typeface="Times New Roman"/>
                <a:cs typeface="Times New Roman"/>
                <a:sym typeface="Times New Roman"/>
              </a:rPr>
              <a:t>GE19612 -</a:t>
            </a:r>
            <a:r>
              <a:rPr lang="en" sz="1704">
                <a:solidFill>
                  <a:srgbClr val="A4C2F4"/>
                </a:solidFill>
                <a:latin typeface="Times New Roman"/>
                <a:ea typeface="Times New Roman"/>
                <a:cs typeface="Times New Roman"/>
                <a:sym typeface="Times New Roman"/>
              </a:rPr>
              <a:t> PROFESSIONAL READINESS FOR INNOVATION, EMPLOYABILITY AND ENTREPRENEURSHIP</a:t>
            </a:r>
            <a:endParaRPr sz="1704">
              <a:solidFill>
                <a:srgbClr val="A4C2F4"/>
              </a:solidFill>
              <a:latin typeface="Times New Roman"/>
              <a:ea typeface="Times New Roman"/>
              <a:cs typeface="Times New Roman"/>
              <a:sym typeface="Times New Roman"/>
            </a:endParaRPr>
          </a:p>
        </p:txBody>
      </p:sp>
      <p:sp>
        <p:nvSpPr>
          <p:cNvPr id="135" name="Google Shape;135;p1"/>
          <p:cNvSpPr txBox="1"/>
          <p:nvPr>
            <p:ph type="ctrTitle"/>
          </p:nvPr>
        </p:nvSpPr>
        <p:spPr>
          <a:xfrm>
            <a:off x="3362575" y="1717050"/>
            <a:ext cx="5507700" cy="11691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77777"/>
              <a:buNone/>
            </a:pPr>
            <a:r>
              <a:rPr lang="en" sz="2500">
                <a:solidFill>
                  <a:srgbClr val="B6D7A8"/>
                </a:solidFill>
                <a:latin typeface="Times New Roman"/>
                <a:ea typeface="Times New Roman"/>
                <a:cs typeface="Times New Roman"/>
                <a:sym typeface="Times New Roman"/>
              </a:rPr>
              <a:t>AUTOMATE CLEAN </a:t>
            </a:r>
            <a:endParaRPr sz="2500">
              <a:solidFill>
                <a:srgbClr val="B6D7A8"/>
              </a:solidFill>
              <a:latin typeface="Times New Roman"/>
              <a:ea typeface="Times New Roman"/>
              <a:cs typeface="Times New Roman"/>
              <a:sym typeface="Times New Roman"/>
            </a:endParaRPr>
          </a:p>
          <a:p>
            <a:pPr indent="0" lvl="0" marL="0" rtl="0" algn="ctr">
              <a:lnSpc>
                <a:spcPct val="100000"/>
              </a:lnSpc>
              <a:spcBef>
                <a:spcPts val="0"/>
              </a:spcBef>
              <a:spcAft>
                <a:spcPts val="0"/>
              </a:spcAft>
              <a:buSzPct val="177777"/>
              <a:buNone/>
            </a:pPr>
            <a:r>
              <a:rPr lang="en" sz="2500">
                <a:solidFill>
                  <a:srgbClr val="A4C2F4"/>
                </a:solidFill>
                <a:latin typeface="Times New Roman"/>
                <a:ea typeface="Times New Roman"/>
                <a:cs typeface="Times New Roman"/>
                <a:sym typeface="Times New Roman"/>
              </a:rPr>
              <a:t>Large-Scale Dust Cleaning with Robotic Technology</a:t>
            </a:r>
            <a:endParaRPr sz="2500">
              <a:solidFill>
                <a:srgbClr val="A4C2F4"/>
              </a:solidFill>
              <a:latin typeface="Times New Roman"/>
              <a:ea typeface="Times New Roman"/>
              <a:cs typeface="Times New Roman"/>
              <a:sym typeface="Times New Roman"/>
            </a:endParaRPr>
          </a:p>
        </p:txBody>
      </p:sp>
      <p:sp>
        <p:nvSpPr>
          <p:cNvPr id="136" name="Google Shape;136;p1"/>
          <p:cNvSpPr txBox="1"/>
          <p:nvPr/>
        </p:nvSpPr>
        <p:spPr>
          <a:xfrm>
            <a:off x="5102175" y="3375350"/>
            <a:ext cx="3768000" cy="1576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A4C2F4"/>
                </a:solidFill>
                <a:latin typeface="Times New Roman"/>
                <a:ea typeface="Times New Roman"/>
                <a:cs typeface="Times New Roman"/>
                <a:sym typeface="Times New Roman"/>
              </a:rPr>
              <a:t>Sabarimani S </a:t>
            </a:r>
            <a:r>
              <a:rPr b="1" i="0" lang="en" sz="1800" u="none" cap="none" strike="noStrike">
                <a:solidFill>
                  <a:srgbClr val="B6D7A8"/>
                </a:solidFill>
                <a:latin typeface="Times New Roman"/>
                <a:ea typeface="Times New Roman"/>
                <a:cs typeface="Times New Roman"/>
                <a:sym typeface="Times New Roman"/>
              </a:rPr>
              <a:t>210701218,</a:t>
            </a:r>
            <a:r>
              <a:rPr b="1" i="0" lang="en" sz="1800" u="none" cap="none" strike="noStrike">
                <a:solidFill>
                  <a:srgbClr val="A4C2F4"/>
                </a:solidFill>
                <a:latin typeface="Times New Roman"/>
                <a:ea typeface="Times New Roman"/>
                <a:cs typeface="Times New Roman"/>
                <a:sym typeface="Times New Roman"/>
              </a:rPr>
              <a:t> </a:t>
            </a:r>
            <a:endParaRPr/>
          </a:p>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A4C2F4"/>
                </a:solidFill>
                <a:latin typeface="Times New Roman"/>
                <a:ea typeface="Times New Roman"/>
                <a:cs typeface="Times New Roman"/>
                <a:sym typeface="Times New Roman"/>
              </a:rPr>
              <a:t>Sangthtamil S </a:t>
            </a:r>
            <a:r>
              <a:rPr b="1" i="0" lang="en" sz="1800" u="none" cap="none" strike="noStrike">
                <a:solidFill>
                  <a:srgbClr val="B6D7A8"/>
                </a:solidFill>
                <a:latin typeface="Times New Roman"/>
                <a:ea typeface="Times New Roman"/>
                <a:cs typeface="Times New Roman"/>
                <a:sym typeface="Times New Roman"/>
              </a:rPr>
              <a:t>210701228,</a:t>
            </a:r>
            <a:endParaRPr b="1" i="0" sz="1800" u="none" cap="none" strike="noStrike">
              <a:solidFill>
                <a:srgbClr val="B6D7A8"/>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000"/>
              <a:buFont typeface="Arial"/>
              <a:buNone/>
            </a:pPr>
            <a:r>
              <a:rPr b="1" i="0" lang="en" sz="1800" u="none" cap="none" strike="noStrike">
                <a:solidFill>
                  <a:srgbClr val="A4C2F4"/>
                </a:solidFill>
                <a:latin typeface="Times New Roman"/>
                <a:ea typeface="Times New Roman"/>
                <a:cs typeface="Times New Roman"/>
                <a:sym typeface="Times New Roman"/>
              </a:rPr>
              <a:t>Sreena R </a:t>
            </a:r>
            <a:r>
              <a:rPr b="1" i="0" lang="en" sz="1800" u="none" cap="none" strike="noStrike">
                <a:solidFill>
                  <a:srgbClr val="B6D7A8"/>
                </a:solidFill>
                <a:latin typeface="Times New Roman"/>
                <a:ea typeface="Times New Roman"/>
                <a:cs typeface="Times New Roman"/>
                <a:sym typeface="Times New Roman"/>
              </a:rPr>
              <a:t>210701256,</a:t>
            </a:r>
            <a:endParaRPr b="1" i="0" sz="1800" u="none" cap="none" strike="noStrike">
              <a:solidFill>
                <a:srgbClr val="B6D7A8"/>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000"/>
              <a:buFont typeface="Arial"/>
              <a:buNone/>
            </a:pPr>
            <a:r>
              <a:rPr b="1" i="0" lang="en" sz="1800" u="none" cap="none" strike="noStrike">
                <a:solidFill>
                  <a:srgbClr val="A4C2F4"/>
                </a:solidFill>
                <a:latin typeface="Times New Roman"/>
                <a:ea typeface="Times New Roman"/>
                <a:cs typeface="Times New Roman"/>
                <a:sym typeface="Times New Roman"/>
              </a:rPr>
              <a:t>Computer Science and Engineering.</a:t>
            </a:r>
            <a:endParaRPr b="0" i="0" sz="1100" u="none" cap="none" strike="noStrike">
              <a:solidFill>
                <a:srgbClr val="A4C2F4"/>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2400">
                <a:solidFill>
                  <a:srgbClr val="B6D7A8"/>
                </a:solidFill>
                <a:latin typeface="Times New Roman"/>
                <a:ea typeface="Times New Roman"/>
                <a:cs typeface="Times New Roman"/>
                <a:sym typeface="Times New Roman"/>
              </a:rPr>
              <a:t>COMPONENTS USED</a:t>
            </a:r>
            <a:endParaRPr/>
          </a:p>
        </p:txBody>
      </p:sp>
      <p:pic>
        <p:nvPicPr>
          <p:cNvPr id="190" name="Google Shape;190;p8"/>
          <p:cNvPicPr preferRelativeResize="0"/>
          <p:nvPr/>
        </p:nvPicPr>
        <p:blipFill rotWithShape="1">
          <a:blip r:embed="rId3">
            <a:alphaModFix/>
          </a:blip>
          <a:srcRect b="0" l="0" r="0" t="0"/>
          <a:stretch/>
        </p:blipFill>
        <p:spPr>
          <a:xfrm>
            <a:off x="1213256" y="1195244"/>
            <a:ext cx="1914525" cy="1473995"/>
          </a:xfrm>
          <a:prstGeom prst="rect">
            <a:avLst/>
          </a:prstGeom>
          <a:noFill/>
          <a:ln>
            <a:noFill/>
          </a:ln>
        </p:spPr>
      </p:pic>
      <p:pic>
        <p:nvPicPr>
          <p:cNvPr id="191" name="Google Shape;191;p8"/>
          <p:cNvPicPr preferRelativeResize="0"/>
          <p:nvPr/>
        </p:nvPicPr>
        <p:blipFill rotWithShape="1">
          <a:blip r:embed="rId4">
            <a:alphaModFix/>
          </a:blip>
          <a:srcRect b="0" l="0" r="0" t="0"/>
          <a:stretch/>
        </p:blipFill>
        <p:spPr>
          <a:xfrm>
            <a:off x="3783169" y="1195254"/>
            <a:ext cx="1914525" cy="1473994"/>
          </a:xfrm>
          <a:prstGeom prst="rect">
            <a:avLst/>
          </a:prstGeom>
          <a:noFill/>
          <a:ln>
            <a:noFill/>
          </a:ln>
        </p:spPr>
      </p:pic>
      <p:pic>
        <p:nvPicPr>
          <p:cNvPr id="192" name="Google Shape;192;p8"/>
          <p:cNvPicPr preferRelativeResize="0"/>
          <p:nvPr/>
        </p:nvPicPr>
        <p:blipFill rotWithShape="1">
          <a:blip r:embed="rId5">
            <a:alphaModFix/>
          </a:blip>
          <a:srcRect b="0" l="0" r="0" t="0"/>
          <a:stretch/>
        </p:blipFill>
        <p:spPr>
          <a:xfrm>
            <a:off x="6353102" y="1195254"/>
            <a:ext cx="1769341" cy="1473994"/>
          </a:xfrm>
          <a:prstGeom prst="rect">
            <a:avLst/>
          </a:prstGeom>
          <a:noFill/>
          <a:ln>
            <a:noFill/>
          </a:ln>
        </p:spPr>
      </p:pic>
      <p:pic>
        <p:nvPicPr>
          <p:cNvPr id="193" name="Google Shape;193;p8"/>
          <p:cNvPicPr preferRelativeResize="0"/>
          <p:nvPr/>
        </p:nvPicPr>
        <p:blipFill rotWithShape="1">
          <a:blip r:embed="rId6">
            <a:alphaModFix/>
          </a:blip>
          <a:srcRect b="0" l="0" r="0" t="0"/>
          <a:stretch/>
        </p:blipFill>
        <p:spPr>
          <a:xfrm>
            <a:off x="1198276" y="3164956"/>
            <a:ext cx="1931193" cy="1473994"/>
          </a:xfrm>
          <a:prstGeom prst="rect">
            <a:avLst/>
          </a:prstGeom>
          <a:noFill/>
          <a:ln>
            <a:noFill/>
          </a:ln>
        </p:spPr>
      </p:pic>
      <p:pic>
        <p:nvPicPr>
          <p:cNvPr id="194" name="Google Shape;194;p8"/>
          <p:cNvPicPr preferRelativeResize="0"/>
          <p:nvPr/>
        </p:nvPicPr>
        <p:blipFill rotWithShape="1">
          <a:blip r:embed="rId7">
            <a:alphaModFix/>
          </a:blip>
          <a:srcRect b="0" l="0" r="0" t="0"/>
          <a:stretch/>
        </p:blipFill>
        <p:spPr>
          <a:xfrm>
            <a:off x="3798926" y="3163356"/>
            <a:ext cx="1931193" cy="1473995"/>
          </a:xfrm>
          <a:prstGeom prst="rect">
            <a:avLst/>
          </a:prstGeom>
          <a:noFill/>
          <a:ln>
            <a:noFill/>
          </a:ln>
        </p:spPr>
      </p:pic>
      <p:pic>
        <p:nvPicPr>
          <p:cNvPr id="195" name="Google Shape;195;p8"/>
          <p:cNvPicPr preferRelativeResize="0"/>
          <p:nvPr/>
        </p:nvPicPr>
        <p:blipFill rotWithShape="1">
          <a:blip r:embed="rId8">
            <a:alphaModFix/>
          </a:blip>
          <a:srcRect b="0" l="0" r="0" t="0"/>
          <a:stretch/>
        </p:blipFill>
        <p:spPr>
          <a:xfrm>
            <a:off x="6399569" y="3163357"/>
            <a:ext cx="1676399" cy="1473994"/>
          </a:xfrm>
          <a:prstGeom prst="rect">
            <a:avLst/>
          </a:prstGeom>
          <a:noFill/>
          <a:ln>
            <a:noFill/>
          </a:ln>
        </p:spPr>
      </p:pic>
      <p:sp>
        <p:nvSpPr>
          <p:cNvPr id="196" name="Google Shape;196;p8"/>
          <p:cNvSpPr txBox="1"/>
          <p:nvPr/>
        </p:nvSpPr>
        <p:spPr>
          <a:xfrm>
            <a:off x="1198325" y="2780050"/>
            <a:ext cx="1931100" cy="384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ESP 32 Microcontroller</a:t>
            </a:r>
            <a:endParaRPr sz="1300">
              <a:solidFill>
                <a:schemeClr val="lt1"/>
              </a:solidFill>
              <a:latin typeface="Lato"/>
              <a:ea typeface="Lato"/>
              <a:cs typeface="Lato"/>
              <a:sym typeface="Lato"/>
            </a:endParaRPr>
          </a:p>
        </p:txBody>
      </p:sp>
      <p:sp>
        <p:nvSpPr>
          <p:cNvPr id="197" name="Google Shape;197;p8"/>
          <p:cNvSpPr txBox="1"/>
          <p:nvPr/>
        </p:nvSpPr>
        <p:spPr>
          <a:xfrm>
            <a:off x="3783133" y="2771050"/>
            <a:ext cx="19146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L298N - Motor driver</a:t>
            </a:r>
            <a:endParaRPr sz="1300">
              <a:solidFill>
                <a:schemeClr val="lt1"/>
              </a:solidFill>
              <a:latin typeface="Lato"/>
              <a:ea typeface="Lato"/>
              <a:cs typeface="Lato"/>
              <a:sym typeface="Lato"/>
            </a:endParaRPr>
          </a:p>
        </p:txBody>
      </p:sp>
      <p:sp>
        <p:nvSpPr>
          <p:cNvPr id="198" name="Google Shape;198;p8"/>
          <p:cNvSpPr txBox="1"/>
          <p:nvPr/>
        </p:nvSpPr>
        <p:spPr>
          <a:xfrm>
            <a:off x="6171200" y="2771050"/>
            <a:ext cx="2030100" cy="4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PWM Speed Controller</a:t>
            </a:r>
            <a:endParaRPr sz="1300">
              <a:solidFill>
                <a:schemeClr val="lt1"/>
              </a:solidFill>
              <a:latin typeface="Lato"/>
              <a:ea typeface="Lato"/>
              <a:cs typeface="Lato"/>
              <a:sym typeface="Lato"/>
            </a:endParaRPr>
          </a:p>
        </p:txBody>
      </p:sp>
      <p:sp>
        <p:nvSpPr>
          <p:cNvPr id="199" name="Google Shape;199;p8"/>
          <p:cNvSpPr txBox="1"/>
          <p:nvPr/>
        </p:nvSpPr>
        <p:spPr>
          <a:xfrm>
            <a:off x="1206575" y="4637150"/>
            <a:ext cx="19146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DC-DC Buck  Convertor</a:t>
            </a:r>
            <a:endParaRPr sz="1300">
              <a:solidFill>
                <a:schemeClr val="lt1"/>
              </a:solidFill>
              <a:latin typeface="Lato"/>
              <a:ea typeface="Lato"/>
              <a:cs typeface="Lato"/>
              <a:sym typeface="Lato"/>
            </a:endParaRPr>
          </a:p>
        </p:txBody>
      </p:sp>
      <p:sp>
        <p:nvSpPr>
          <p:cNvPr id="200" name="Google Shape;200;p8"/>
          <p:cNvSpPr txBox="1"/>
          <p:nvPr/>
        </p:nvSpPr>
        <p:spPr>
          <a:xfrm>
            <a:off x="3978750" y="4749750"/>
            <a:ext cx="16764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Ultrasonic</a:t>
            </a:r>
            <a:r>
              <a:rPr lang="en" sz="1300">
                <a:solidFill>
                  <a:schemeClr val="lt1"/>
                </a:solidFill>
                <a:latin typeface="Lato"/>
                <a:ea typeface="Lato"/>
                <a:cs typeface="Lato"/>
                <a:sym typeface="Lato"/>
              </a:rPr>
              <a:t> Sensor</a:t>
            </a:r>
            <a:endParaRPr sz="1300">
              <a:solidFill>
                <a:schemeClr val="lt1"/>
              </a:solidFill>
              <a:latin typeface="Lato"/>
              <a:ea typeface="Lato"/>
              <a:cs typeface="Lato"/>
              <a:sym typeface="Lato"/>
            </a:endParaRPr>
          </a:p>
        </p:txBody>
      </p:sp>
      <p:sp>
        <p:nvSpPr>
          <p:cNvPr id="201" name="Google Shape;201;p8"/>
          <p:cNvSpPr txBox="1"/>
          <p:nvPr/>
        </p:nvSpPr>
        <p:spPr>
          <a:xfrm>
            <a:off x="6642000" y="4706150"/>
            <a:ext cx="14259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DC BO Motor</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71bd591fd7_0_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latin typeface="Times New Roman"/>
                <a:ea typeface="Times New Roman"/>
                <a:cs typeface="Times New Roman"/>
                <a:sym typeface="Times New Roman"/>
              </a:rPr>
              <a:t>Output Screenshot</a:t>
            </a:r>
            <a:endParaRPr sz="3000">
              <a:solidFill>
                <a:schemeClr val="lt2"/>
              </a:solidFill>
              <a:latin typeface="Times New Roman"/>
              <a:ea typeface="Times New Roman"/>
              <a:cs typeface="Times New Roman"/>
              <a:sym typeface="Times New Roman"/>
            </a:endParaRPr>
          </a:p>
        </p:txBody>
      </p:sp>
      <p:pic>
        <p:nvPicPr>
          <p:cNvPr id="207" name="Google Shape;207;g271bd591fd7_0_30"/>
          <p:cNvPicPr preferRelativeResize="0"/>
          <p:nvPr/>
        </p:nvPicPr>
        <p:blipFill rotWithShape="1">
          <a:blip r:embed="rId3">
            <a:alphaModFix/>
          </a:blip>
          <a:srcRect b="0" l="13548" r="29646" t="0"/>
          <a:stretch/>
        </p:blipFill>
        <p:spPr>
          <a:xfrm>
            <a:off x="383625" y="1307850"/>
            <a:ext cx="2800350" cy="2295525"/>
          </a:xfrm>
          <a:prstGeom prst="rect">
            <a:avLst/>
          </a:prstGeom>
          <a:noFill/>
          <a:ln>
            <a:noFill/>
          </a:ln>
        </p:spPr>
      </p:pic>
      <p:pic>
        <p:nvPicPr>
          <p:cNvPr id="208" name="Google Shape;208;g271bd591fd7_0_30"/>
          <p:cNvPicPr preferRelativeResize="0"/>
          <p:nvPr/>
        </p:nvPicPr>
        <p:blipFill rotWithShape="1">
          <a:blip r:embed="rId4">
            <a:alphaModFix/>
          </a:blip>
          <a:srcRect b="6547" l="0" r="0" t="4619"/>
          <a:stretch/>
        </p:blipFill>
        <p:spPr>
          <a:xfrm>
            <a:off x="6426875" y="221850"/>
            <a:ext cx="2314575" cy="4242024"/>
          </a:xfrm>
          <a:prstGeom prst="rect">
            <a:avLst/>
          </a:prstGeom>
          <a:noFill/>
          <a:ln>
            <a:noFill/>
          </a:ln>
        </p:spPr>
      </p:pic>
      <p:pic>
        <p:nvPicPr>
          <p:cNvPr id="209" name="Google Shape;209;g271bd591fd7_0_30"/>
          <p:cNvPicPr preferRelativeResize="0"/>
          <p:nvPr/>
        </p:nvPicPr>
        <p:blipFill rotWithShape="1">
          <a:blip r:embed="rId5">
            <a:alphaModFix/>
          </a:blip>
          <a:srcRect b="0" l="0" r="16184" t="0"/>
          <a:stretch/>
        </p:blipFill>
        <p:spPr>
          <a:xfrm>
            <a:off x="3350175" y="1307850"/>
            <a:ext cx="2781300" cy="2295525"/>
          </a:xfrm>
          <a:prstGeom prst="rect">
            <a:avLst/>
          </a:prstGeom>
          <a:noFill/>
          <a:ln>
            <a:noFill/>
          </a:ln>
        </p:spPr>
      </p:pic>
      <p:sp>
        <p:nvSpPr>
          <p:cNvPr id="210" name="Google Shape;210;g271bd591fd7_0_30"/>
          <p:cNvSpPr txBox="1"/>
          <p:nvPr/>
        </p:nvSpPr>
        <p:spPr>
          <a:xfrm>
            <a:off x="469775" y="3864700"/>
            <a:ext cx="5611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Fig : Dust Cleaning Bot</a:t>
            </a:r>
            <a:endParaRPr>
              <a:solidFill>
                <a:schemeClr val="lt1"/>
              </a:solidFill>
              <a:latin typeface="Times New Roman"/>
              <a:ea typeface="Times New Roman"/>
              <a:cs typeface="Times New Roman"/>
              <a:sym typeface="Times New Roman"/>
            </a:endParaRPr>
          </a:p>
        </p:txBody>
      </p:sp>
      <p:sp>
        <p:nvSpPr>
          <p:cNvPr id="211" name="Google Shape;211;g271bd591fd7_0_30"/>
          <p:cNvSpPr txBox="1"/>
          <p:nvPr/>
        </p:nvSpPr>
        <p:spPr>
          <a:xfrm>
            <a:off x="6637063" y="4665200"/>
            <a:ext cx="189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Fig : Blynk Integration</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71bd591fd7_0_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latin typeface="Times New Roman"/>
                <a:ea typeface="Times New Roman"/>
                <a:cs typeface="Times New Roman"/>
                <a:sym typeface="Times New Roman"/>
              </a:rPr>
              <a:t>Conclusion</a:t>
            </a:r>
            <a:endParaRPr sz="3000">
              <a:solidFill>
                <a:schemeClr val="lt2"/>
              </a:solidFill>
              <a:latin typeface="Times New Roman"/>
              <a:ea typeface="Times New Roman"/>
              <a:cs typeface="Times New Roman"/>
              <a:sym typeface="Times New Roman"/>
            </a:endParaRPr>
          </a:p>
        </p:txBody>
      </p:sp>
      <p:sp>
        <p:nvSpPr>
          <p:cNvPr id="217" name="Google Shape;217;g271bd591fd7_0_44"/>
          <p:cNvSpPr txBox="1"/>
          <p:nvPr>
            <p:ph idx="1" type="body"/>
          </p:nvPr>
        </p:nvSpPr>
        <p:spPr>
          <a:xfrm>
            <a:off x="1297500" y="1579775"/>
            <a:ext cx="7038900" cy="2911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500">
                <a:solidFill>
                  <a:srgbClr val="BBD5FF"/>
                </a:solidFill>
                <a:latin typeface="Times New Roman"/>
                <a:ea typeface="Times New Roman"/>
                <a:cs typeface="Times New Roman"/>
                <a:sym typeface="Times New Roman"/>
              </a:rPr>
              <a:t>"Automate Clean” represents a significant step forward in the field of autonomous cleaning solutions. By leveraging robotic technology and IoT integration, the project addresses critical inefficiencies and safety concerns associated with traditional cleaning methods. The autonomous dust cleaning robot developed under this project promises to deliver high precision and effectiveness, making it an invaluable tool in maintaining cleanliness in large and hazardous areas. As the project continues to evolve, it will further solidify its role in transforming industrial and public space maintenance, contributing to safer and more efficient operations across various sectors.</a:t>
            </a:r>
            <a:endParaRPr sz="1500">
              <a:solidFill>
                <a:srgbClr val="BBD5FF"/>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71bd591fd7_0_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latin typeface="Times New Roman"/>
                <a:ea typeface="Times New Roman"/>
                <a:cs typeface="Times New Roman"/>
                <a:sym typeface="Times New Roman"/>
              </a:rPr>
              <a:t>Future </a:t>
            </a:r>
            <a:r>
              <a:rPr lang="en" sz="3000">
                <a:solidFill>
                  <a:schemeClr val="lt2"/>
                </a:solidFill>
                <a:latin typeface="Times New Roman"/>
                <a:ea typeface="Times New Roman"/>
                <a:cs typeface="Times New Roman"/>
                <a:sym typeface="Times New Roman"/>
              </a:rPr>
              <a:t>Enhancement</a:t>
            </a:r>
            <a:endParaRPr sz="3000">
              <a:solidFill>
                <a:schemeClr val="lt2"/>
              </a:solidFill>
              <a:latin typeface="Times New Roman"/>
              <a:ea typeface="Times New Roman"/>
              <a:cs typeface="Times New Roman"/>
              <a:sym typeface="Times New Roman"/>
            </a:endParaRPr>
          </a:p>
        </p:txBody>
      </p:sp>
      <p:sp>
        <p:nvSpPr>
          <p:cNvPr id="223" name="Google Shape;223;g271bd591fd7_0_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BBD5FF"/>
              </a:buClr>
              <a:buSzPts val="1600"/>
              <a:buFont typeface="Times New Roman"/>
              <a:buAutoNum type="arabicPeriod"/>
            </a:pPr>
            <a:r>
              <a:rPr lang="en" sz="1600">
                <a:solidFill>
                  <a:srgbClr val="BBD5FF"/>
                </a:solidFill>
                <a:latin typeface="Times New Roman"/>
                <a:ea typeface="Times New Roman"/>
                <a:cs typeface="Times New Roman"/>
                <a:sym typeface="Times New Roman"/>
              </a:rPr>
              <a:t>Real-Time Path Optimization: Develop algorithms for real-time path optimization to improve coverage efficiency and reduce cleaning time. </a:t>
            </a:r>
            <a:endParaRPr sz="1600">
              <a:solidFill>
                <a:srgbClr val="BBD5FF"/>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BBD5FF"/>
              </a:buClr>
              <a:buSzPts val="1600"/>
              <a:buFont typeface="Times New Roman"/>
              <a:buAutoNum type="arabicPeriod"/>
            </a:pPr>
            <a:r>
              <a:rPr lang="en" sz="1600">
                <a:solidFill>
                  <a:srgbClr val="BBD5FF"/>
                </a:solidFill>
                <a:latin typeface="Times New Roman"/>
                <a:ea typeface="Times New Roman"/>
                <a:cs typeface="Times New Roman"/>
                <a:sym typeface="Times New Roman"/>
              </a:rPr>
              <a:t>Voice and Gesture Control: Implement voice and gesture recognition technologies for more natural and intuitive human-robot interactions.</a:t>
            </a:r>
            <a:endParaRPr sz="1600">
              <a:solidFill>
                <a:srgbClr val="BBD5FF"/>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BBD5FF"/>
              </a:buClr>
              <a:buSzPts val="1600"/>
              <a:buFont typeface="Times New Roman"/>
              <a:buAutoNum type="arabicPeriod"/>
            </a:pPr>
            <a:r>
              <a:rPr lang="en" sz="1600">
                <a:solidFill>
                  <a:srgbClr val="BBD5FF"/>
                </a:solidFill>
                <a:latin typeface="Times New Roman"/>
                <a:ea typeface="Times New Roman"/>
                <a:cs typeface="Times New Roman"/>
                <a:sym typeface="Times New Roman"/>
              </a:rPr>
              <a:t>Enhanced Hazard Detection: LiDAR can detect minute particles and changes in the environment, providing advanced warnings of potential hazards such as spills or debris that need immediate cleaning.</a:t>
            </a:r>
            <a:endParaRPr sz="1600">
              <a:solidFill>
                <a:srgbClr val="BBD5F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Reference Papers</a:t>
            </a:r>
            <a:endParaRPr sz="3000">
              <a:solidFill>
                <a:srgbClr val="B6D7A8"/>
              </a:solidFill>
              <a:latin typeface="Times New Roman"/>
              <a:ea typeface="Times New Roman"/>
              <a:cs typeface="Times New Roman"/>
              <a:sym typeface="Times New Roman"/>
            </a:endParaRPr>
          </a:p>
        </p:txBody>
      </p:sp>
      <p:sp>
        <p:nvSpPr>
          <p:cNvPr id="229" name="Google Shape;229;p9"/>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A4C2F4"/>
              </a:buClr>
              <a:buSzPts val="1500"/>
              <a:buFont typeface="Times New Roman"/>
              <a:buAutoNum type="arabicPeriod"/>
            </a:pPr>
            <a:r>
              <a:rPr lang="en" sz="1500">
                <a:solidFill>
                  <a:srgbClr val="A4C2F4"/>
                </a:solidFill>
                <a:latin typeface="Times New Roman"/>
                <a:ea typeface="Times New Roman"/>
                <a:cs typeface="Times New Roman"/>
                <a:sym typeface="Times New Roman"/>
              </a:rPr>
              <a:t>Abhishek Pandey, Anirudh Kaushik, Amit Kumar Jha and Girish Kapse, "A Technological Survey on Autonomous Home Cleaning Robots", International Journal of Scientific and Research Publications, vol. 4, no. 4, April 2014.</a:t>
            </a:r>
            <a:endParaRPr/>
          </a:p>
          <a:p>
            <a:pPr indent="-323850" lvl="0" marL="457200" rtl="0" algn="l">
              <a:lnSpc>
                <a:spcPct val="115000"/>
              </a:lnSpc>
              <a:spcBef>
                <a:spcPts val="0"/>
              </a:spcBef>
              <a:spcAft>
                <a:spcPts val="0"/>
              </a:spcAft>
              <a:buClr>
                <a:srgbClr val="A4C2F4"/>
              </a:buClr>
              <a:buSzPts val="1500"/>
              <a:buFont typeface="Times New Roman"/>
              <a:buAutoNum type="arabicPeriod"/>
            </a:pPr>
            <a:r>
              <a:rPr lang="en" sz="1500">
                <a:solidFill>
                  <a:srgbClr val="A4C2F4"/>
                </a:solidFill>
                <a:latin typeface="Times New Roman"/>
                <a:ea typeface="Times New Roman"/>
                <a:cs typeface="Times New Roman"/>
                <a:sym typeface="Times New Roman"/>
              </a:rPr>
              <a:t>PB Anusha, Disha Shetty, Reshma Marina D'Almeida and Shramika Chaithra Shetty, LABVIEW Operated Robotic Vacuum Cleaner” “International Journal of Internet of Things, vol. 6, no. 2, pp. 43-46, 2017.</a:t>
            </a:r>
            <a:endParaRPr/>
          </a:p>
          <a:p>
            <a:pPr indent="-323850" lvl="0" marL="457200" rtl="0" algn="l">
              <a:lnSpc>
                <a:spcPct val="115000"/>
              </a:lnSpc>
              <a:spcBef>
                <a:spcPts val="0"/>
              </a:spcBef>
              <a:spcAft>
                <a:spcPts val="0"/>
              </a:spcAft>
              <a:buClr>
                <a:srgbClr val="A4C2F4"/>
              </a:buClr>
              <a:buSzPts val="1500"/>
              <a:buFont typeface="Times New Roman"/>
              <a:buAutoNum type="arabicPeriod"/>
            </a:pPr>
            <a:r>
              <a:rPr lang="en" sz="1500">
                <a:solidFill>
                  <a:srgbClr val="A4C2F4"/>
                </a:solidFill>
                <a:latin typeface="Times New Roman"/>
                <a:ea typeface="Times New Roman"/>
                <a:cs typeface="Times New Roman"/>
                <a:sym typeface="Times New Roman"/>
              </a:rPr>
              <a:t>"Smart Floor Cleaning Robot (CLEAR)", Ghulam Ishaq Khan Institute of Engineering Sciences and Technology Pakistan, 2015.</a:t>
            </a:r>
            <a:endParaRPr/>
          </a:p>
          <a:p>
            <a:pPr indent="-323850" lvl="0" marL="457200" rtl="0" algn="l">
              <a:lnSpc>
                <a:spcPct val="115000"/>
              </a:lnSpc>
              <a:spcBef>
                <a:spcPts val="0"/>
              </a:spcBef>
              <a:spcAft>
                <a:spcPts val="0"/>
              </a:spcAft>
              <a:buClr>
                <a:srgbClr val="A4C2F4"/>
              </a:buClr>
              <a:buSzPts val="1500"/>
              <a:buFont typeface="Times New Roman"/>
              <a:buAutoNum type="arabicPeriod"/>
            </a:pPr>
            <a:r>
              <a:rPr lang="en" sz="1500">
                <a:solidFill>
                  <a:srgbClr val="A4C2F4"/>
                </a:solidFill>
                <a:latin typeface="Times New Roman"/>
                <a:ea typeface="Times New Roman"/>
                <a:cs typeface="Times New Roman"/>
                <a:sym typeface="Times New Roman"/>
              </a:rPr>
              <a:t>Namita Shinde, Shreya Shrivastava, Vineet Sharma and Samarth Kumar, "Paper on Arduino Controlled Arduino Based Robot Car", International Journal of Industrial Electronics and Electrical Engineering ISSN(p): 2347–6982, vol. 6, no. 3, March 2013.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type="title"/>
          </p:nvPr>
        </p:nvSpPr>
        <p:spPr>
          <a:xfrm>
            <a:off x="1243125"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Problem Statement</a:t>
            </a:r>
            <a:endParaRPr sz="3000">
              <a:solidFill>
                <a:srgbClr val="B6D7A8"/>
              </a:solidFill>
              <a:latin typeface="Times New Roman"/>
              <a:ea typeface="Times New Roman"/>
              <a:cs typeface="Times New Roman"/>
              <a:sym typeface="Times New Roman"/>
            </a:endParaRPr>
          </a:p>
        </p:txBody>
      </p:sp>
      <p:sp>
        <p:nvSpPr>
          <p:cNvPr id="142" name="Google Shape;142;p4"/>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0" lvl="0" marL="457200" rtl="0" algn="just">
              <a:lnSpc>
                <a:spcPct val="150000"/>
              </a:lnSpc>
              <a:spcBef>
                <a:spcPts val="0"/>
              </a:spcBef>
              <a:spcAft>
                <a:spcPts val="800"/>
              </a:spcAft>
              <a:buSzPts val="1300"/>
              <a:buNone/>
            </a:pPr>
            <a:r>
              <a:rPr i="0" lang="en" sz="1500" u="none" strike="noStrike">
                <a:solidFill>
                  <a:srgbClr val="BBD5FF"/>
                </a:solidFill>
                <a:latin typeface="Times New Roman"/>
                <a:ea typeface="Times New Roman"/>
                <a:cs typeface="Times New Roman"/>
                <a:sym typeface="Times New Roman"/>
              </a:rPr>
              <a:t>The problem statement for the "Automate Clean" project is to develop an autonomous robotic cleaning system that integrates green technology and IoT capabilities to efficiently and safely clean large surface areas, particularly in hazardous environments. This system aims to reduce human labor, minimize environmental impact, and enhance operational efficiency through advanced robotic and digital technologies.</a:t>
            </a:r>
            <a:endParaRPr sz="1500">
              <a:solidFill>
                <a:srgbClr val="BBD5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Abstract</a:t>
            </a:r>
            <a:endParaRPr sz="3000">
              <a:solidFill>
                <a:srgbClr val="B6D7A8"/>
              </a:solidFill>
              <a:latin typeface="Times New Roman"/>
              <a:ea typeface="Times New Roman"/>
              <a:cs typeface="Times New Roman"/>
              <a:sym typeface="Times New Roman"/>
            </a:endParaRPr>
          </a:p>
        </p:txBody>
      </p:sp>
      <p:sp>
        <p:nvSpPr>
          <p:cNvPr id="148" name="Google Shape;148;p2"/>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300"/>
              <a:buNone/>
            </a:pPr>
            <a:r>
              <a:rPr i="0" lang="en" sz="1500" u="none" strike="noStrike">
                <a:solidFill>
                  <a:srgbClr val="BBD5FF"/>
                </a:solidFill>
                <a:latin typeface="Times New Roman"/>
                <a:ea typeface="Times New Roman"/>
                <a:cs typeface="Times New Roman"/>
                <a:sym typeface="Times New Roman"/>
              </a:rPr>
              <a:t>The project “Automate Clean”, a large-scale dust cleaning through the integration of robotic technology. Traditional methods of cleaning expansive areas often suffer from inefficiencies, labor intensiveness, and limited coverage.The goal of designing a dust cleaning robot using embedded systems is to clean the floor automatically using a robot that can work in hazardous environments without the assistance of people, to construct a floor cleaning robot without a driver, and to develop an autonomous robotics system that uses the internet of things. It is typically used when large areas need to be cleaned with few obstructions.The harmful radiations, chemicals, air pollution, and other factors might cause a man to become ill or perhaps die at places like nuclear </a:t>
            </a:r>
            <a:r>
              <a:rPr lang="en" sz="1500">
                <a:solidFill>
                  <a:srgbClr val="BBD5FF"/>
                </a:solidFill>
                <a:latin typeface="Times New Roman"/>
                <a:ea typeface="Times New Roman"/>
                <a:cs typeface="Times New Roman"/>
                <a:sym typeface="Times New Roman"/>
              </a:rPr>
              <a:t>explosions</a:t>
            </a:r>
            <a:r>
              <a:rPr i="0" lang="en" sz="1500" u="none" strike="noStrike">
                <a:solidFill>
                  <a:srgbClr val="BBD5FF"/>
                </a:solidFill>
                <a:latin typeface="Times New Roman"/>
                <a:ea typeface="Times New Roman"/>
                <a:cs typeface="Times New Roman"/>
                <a:sym typeface="Times New Roman"/>
              </a:rPr>
              <a:t> or chemical industries. Therefore, this robot can be used there to efficiently navigate and cleans large surface areas with unparalleled precision and effectiveness</a:t>
            </a:r>
            <a:r>
              <a:rPr i="0" lang="en" sz="1500" u="none" strike="noStrike">
                <a:solidFill>
                  <a:srgbClr val="77ADFF"/>
                </a:solidFill>
                <a:latin typeface="Times New Roman"/>
                <a:ea typeface="Times New Roman"/>
                <a:cs typeface="Times New Roman"/>
                <a:sym typeface="Times New Roman"/>
              </a:rPr>
              <a:t>.</a:t>
            </a:r>
            <a:endParaRPr sz="1500">
              <a:solidFill>
                <a:srgbClr val="77ADFF"/>
              </a:solidFill>
              <a:latin typeface="Times New Roman"/>
              <a:ea typeface="Times New Roman"/>
              <a:cs typeface="Times New Roman"/>
              <a:sym typeface="Times New Roman"/>
            </a:endParaRPr>
          </a:p>
          <a:p>
            <a:pPr indent="0" lvl="0" marL="146050" rtl="0" algn="l">
              <a:lnSpc>
                <a:spcPct val="115000"/>
              </a:lnSpc>
              <a:spcBef>
                <a:spcPts val="800"/>
              </a:spcBef>
              <a:spcAft>
                <a:spcPts val="0"/>
              </a:spcAft>
              <a:buSzPts val="1300"/>
              <a:buNone/>
            </a:pPr>
            <a:br>
              <a:rPr lang="en" sz="2000"/>
            </a:br>
            <a:r>
              <a:rPr lang="en" sz="1500">
                <a:solidFill>
                  <a:srgbClr val="A4C2F4"/>
                </a:solidFill>
                <a:latin typeface="Times New Roman"/>
                <a:ea typeface="Times New Roman"/>
                <a:cs typeface="Times New Roman"/>
                <a:sym typeface="Times New Roman"/>
              </a:rPr>
              <a:t>. </a:t>
            </a:r>
            <a:endParaRPr sz="1500">
              <a:solidFill>
                <a:srgbClr val="A4C2F4"/>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Objective</a:t>
            </a:r>
            <a:endParaRPr sz="3000">
              <a:solidFill>
                <a:srgbClr val="B6D7A8"/>
              </a:solidFill>
              <a:latin typeface="Times New Roman"/>
              <a:ea typeface="Times New Roman"/>
              <a:cs typeface="Times New Roman"/>
              <a:sym typeface="Times New Roman"/>
            </a:endParaRPr>
          </a:p>
        </p:txBody>
      </p:sp>
      <p:sp>
        <p:nvSpPr>
          <p:cNvPr id="154" name="Google Shape;154;p3"/>
          <p:cNvSpPr txBox="1"/>
          <p:nvPr>
            <p:ph idx="1" type="body"/>
          </p:nvPr>
        </p:nvSpPr>
        <p:spPr>
          <a:xfrm>
            <a:off x="1297500" y="1254875"/>
            <a:ext cx="7038900" cy="32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600">
                <a:solidFill>
                  <a:srgbClr val="A4C2F4"/>
                </a:solidFill>
                <a:latin typeface="Times New Roman"/>
                <a:ea typeface="Times New Roman"/>
                <a:cs typeface="Times New Roman"/>
                <a:sym typeface="Times New Roman"/>
              </a:rPr>
              <a:t>The system aim to achieve the following objectives:</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600">
              <a:solidFill>
                <a:srgbClr val="A4C2F4"/>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Times New Roman"/>
              <a:buChar char="•"/>
            </a:pPr>
            <a:r>
              <a:rPr i="0" lang="en" sz="1500" u="none" strike="noStrike">
                <a:solidFill>
                  <a:srgbClr val="BBD5FF"/>
                </a:solidFill>
                <a:latin typeface="Times New Roman"/>
                <a:ea typeface="Times New Roman"/>
                <a:cs typeface="Times New Roman"/>
                <a:sym typeface="Times New Roman"/>
              </a:rPr>
              <a:t>Designing and building a robotic cleaning system with embedded systems.</a:t>
            </a:r>
            <a:endParaRPr sz="1500">
              <a:solidFill>
                <a:srgbClr val="BBD5F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Times New Roman"/>
              <a:buChar char="•"/>
            </a:pPr>
            <a:r>
              <a:rPr i="0" lang="en" sz="1500" u="none" strike="noStrike">
                <a:solidFill>
                  <a:srgbClr val="BBD5FF"/>
                </a:solidFill>
                <a:latin typeface="Times New Roman"/>
                <a:ea typeface="Times New Roman"/>
                <a:cs typeface="Times New Roman"/>
                <a:sym typeface="Times New Roman"/>
              </a:rPr>
              <a:t>Ensuring the robot can autonomously navigate and clean large areas.</a:t>
            </a:r>
            <a:endParaRPr sz="1500">
              <a:solidFill>
                <a:srgbClr val="BBD5F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Times New Roman"/>
              <a:buChar char="•"/>
            </a:pPr>
            <a:r>
              <a:rPr i="0" lang="en" sz="1500" u="none" strike="noStrike">
                <a:solidFill>
                  <a:srgbClr val="BBD5FF"/>
                </a:solidFill>
                <a:latin typeface="Times New Roman"/>
                <a:ea typeface="Times New Roman"/>
                <a:cs typeface="Times New Roman"/>
                <a:sym typeface="Times New Roman"/>
              </a:rPr>
              <a:t>Integrating IoT for remote monitoring and control.</a:t>
            </a:r>
            <a:endParaRPr sz="1500">
              <a:solidFill>
                <a:srgbClr val="BBD5F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Arial"/>
              <a:buChar char="•"/>
            </a:pPr>
            <a:r>
              <a:rPr i="0" lang="en" sz="1500" u="none" strike="noStrike">
                <a:solidFill>
                  <a:srgbClr val="BBD5FF"/>
                </a:solidFill>
                <a:latin typeface="Times New Roman"/>
                <a:ea typeface="Times New Roman"/>
                <a:cs typeface="Times New Roman"/>
                <a:sym typeface="Times New Roman"/>
              </a:rPr>
              <a:t>Enhancing safety by minimizing human exposure to hazardous environ</a:t>
            </a:r>
            <a:r>
              <a:rPr b="0" i="0" lang="en" sz="1500" u="none" strike="noStrike">
                <a:solidFill>
                  <a:srgbClr val="BBD5FF"/>
                </a:solidFill>
                <a:latin typeface="Times New Roman"/>
                <a:ea typeface="Times New Roman"/>
                <a:cs typeface="Times New Roman"/>
                <a:sym typeface="Times New Roman"/>
              </a:rPr>
              <a:t>ments.</a:t>
            </a:r>
            <a:endParaRPr sz="1500">
              <a:solidFill>
                <a:srgbClr val="BBD5F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Times New Roman"/>
              <a:buChar char="•"/>
            </a:pPr>
            <a:r>
              <a:rPr lang="en" sz="1500">
                <a:solidFill>
                  <a:srgbClr val="BBD5FF"/>
                </a:solidFill>
                <a:latin typeface="Times New Roman"/>
                <a:ea typeface="Times New Roman"/>
                <a:cs typeface="Times New Roman"/>
                <a:sym typeface="Times New Roman"/>
              </a:rPr>
              <a:t>Reducing environmental impact through efficient and sustainable cleaning practices.</a:t>
            </a:r>
            <a:endParaRPr sz="1500">
              <a:solidFill>
                <a:srgbClr val="BBD5FF"/>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12529"/>
              </a:buClr>
              <a:buSzPts val="1400"/>
              <a:buFont typeface="Times New Roman"/>
              <a:buChar char="•"/>
            </a:pPr>
            <a:r>
              <a:t/>
            </a:r>
            <a:endParaRPr sz="1400">
              <a:solidFill>
                <a:srgbClr val="212529"/>
              </a:solidFill>
              <a:latin typeface="Times New Roman"/>
              <a:ea typeface="Times New Roman"/>
              <a:cs typeface="Times New Roman"/>
              <a:sym typeface="Times New Roman"/>
            </a:endParaRPr>
          </a:p>
          <a:p>
            <a:pPr indent="0" lvl="0" marL="146050" rtl="0" algn="just">
              <a:lnSpc>
                <a:spcPct val="150000"/>
              </a:lnSpc>
              <a:spcBef>
                <a:spcPts val="800"/>
              </a:spcBef>
              <a:spcAft>
                <a:spcPts val="0"/>
              </a:spcAft>
              <a:buSzPts val="1300"/>
              <a:buNone/>
            </a:pPr>
            <a:br>
              <a:rPr lang="en" sz="2000"/>
            </a:br>
            <a:endParaRPr sz="1500">
              <a:solidFill>
                <a:srgbClr val="A4C2F4"/>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Existing System</a:t>
            </a:r>
            <a:endParaRPr sz="3000">
              <a:solidFill>
                <a:srgbClr val="B6D7A8"/>
              </a:solidFill>
              <a:latin typeface="Times New Roman"/>
              <a:ea typeface="Times New Roman"/>
              <a:cs typeface="Times New Roman"/>
              <a:sym typeface="Times New Roman"/>
            </a:endParaRPr>
          </a:p>
        </p:txBody>
      </p:sp>
      <p:sp>
        <p:nvSpPr>
          <p:cNvPr id="160" name="Google Shape;160;p5"/>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rgbClr val="BBD5FF"/>
              </a:buClr>
              <a:buSzPts val="1500"/>
              <a:buFont typeface="Times New Roman"/>
              <a:buChar char="●"/>
            </a:pPr>
            <a:r>
              <a:rPr b="0" i="0" lang="en" sz="1500" u="none" strike="noStrike">
                <a:solidFill>
                  <a:srgbClr val="BBD5FF"/>
                </a:solidFill>
                <a:latin typeface="Times New Roman"/>
                <a:ea typeface="Times New Roman"/>
                <a:cs typeface="Times New Roman"/>
                <a:sym typeface="Times New Roman"/>
              </a:rPr>
              <a:t>Traditional cleaning strategies for huge surfaces frequently depend on manual labor, which includes laborers utilizing apparatuses such as brooms, mops, and scrubbers. </a:t>
            </a:r>
            <a:endParaRPr sz="1500">
              <a:solidFill>
                <a:srgbClr val="BBD5F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Times New Roman"/>
              <a:buChar char="●"/>
            </a:pPr>
            <a:r>
              <a:rPr lang="en" sz="1500">
                <a:solidFill>
                  <a:srgbClr val="BBD5FF"/>
                </a:solidFill>
                <a:latin typeface="Times New Roman"/>
                <a:ea typeface="Times New Roman"/>
                <a:cs typeface="Times New Roman"/>
                <a:sym typeface="Times New Roman"/>
              </a:rPr>
              <a:t>Semi-Automatic machines, such as ride-on floor scrubbers and sweepers, combine human operation with mechanized cleaning devices.</a:t>
            </a:r>
            <a:r>
              <a:rPr lang="en" sz="1500">
                <a:solidFill>
                  <a:srgbClr val="BBD5FF"/>
                </a:solidFill>
                <a:latin typeface="Times New Roman"/>
                <a:ea typeface="Times New Roman"/>
                <a:cs typeface="Times New Roman"/>
                <a:sym typeface="Times New Roman"/>
              </a:rPr>
              <a:t>They are more proficient than manual strategies and cover bigger zones with less physical effort.</a:t>
            </a:r>
            <a:endParaRPr sz="1500">
              <a:solidFill>
                <a:srgbClr val="BBD5FF"/>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500">
                <a:solidFill>
                  <a:srgbClr val="BBD5FF"/>
                </a:solidFill>
                <a:latin typeface="Times New Roman"/>
                <a:ea typeface="Times New Roman"/>
                <a:cs typeface="Times New Roman"/>
                <a:sym typeface="Times New Roman"/>
              </a:rPr>
              <a:t>These strategies are time-consuming, and physically demanding. They moreover challenges in terms of productivity and consistency, particularly in dangerous environments.</a:t>
            </a:r>
            <a:endParaRPr sz="1500">
              <a:solidFill>
                <a:srgbClr val="BBD5FF"/>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300"/>
              <a:buNone/>
            </a:pPr>
            <a:r>
              <a:t/>
            </a:r>
            <a:endParaRPr sz="1500">
              <a:solidFill>
                <a:srgbClr val="BBD5FF"/>
              </a:solidFill>
              <a:latin typeface="Times New Roman"/>
              <a:ea typeface="Times New Roman"/>
              <a:cs typeface="Times New Roman"/>
              <a:sym typeface="Times New Roman"/>
            </a:endParaRPr>
          </a:p>
          <a:p>
            <a:pPr indent="0" lvl="0" marL="457200" rtl="0" algn="just">
              <a:lnSpc>
                <a:spcPct val="115000"/>
              </a:lnSpc>
              <a:spcBef>
                <a:spcPts val="800"/>
              </a:spcBef>
              <a:spcAft>
                <a:spcPts val="0"/>
              </a:spcAft>
              <a:buSzPts val="1300"/>
              <a:buNone/>
            </a:pPr>
            <a:br>
              <a:rPr lang="en" sz="2800"/>
            </a:br>
            <a:br>
              <a:rPr lang="en" sz="2000"/>
            </a:br>
            <a:endParaRPr sz="1500">
              <a:solidFill>
                <a:srgbClr val="A4C2F4"/>
              </a:solidFill>
            </a:endParaRPr>
          </a:p>
          <a:p>
            <a:pPr indent="0" lvl="0" marL="0" rtl="0" algn="l">
              <a:lnSpc>
                <a:spcPct val="115000"/>
              </a:lnSpc>
              <a:spcBef>
                <a:spcPts val="2000"/>
              </a:spcBef>
              <a:spcAft>
                <a:spcPts val="1200"/>
              </a:spcAft>
              <a:buSzPts val="1300"/>
              <a:buNone/>
            </a:pPr>
            <a:r>
              <a:t/>
            </a:r>
            <a:endParaRPr sz="1500">
              <a:solidFill>
                <a:srgbClr val="A4C2F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Proposed System</a:t>
            </a:r>
            <a:endParaRPr sz="3000">
              <a:solidFill>
                <a:srgbClr val="B6D7A8"/>
              </a:solidFill>
              <a:latin typeface="Times New Roman"/>
              <a:ea typeface="Times New Roman"/>
              <a:cs typeface="Times New Roman"/>
              <a:sym typeface="Times New Roman"/>
            </a:endParaRPr>
          </a:p>
        </p:txBody>
      </p:sp>
      <p:sp>
        <p:nvSpPr>
          <p:cNvPr id="166" name="Google Shape;166;p6"/>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n" sz="1600">
                <a:solidFill>
                  <a:srgbClr val="BBD5FF"/>
                </a:solidFill>
                <a:latin typeface="Times New Roman"/>
                <a:ea typeface="Times New Roman"/>
                <a:cs typeface="Times New Roman"/>
                <a:sym typeface="Times New Roman"/>
              </a:rPr>
              <a:t>The proposed system, "Automate Clean," builds on existing cleaning frameworks by independent navigation, IoT network, and upgraded security highlights to address the confinements of manual, semi-automatic cleaners.The highlight of the proposed framework is its IoT network, encouraged through the Blynk library and app. This integration permits for real-time checking, further control, and information examination, giving clients more prominent oversight and control over the cleaning operations. </a:t>
            </a:r>
            <a:endParaRPr sz="1600">
              <a:solidFill>
                <a:srgbClr val="BBD5FF"/>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None/>
            </a:pPr>
            <a:r>
              <a:t/>
            </a:r>
            <a:endParaRPr sz="1600">
              <a:solidFill>
                <a:srgbClr val="BBD5FF"/>
              </a:solidFill>
              <a:latin typeface="Times New Roman"/>
              <a:ea typeface="Times New Roman"/>
              <a:cs typeface="Times New Roman"/>
              <a:sym typeface="Times New Roman"/>
            </a:endParaRPr>
          </a:p>
          <a:p>
            <a:pPr indent="457200" lvl="0" marL="0" rtl="0" algn="just">
              <a:lnSpc>
                <a:spcPct val="150000"/>
              </a:lnSpc>
              <a:spcBef>
                <a:spcPts val="800"/>
              </a:spcBef>
              <a:spcAft>
                <a:spcPts val="800"/>
              </a:spcAft>
              <a:buNone/>
            </a:pPr>
            <a:r>
              <a:t/>
            </a:r>
            <a:endParaRPr sz="1600">
              <a:solidFill>
                <a:srgbClr val="BBD5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71bd591fd7_0_8"/>
          <p:cNvSpPr txBox="1"/>
          <p:nvPr/>
        </p:nvSpPr>
        <p:spPr>
          <a:xfrm>
            <a:off x="876400" y="217475"/>
            <a:ext cx="409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B6D7A8"/>
                </a:solidFill>
                <a:latin typeface="Times New Roman"/>
                <a:ea typeface="Times New Roman"/>
                <a:cs typeface="Times New Roman"/>
                <a:sym typeface="Times New Roman"/>
              </a:rPr>
              <a:t>Hardware Specification</a:t>
            </a:r>
            <a:endParaRPr sz="3000">
              <a:solidFill>
                <a:srgbClr val="B6D7A8"/>
              </a:solidFill>
              <a:latin typeface="Times New Roman"/>
              <a:ea typeface="Times New Roman"/>
              <a:cs typeface="Times New Roman"/>
              <a:sym typeface="Times New Roman"/>
            </a:endParaRPr>
          </a:p>
        </p:txBody>
      </p:sp>
      <p:graphicFrame>
        <p:nvGraphicFramePr>
          <p:cNvPr id="172" name="Google Shape;172;g271bd591fd7_0_8"/>
          <p:cNvGraphicFramePr/>
          <p:nvPr/>
        </p:nvGraphicFramePr>
        <p:xfrm>
          <a:off x="1148200" y="863975"/>
          <a:ext cx="3000000" cy="3000000"/>
        </p:xfrm>
        <a:graphic>
          <a:graphicData uri="http://schemas.openxmlformats.org/drawingml/2006/table">
            <a:tbl>
              <a:tblPr>
                <a:noFill/>
                <a:tableStyleId>{9D67F0F7-6158-40FC-A55F-B19D5BE4F48D}</a:tableStyleId>
              </a:tblPr>
              <a:tblGrid>
                <a:gridCol w="3423800"/>
                <a:gridCol w="3423800"/>
              </a:tblGrid>
              <a:tr h="354950">
                <a:tc>
                  <a:txBody>
                    <a:bodyPr/>
                    <a:lstStyle/>
                    <a:p>
                      <a:pPr indent="0" lvl="0" marL="0" rtl="0" algn="ctr">
                        <a:spcBef>
                          <a:spcPts val="0"/>
                        </a:spcBef>
                        <a:spcAft>
                          <a:spcPts val="0"/>
                        </a:spcAft>
                        <a:buNone/>
                      </a:pPr>
                      <a:r>
                        <a:rPr b="1" lang="en">
                          <a:solidFill>
                            <a:srgbClr val="BBD5FF"/>
                          </a:solidFill>
                          <a:latin typeface="Times New Roman"/>
                          <a:ea typeface="Times New Roman"/>
                          <a:cs typeface="Times New Roman"/>
                          <a:sym typeface="Times New Roman"/>
                        </a:rPr>
                        <a:t>COMPONENTS</a:t>
                      </a:r>
                      <a:endParaRPr b="1">
                        <a:solidFill>
                          <a:srgbClr val="BBD5FF"/>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BD5FF"/>
                          </a:solidFill>
                          <a:latin typeface="Times New Roman"/>
                          <a:ea typeface="Times New Roman"/>
                          <a:cs typeface="Times New Roman"/>
                          <a:sym typeface="Times New Roman"/>
                        </a:rPr>
                        <a:t>SPECIFICATIONS</a:t>
                      </a:r>
                      <a:endParaRPr b="1">
                        <a:solidFill>
                          <a:srgbClr val="BBD5FF"/>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6350">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ESP32 MICROCONTROLLER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Dual-core, Wi-Fi, Bluetooth</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6350">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L298N MOTOR DRIVER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5-35V, 2A per channel, PWM control</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PWM SPEED CONTROLLER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6-30V, 5A, adjustable PWM</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DC-DC BUCK CONVERTER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4.5-28V input, 0.8-20V output, 3A</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SERVO TESTER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4.8-6V, manual/automatic modes</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DC BO Motor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3-12V, 150-300 RPM</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BLDC Motor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12V, 1000KV, low noise</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ULTRASONIC SENSOR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5V, 2- 400 cm range, ±3mm accuracy</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IR SENSOR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w="6350">
                      <a:solidFill>
                        <a:schemeClr val="lt1">
                          <a:alpha val="0"/>
                        </a:schemeClr>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3.3-5V, 2-30cm range</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w="6350">
                      <a:solidFill>
                        <a:schemeClr val="lt1">
                          <a:alpha val="0"/>
                        </a:schemeClr>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LI-PO BATTERY</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6350">
                      <a:solidFill>
                        <a:schemeClr val="lt1">
                          <a:alpha val="0"/>
                        </a:schemeClr>
                      </a:solidFill>
                      <a:prstDash val="solid"/>
                      <a:round/>
                      <a:headEnd len="sm" w="sm" type="none"/>
                      <a:tailEnd len="sm" w="sm" type="none"/>
                    </a:lnT>
                    <a:lnB cap="flat" cmpd="sng" w="7625">
                      <a:solidFill>
                        <a:schemeClr val="lt1"/>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11.1V, 2200mAh, 25C discharge rate</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6350">
                      <a:solidFill>
                        <a:schemeClr val="lt1">
                          <a:alpha val="0"/>
                        </a:schemeClr>
                      </a:solidFill>
                      <a:prstDash val="solid"/>
                      <a:round/>
                      <a:headEnd len="sm" w="sm" type="none"/>
                      <a:tailEnd len="sm" w="sm" type="none"/>
                    </a:lnT>
                    <a:lnB cap="flat" cmpd="sng" w="7625">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71bd591fd7_0_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latin typeface="Times New Roman"/>
                <a:ea typeface="Times New Roman"/>
                <a:cs typeface="Times New Roman"/>
                <a:sym typeface="Times New Roman"/>
              </a:rPr>
              <a:t>Software Specification</a:t>
            </a:r>
            <a:endParaRPr sz="3000">
              <a:solidFill>
                <a:schemeClr val="lt2"/>
              </a:solidFill>
              <a:latin typeface="Times New Roman"/>
              <a:ea typeface="Times New Roman"/>
              <a:cs typeface="Times New Roman"/>
              <a:sym typeface="Times New Roman"/>
            </a:endParaRPr>
          </a:p>
        </p:txBody>
      </p:sp>
      <p:graphicFrame>
        <p:nvGraphicFramePr>
          <p:cNvPr id="178" name="Google Shape;178;g271bd591fd7_0_23"/>
          <p:cNvGraphicFramePr/>
          <p:nvPr/>
        </p:nvGraphicFramePr>
        <p:xfrm>
          <a:off x="952500" y="1139750"/>
          <a:ext cx="3000000" cy="3000000"/>
        </p:xfrm>
        <a:graphic>
          <a:graphicData uri="http://schemas.openxmlformats.org/drawingml/2006/table">
            <a:tbl>
              <a:tblPr>
                <a:noFill/>
                <a:tableStyleId>{9D67F0F7-6158-40FC-A55F-B19D5BE4F48D}</a:tableStyleId>
              </a:tblPr>
              <a:tblGrid>
                <a:gridCol w="3619500"/>
                <a:gridCol w="3619500"/>
              </a:tblGrid>
              <a:tr h="596300">
                <a:tc>
                  <a:txBody>
                    <a:bodyPr/>
                    <a:lstStyle/>
                    <a:p>
                      <a:pPr indent="0" lvl="0" marL="0" rtl="0" algn="l">
                        <a:spcBef>
                          <a:spcPts val="0"/>
                        </a:spcBef>
                        <a:spcAft>
                          <a:spcPts val="0"/>
                        </a:spcAft>
                        <a:buNone/>
                      </a:pPr>
                      <a:r>
                        <a:rPr b="1" lang="en">
                          <a:solidFill>
                            <a:srgbClr val="BBD5FF"/>
                          </a:solidFill>
                          <a:latin typeface="Times New Roman"/>
                          <a:ea typeface="Times New Roman"/>
                          <a:cs typeface="Times New Roman"/>
                          <a:sym typeface="Times New Roman"/>
                        </a:rPr>
                        <a:t>             </a:t>
                      </a:r>
                      <a:r>
                        <a:rPr b="1" lang="en">
                          <a:solidFill>
                            <a:srgbClr val="BBD5FF"/>
                          </a:solidFill>
                          <a:latin typeface="Times New Roman"/>
                          <a:ea typeface="Times New Roman"/>
                          <a:cs typeface="Times New Roman"/>
                          <a:sym typeface="Times New Roman"/>
                        </a:rPr>
                        <a:t>COMPONENTS</a:t>
                      </a:r>
                      <a:endParaRPr b="1">
                        <a:solidFill>
                          <a:srgbClr val="BBD5FF"/>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BD5FF"/>
                          </a:solidFill>
                          <a:latin typeface="Times New Roman"/>
                          <a:ea typeface="Times New Roman"/>
                          <a:cs typeface="Times New Roman"/>
                          <a:sym typeface="Times New Roman"/>
                        </a:rPr>
                        <a:t>SPECIFICATIONS</a:t>
                      </a:r>
                      <a:endParaRPr b="1">
                        <a:solidFill>
                          <a:srgbClr val="BBD5FF"/>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596300">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Arduino IDE</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Version 1.8.13, compatible with ESP32</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596300">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ESP32 Library for Arduino</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Latest version, provides support for ESP32</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596300">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Blynk Library</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Latest version, used for Blynk IoT integration</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a:solidFill>
                        <a:schemeClr val="lt1"/>
                      </a:solidFill>
                      <a:prstDash val="solid"/>
                      <a:round/>
                      <a:headEnd len="sm" w="sm" type="none"/>
                      <a:tailEnd len="sm" w="sm" type="none"/>
                    </a:lnB>
                  </a:tcPr>
                </a:tc>
              </a:tr>
              <a:tr h="596300">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Mobile App</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Blynk IoT, available on iOS and Android</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chemeClr val="lt1"/>
                      </a:solidFill>
                      <a:prstDash val="solid"/>
                      <a:round/>
                      <a:headEnd len="sm" w="sm" type="none"/>
                      <a:tailEnd len="sm" w="sm" type="none"/>
                    </a:lnL>
                    <a:lnR cap="flat" cmpd="sng" w="7625">
                      <a:solidFill>
                        <a:schemeClr val="lt1"/>
                      </a:solidFill>
                      <a:prstDash val="solid"/>
                      <a:round/>
                      <a:headEnd len="sm" w="sm" type="none"/>
                      <a:tailEnd len="sm" w="sm" type="none"/>
                    </a:lnR>
                    <a:lnT cap="flat" cmpd="sng">
                      <a:solidFill>
                        <a:schemeClr val="lt1"/>
                      </a:solidFill>
                      <a:prstDash val="solid"/>
                      <a:round/>
                      <a:headEnd len="sm" w="sm" type="none"/>
                      <a:tailEnd len="sm" w="sm" type="none"/>
                    </a:lnT>
                    <a:lnB cap="flat" cmpd="sng" w="7625">
                      <a:solidFill>
                        <a:schemeClr val="lt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idx="4294967295" type="title"/>
          </p:nvPr>
        </p:nvSpPr>
        <p:spPr>
          <a:xfrm>
            <a:off x="504825" y="219700"/>
            <a:ext cx="7038900" cy="914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solidFill>
                  <a:srgbClr val="B6D7A8"/>
                </a:solidFill>
                <a:latin typeface="Times New Roman"/>
                <a:ea typeface="Times New Roman"/>
                <a:cs typeface="Times New Roman"/>
                <a:sym typeface="Times New Roman"/>
              </a:rPr>
              <a:t>System Architecture</a:t>
            </a:r>
            <a:endParaRPr sz="3000">
              <a:solidFill>
                <a:srgbClr val="B6D7A8"/>
              </a:solidFill>
              <a:latin typeface="Times New Roman"/>
              <a:ea typeface="Times New Roman"/>
              <a:cs typeface="Times New Roman"/>
              <a:sym typeface="Times New Roman"/>
            </a:endParaRPr>
          </a:p>
        </p:txBody>
      </p:sp>
      <p:pic>
        <p:nvPicPr>
          <p:cNvPr id="184" name="Google Shape;184;p7"/>
          <p:cNvPicPr preferRelativeResize="0"/>
          <p:nvPr/>
        </p:nvPicPr>
        <p:blipFill>
          <a:blip r:embed="rId3">
            <a:alphaModFix/>
          </a:blip>
          <a:stretch>
            <a:fillRect/>
          </a:stretch>
        </p:blipFill>
        <p:spPr>
          <a:xfrm>
            <a:off x="1752075" y="852550"/>
            <a:ext cx="5350951" cy="423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coreProperties>
</file>