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65" r:id="rId3"/>
    <p:sldId id="269" r:id="rId4"/>
    <p:sldId id="258" r:id="rId5"/>
    <p:sldId id="257" r:id="rId6"/>
    <p:sldId id="266" r:id="rId7"/>
    <p:sldId id="273" r:id="rId8"/>
    <p:sldId id="272" r:id="rId9"/>
    <p:sldId id="278" r:id="rId10"/>
    <p:sldId id="277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80" r:id="rId20"/>
    <p:sldId id="281" r:id="rId21"/>
    <p:sldId id="282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513B4-B4C6-4FAE-AD15-C1DABA3B28B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87EF-C409-49A0-AAE6-39C4D2B40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AE44F9-88C9-4881-8C74-B4CCBCC0A6DB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BEB3E3-31D6-43A8-B27B-ABDD91840D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500" dirty="0" smtClean="0"/>
              <a:t>Energy Efficiency Optimization for Device-to-Device Communications</a:t>
            </a:r>
            <a:br>
              <a:rPr lang="en-US" sz="2500" dirty="0" smtClean="0"/>
            </a:br>
            <a:r>
              <a:rPr lang="en-US" sz="2500" dirty="0" smtClean="0"/>
              <a:t>in 5G Networks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>
              <a:latin typeface="Arial Black" pitchFamily="34" charset="0"/>
              <a:cs typeface="Arial" pitchFamily="34" charset="0"/>
            </a:endParaRPr>
          </a:p>
          <a:p>
            <a:endParaRPr lang="en-IN" sz="1600" dirty="0" smtClean="0">
              <a:latin typeface="Arial Black" pitchFamily="34" charset="0"/>
              <a:cs typeface="Arial" pitchFamily="34" charset="0"/>
            </a:endParaRPr>
          </a:p>
          <a:p>
            <a:endParaRPr lang="en-IN" sz="1600" dirty="0">
              <a:latin typeface="Arial Black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600" dirty="0" smtClean="0">
                <a:latin typeface="Arial Black" pitchFamily="34" charset="0"/>
                <a:cs typeface="Arial" pitchFamily="34" charset="0"/>
              </a:rPr>
              <a:t>                                                                                      </a:t>
            </a:r>
          </a:p>
          <a:p>
            <a:endParaRPr lang="en-IN" sz="1600" dirty="0" smtClean="0">
              <a:latin typeface="Arial Black" pitchFamily="34" charset="0"/>
              <a:cs typeface="Arial" pitchFamily="34" charset="0"/>
            </a:endParaRPr>
          </a:p>
          <a:p>
            <a:endParaRPr lang="en-IN" sz="1600" dirty="0" smtClean="0">
              <a:latin typeface="Arial Black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600" dirty="0" smtClean="0">
                <a:latin typeface="Arial Black" pitchFamily="34" charset="0"/>
                <a:cs typeface="Arial" pitchFamily="34" charset="0"/>
              </a:rPr>
              <a:t>							</a:t>
            </a:r>
          </a:p>
          <a:p>
            <a:pPr algn="r">
              <a:buNone/>
            </a:pPr>
            <a:r>
              <a:rPr lang="en-IN" sz="1600" dirty="0" smtClean="0">
                <a:latin typeface="Arial Black" pitchFamily="34" charset="0"/>
                <a:cs typeface="Arial" pitchFamily="34" charset="0"/>
              </a:rPr>
              <a:t>PRESENTED BY </a:t>
            </a:r>
          </a:p>
          <a:p>
            <a:pPr algn="r">
              <a:buNone/>
            </a:pPr>
            <a:r>
              <a:rPr lang="en-IN" sz="1600" dirty="0" smtClean="0">
                <a:latin typeface="Arial Black" pitchFamily="34" charset="0"/>
                <a:cs typeface="Arial" pitchFamily="34" charset="0"/>
              </a:rPr>
              <a:t>E.SREENATH(16911A04H4)</a:t>
            </a:r>
          </a:p>
          <a:p>
            <a:pPr algn="r">
              <a:buNone/>
            </a:pPr>
            <a:r>
              <a:rPr lang="en-IN" sz="1600" dirty="0" smtClean="0">
                <a:latin typeface="Arial Black" pitchFamily="34" charset="0"/>
                <a:cs typeface="Arial" pitchFamily="34" charset="0"/>
              </a:rPr>
              <a:t>ZAKEER MOHAMMAD(15911A0460)</a:t>
            </a:r>
          </a:p>
          <a:p>
            <a:pPr algn="r">
              <a:buNone/>
            </a:pPr>
            <a:r>
              <a:rPr lang="en-IN" sz="1600" dirty="0" smtClean="0">
                <a:latin typeface="Arial Black" pitchFamily="34" charset="0"/>
                <a:cs typeface="Arial" pitchFamily="34" charset="0"/>
              </a:rPr>
              <a:t>RAMGIRI VISHAL(16911A04G5)</a:t>
            </a:r>
          </a:p>
          <a:p>
            <a:pPr algn="l">
              <a:buNone/>
            </a:pPr>
            <a:r>
              <a:rPr lang="en-IN" sz="1600" dirty="0" smtClean="0">
                <a:latin typeface="Arial Black" pitchFamily="34" charset="0"/>
                <a:cs typeface="Arial" pitchFamily="34" charset="0"/>
              </a:rPr>
              <a:t>PROJECT SUPERVISOR: </a:t>
            </a:r>
          </a:p>
          <a:p>
            <a:pPr algn="l">
              <a:buNone/>
            </a:pPr>
            <a:r>
              <a:rPr lang="en-IN" sz="1600" dirty="0" smtClean="0">
                <a:latin typeface="Arial Black" pitchFamily="34" charset="0"/>
                <a:cs typeface="Arial" pitchFamily="34" charset="0"/>
              </a:rPr>
              <a:t>V.SRIDHAR</a:t>
            </a:r>
          </a:p>
          <a:p>
            <a:pPr algn="l">
              <a:buNone/>
            </a:pPr>
            <a:r>
              <a:rPr lang="en-IN" sz="1600" dirty="0" smtClean="0">
                <a:latin typeface="Arial Black" pitchFamily="34" charset="0"/>
                <a:cs typeface="Arial" pitchFamily="34" charset="0"/>
              </a:rPr>
              <a:t>ASSISTANT PROFESSOR (PH.D)</a:t>
            </a:r>
          </a:p>
          <a:p>
            <a:pPr algn="r"/>
            <a:endParaRPr lang="en-IN" dirty="0" smtClean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060848"/>
            <a:ext cx="53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2">
                    <a:lumMod val="50000"/>
                  </a:schemeClr>
                </a:solidFill>
              </a:rPr>
              <a:t>ECE DEPARTMENT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VIDYA JYOTHI INSTITUTE OF TECHNOLOGY</a:t>
            </a:r>
            <a:endParaRPr lang="en-US" sz="3600" dirty="0"/>
          </a:p>
        </p:txBody>
      </p:sp>
      <p:pic>
        <p:nvPicPr>
          <p:cNvPr id="2050" name="Picture 2" descr="C:\Users\KARUNA\Desktop\coll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950785" cy="1169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8265" y="6019504"/>
            <a:ext cx="2124075" cy="242993"/>
          </a:xfrm>
          <a:custGeom>
            <a:avLst/>
            <a:gdLst/>
            <a:ahLst/>
            <a:cxnLst/>
            <a:rect l="l" t="t" r="r" b="b"/>
            <a:pathLst>
              <a:path w="2124075" h="182245">
                <a:moveTo>
                  <a:pt x="0" y="181681"/>
                </a:moveTo>
                <a:lnTo>
                  <a:pt x="2123728" y="181681"/>
                </a:lnTo>
                <a:lnTo>
                  <a:pt x="2123728" y="0"/>
                </a:lnTo>
                <a:lnTo>
                  <a:pt x="0" y="0"/>
                </a:lnTo>
                <a:lnTo>
                  <a:pt x="0" y="1816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8265" y="6019503"/>
            <a:ext cx="2124075" cy="432647"/>
          </a:xfrm>
          <a:custGeom>
            <a:avLst/>
            <a:gdLst/>
            <a:ahLst/>
            <a:cxnLst/>
            <a:rect l="l" t="t" r="r" b="b"/>
            <a:pathLst>
              <a:path w="2124075" h="324485">
                <a:moveTo>
                  <a:pt x="0" y="0"/>
                </a:moveTo>
                <a:lnTo>
                  <a:pt x="2123728" y="0"/>
                </a:lnTo>
                <a:lnTo>
                  <a:pt x="2123728" y="323940"/>
                </a:lnTo>
                <a:lnTo>
                  <a:pt x="0" y="323940"/>
                </a:lnTo>
                <a:lnTo>
                  <a:pt x="0" y="0"/>
                </a:lnTo>
                <a:close/>
              </a:path>
            </a:pathLst>
          </a:custGeom>
          <a:ln w="529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61744"/>
            <a:ext cx="9144000" cy="240453"/>
          </a:xfrm>
          <a:custGeom>
            <a:avLst/>
            <a:gdLst/>
            <a:ahLst/>
            <a:cxnLst/>
            <a:rect l="l" t="t" r="r" b="b"/>
            <a:pathLst>
              <a:path w="9144000" h="180339">
                <a:moveTo>
                  <a:pt x="0" y="179996"/>
                </a:moveTo>
                <a:lnTo>
                  <a:pt x="9144000" y="179996"/>
                </a:lnTo>
                <a:lnTo>
                  <a:pt x="9144000" y="0"/>
                </a:lnTo>
                <a:lnTo>
                  <a:pt x="0" y="0"/>
                </a:lnTo>
                <a:lnTo>
                  <a:pt x="0" y="179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196752"/>
            <a:ext cx="4800600" cy="2015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1800" y="3810000"/>
            <a:ext cx="4800600" cy="1998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7584" y="692696"/>
            <a:ext cx="78162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5" dirty="0"/>
              <a:t>Potential Solution: Massive </a:t>
            </a:r>
            <a:r>
              <a:rPr sz="2500" spc="-55" dirty="0"/>
              <a:t>MIMO </a:t>
            </a:r>
            <a:r>
              <a:rPr sz="2500" spc="55" dirty="0"/>
              <a:t>(multiple-input,</a:t>
            </a:r>
            <a:r>
              <a:rPr sz="2500" spc="15" dirty="0"/>
              <a:t> </a:t>
            </a:r>
            <a:r>
              <a:rPr sz="2500" spc="55" dirty="0"/>
              <a:t>multiple-output)</a:t>
            </a:r>
            <a:endParaRPr sz="2500" dirty="0"/>
          </a:p>
        </p:txBody>
      </p:sp>
      <p:sp>
        <p:nvSpPr>
          <p:cNvPr id="8" name="object 8"/>
          <p:cNvSpPr txBox="1"/>
          <p:nvPr/>
        </p:nvSpPr>
        <p:spPr>
          <a:xfrm>
            <a:off x="683568" y="1916832"/>
            <a:ext cx="3347085" cy="1440779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15"/>
              </a:spcBef>
              <a:buClr>
                <a:srgbClr val="437BBE"/>
              </a:buClr>
              <a:buChar char="•"/>
              <a:tabLst>
                <a:tab pos="269240" algn="l"/>
                <a:tab pos="269875" algn="l"/>
              </a:tabLst>
            </a:pPr>
            <a:r>
              <a:rPr sz="1650" spc="55" dirty="0">
                <a:latin typeface="Arial"/>
                <a:cs typeface="Arial"/>
              </a:rPr>
              <a:t>Direct </a:t>
            </a:r>
            <a:r>
              <a:rPr sz="1650" spc="50" dirty="0">
                <a:latin typeface="Arial"/>
                <a:cs typeface="Arial"/>
              </a:rPr>
              <a:t>signals </a:t>
            </a:r>
            <a:r>
              <a:rPr sz="1650" spc="40" dirty="0">
                <a:latin typeface="Arial"/>
                <a:cs typeface="Arial"/>
              </a:rPr>
              <a:t>by</a:t>
            </a:r>
            <a:r>
              <a:rPr sz="1650" spc="130" dirty="0">
                <a:latin typeface="Arial"/>
                <a:cs typeface="Arial"/>
              </a:rPr>
              <a:t> </a:t>
            </a:r>
            <a:r>
              <a:rPr sz="1650" spc="70" dirty="0">
                <a:latin typeface="Arial"/>
                <a:cs typeface="Arial"/>
              </a:rPr>
              <a:t>beamforming</a:t>
            </a:r>
            <a:endParaRPr sz="1650" dirty="0">
              <a:latin typeface="Arial"/>
              <a:cs typeface="Arial"/>
            </a:endParaRPr>
          </a:p>
          <a:p>
            <a:pPr marL="514984" lvl="1" indent="-243840">
              <a:lnSpc>
                <a:spcPct val="100000"/>
              </a:lnSpc>
              <a:spcBef>
                <a:spcPts val="919"/>
              </a:spcBef>
              <a:buClr>
                <a:srgbClr val="457CAE"/>
              </a:buClr>
              <a:buChar char="•"/>
              <a:tabLst>
                <a:tab pos="514350" algn="l"/>
                <a:tab pos="514984" algn="l"/>
              </a:tabLst>
            </a:pPr>
            <a:r>
              <a:rPr sz="1650" spc="-25" dirty="0">
                <a:latin typeface="Arial"/>
                <a:cs typeface="Arial"/>
              </a:rPr>
              <a:t>Use antenna</a:t>
            </a:r>
            <a:r>
              <a:rPr sz="1650" spc="-80" dirty="0">
                <a:latin typeface="Arial"/>
                <a:cs typeface="Arial"/>
              </a:rPr>
              <a:t> </a:t>
            </a:r>
            <a:r>
              <a:rPr sz="1650" spc="-20" dirty="0">
                <a:latin typeface="Arial"/>
                <a:cs typeface="Arial"/>
              </a:rPr>
              <a:t>array</a:t>
            </a:r>
            <a:endParaRPr sz="1650" dirty="0">
              <a:latin typeface="Arial"/>
              <a:cs typeface="Arial"/>
            </a:endParaRPr>
          </a:p>
          <a:p>
            <a:pPr marL="514984" lvl="1" indent="-243840">
              <a:lnSpc>
                <a:spcPct val="100000"/>
              </a:lnSpc>
              <a:spcBef>
                <a:spcPts val="520"/>
              </a:spcBef>
              <a:buClr>
                <a:srgbClr val="457CAE"/>
              </a:buClr>
              <a:buChar char="•"/>
              <a:tabLst>
                <a:tab pos="514350" algn="l"/>
                <a:tab pos="514984" algn="l"/>
              </a:tabLst>
            </a:pPr>
            <a:r>
              <a:rPr sz="1650" spc="-30" dirty="0">
                <a:latin typeface="Arial"/>
                <a:cs typeface="Arial"/>
              </a:rPr>
              <a:t>Higher </a:t>
            </a:r>
            <a:r>
              <a:rPr sz="1650" spc="-25" dirty="0">
                <a:latin typeface="Arial"/>
                <a:cs typeface="Arial"/>
              </a:rPr>
              <a:t>received</a:t>
            </a:r>
            <a:r>
              <a:rPr sz="1650" spc="-55" dirty="0">
                <a:latin typeface="Arial"/>
                <a:cs typeface="Arial"/>
              </a:rPr>
              <a:t> </a:t>
            </a:r>
            <a:r>
              <a:rPr sz="1650" spc="-30" dirty="0">
                <a:latin typeface="Arial"/>
                <a:cs typeface="Arial"/>
              </a:rPr>
              <a:t>power</a:t>
            </a:r>
            <a:endParaRPr sz="1650" dirty="0">
              <a:latin typeface="Arial"/>
              <a:cs typeface="Arial"/>
            </a:endParaRPr>
          </a:p>
          <a:p>
            <a:pPr marL="514984" lvl="1" indent="-243840">
              <a:lnSpc>
                <a:spcPct val="100000"/>
              </a:lnSpc>
              <a:spcBef>
                <a:spcPts val="919"/>
              </a:spcBef>
              <a:buClr>
                <a:srgbClr val="457CAE"/>
              </a:buClr>
              <a:buChar char="•"/>
              <a:tabLst>
                <a:tab pos="514350" algn="l"/>
                <a:tab pos="514984" algn="l"/>
              </a:tabLst>
            </a:pPr>
            <a:r>
              <a:rPr sz="1650" spc="-25" dirty="0">
                <a:latin typeface="Arial"/>
                <a:cs typeface="Arial"/>
              </a:rPr>
              <a:t>Spatial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-25" dirty="0">
                <a:latin typeface="Arial"/>
                <a:cs typeface="Arial"/>
              </a:rPr>
              <a:t>multiplexing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3717032"/>
            <a:ext cx="4662170" cy="301365"/>
          </a:xfrm>
          <a:prstGeom prst="rect">
            <a:avLst/>
          </a:prstGeom>
          <a:solidFill>
            <a:srgbClr val="B5EA99"/>
          </a:solidFill>
        </p:spPr>
        <p:txBody>
          <a:bodyPr vert="horz" wrap="square" lIns="0" tIns="4699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70"/>
              </a:spcBef>
            </a:pPr>
            <a:r>
              <a:rPr sz="1650" spc="-20" dirty="0">
                <a:latin typeface="Arial"/>
                <a:cs typeface="Arial"/>
              </a:rPr>
              <a:t>More </a:t>
            </a:r>
            <a:r>
              <a:rPr sz="1650" spc="-25" dirty="0">
                <a:latin typeface="Arial"/>
                <a:cs typeface="Arial"/>
              </a:rPr>
              <a:t>antennas </a:t>
            </a:r>
            <a:r>
              <a:rPr sz="1650" spc="15" dirty="0">
                <a:latin typeface="Wingdings"/>
                <a:cs typeface="Wingdings"/>
              </a:rPr>
              <a:t>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-30" dirty="0">
                <a:latin typeface="Arial"/>
                <a:cs typeface="Arial"/>
              </a:rPr>
              <a:t>Reduce </a:t>
            </a:r>
            <a:r>
              <a:rPr sz="1650" spc="-40" dirty="0">
                <a:latin typeface="Arial"/>
                <a:cs typeface="Arial"/>
              </a:rPr>
              <a:t>power, </a:t>
            </a:r>
            <a:r>
              <a:rPr sz="1650" spc="-25" dirty="0">
                <a:latin typeface="Arial"/>
                <a:cs typeface="Arial"/>
              </a:rPr>
              <a:t>multiplex</a:t>
            </a:r>
            <a:r>
              <a:rPr sz="1650" spc="-160" dirty="0">
                <a:latin typeface="Arial"/>
                <a:cs typeface="Arial"/>
              </a:rPr>
              <a:t> </a:t>
            </a:r>
            <a:r>
              <a:rPr sz="1650" spc="-20" dirty="0">
                <a:latin typeface="Arial"/>
                <a:cs typeface="Arial"/>
              </a:rPr>
              <a:t>users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1350" y="3225857"/>
            <a:ext cx="241744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i="1" spc="55" dirty="0">
                <a:latin typeface="Arial"/>
                <a:cs typeface="Arial"/>
              </a:rPr>
              <a:t>Few </a:t>
            </a:r>
            <a:r>
              <a:rPr sz="1250" b="1" i="1" spc="65" dirty="0">
                <a:latin typeface="Arial"/>
                <a:cs typeface="Arial"/>
              </a:rPr>
              <a:t>antennas: Broad</a:t>
            </a:r>
            <a:r>
              <a:rPr sz="1250" b="1" i="1" spc="180" dirty="0">
                <a:latin typeface="Arial"/>
                <a:cs typeface="Arial"/>
              </a:rPr>
              <a:t> </a:t>
            </a:r>
            <a:r>
              <a:rPr sz="1250" b="1" i="1" spc="75" dirty="0">
                <a:latin typeface="Arial"/>
                <a:cs typeface="Arial"/>
              </a:rPr>
              <a:t>beams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4462" y="5918257"/>
            <a:ext cx="3778250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i="1" spc="65" dirty="0">
                <a:latin typeface="Arial"/>
                <a:cs typeface="Arial"/>
              </a:rPr>
              <a:t>Massive </a:t>
            </a:r>
            <a:r>
              <a:rPr sz="1250" b="1" i="1" spc="75" dirty="0">
                <a:latin typeface="Arial"/>
                <a:cs typeface="Arial"/>
              </a:rPr>
              <a:t>number </a:t>
            </a:r>
            <a:r>
              <a:rPr sz="1250" b="1" i="1" spc="40" dirty="0">
                <a:latin typeface="Arial"/>
                <a:cs typeface="Arial"/>
              </a:rPr>
              <a:t>of </a:t>
            </a:r>
            <a:r>
              <a:rPr sz="1250" b="1" i="1" spc="65" dirty="0">
                <a:latin typeface="Arial"/>
                <a:cs typeface="Arial"/>
              </a:rPr>
              <a:t>antennas: </a:t>
            </a:r>
            <a:r>
              <a:rPr sz="1250" b="1" i="1" spc="60" dirty="0">
                <a:latin typeface="Arial"/>
                <a:cs typeface="Arial"/>
              </a:rPr>
              <a:t>Narrow</a:t>
            </a:r>
            <a:r>
              <a:rPr sz="1250" b="1" i="1" spc="295" dirty="0">
                <a:latin typeface="Arial"/>
                <a:cs typeface="Arial"/>
              </a:rPr>
              <a:t> </a:t>
            </a:r>
            <a:r>
              <a:rPr sz="1250" b="1" i="1" spc="70" dirty="0">
                <a:latin typeface="Arial"/>
                <a:cs typeface="Arial"/>
              </a:rPr>
              <a:t>beams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505" y="5510948"/>
            <a:ext cx="4427855" cy="305853"/>
          </a:xfrm>
          <a:prstGeom prst="rect">
            <a:avLst/>
          </a:prstGeom>
          <a:solidFill>
            <a:srgbClr val="D9E5F0"/>
          </a:solidFill>
        </p:spPr>
        <p:txBody>
          <a:bodyPr vert="horz" wrap="square" lIns="0" tIns="5143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05"/>
              </a:spcBef>
            </a:pPr>
            <a:r>
              <a:rPr sz="1650" b="1" spc="50" dirty="0">
                <a:latin typeface="Arial"/>
                <a:cs typeface="Arial"/>
              </a:rPr>
              <a:t>Tradeoff: </a:t>
            </a:r>
            <a:r>
              <a:rPr sz="1650" spc="55" dirty="0">
                <a:latin typeface="Arial"/>
                <a:cs typeface="Arial"/>
              </a:rPr>
              <a:t>Transmit </a:t>
            </a:r>
            <a:r>
              <a:rPr sz="1650" spc="70" dirty="0">
                <a:latin typeface="Arial"/>
                <a:cs typeface="Arial"/>
              </a:rPr>
              <a:t>power </a:t>
            </a:r>
            <a:r>
              <a:rPr sz="1650" spc="5" dirty="0">
                <a:latin typeface="Arial"/>
                <a:cs typeface="Arial"/>
              </a:rPr>
              <a:t>+ </a:t>
            </a:r>
            <a:r>
              <a:rPr sz="1650" spc="50" dirty="0">
                <a:latin typeface="Arial"/>
                <a:cs typeface="Arial"/>
              </a:rPr>
              <a:t>Circuit</a:t>
            </a:r>
            <a:r>
              <a:rPr sz="1650" spc="235" dirty="0">
                <a:latin typeface="Arial"/>
                <a:cs typeface="Arial"/>
              </a:rPr>
              <a:t> </a:t>
            </a:r>
            <a:r>
              <a:rPr sz="1650" spc="70" dirty="0">
                <a:latin typeface="Arial"/>
                <a:cs typeface="Arial"/>
              </a:rPr>
              <a:t>power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15886" y="6062878"/>
            <a:ext cx="941705" cy="418253"/>
          </a:xfrm>
          <a:custGeom>
            <a:avLst/>
            <a:gdLst/>
            <a:ahLst/>
            <a:cxnLst/>
            <a:rect l="l" t="t" r="r" b="b"/>
            <a:pathLst>
              <a:path w="941704" h="313689">
                <a:moveTo>
                  <a:pt x="907543" y="96188"/>
                </a:moveTo>
                <a:lnTo>
                  <a:pt x="671530" y="96188"/>
                </a:lnTo>
                <a:lnTo>
                  <a:pt x="688188" y="200703"/>
                </a:lnTo>
                <a:lnTo>
                  <a:pt x="635915" y="209029"/>
                </a:lnTo>
                <a:lnTo>
                  <a:pt x="652574" y="313545"/>
                </a:lnTo>
                <a:lnTo>
                  <a:pt x="941223" y="106812"/>
                </a:lnTo>
                <a:lnTo>
                  <a:pt x="907543" y="96188"/>
                </a:lnTo>
                <a:close/>
              </a:path>
              <a:path w="941704" h="313689">
                <a:moveTo>
                  <a:pt x="619257" y="104515"/>
                </a:moveTo>
                <a:lnTo>
                  <a:pt x="0" y="203159"/>
                </a:lnTo>
                <a:lnTo>
                  <a:pt x="16657" y="307674"/>
                </a:lnTo>
                <a:lnTo>
                  <a:pt x="635915" y="209029"/>
                </a:lnTo>
                <a:lnTo>
                  <a:pt x="619257" y="104515"/>
                </a:lnTo>
                <a:close/>
              </a:path>
              <a:path w="941704" h="313689">
                <a:moveTo>
                  <a:pt x="671530" y="96188"/>
                </a:moveTo>
                <a:lnTo>
                  <a:pt x="619257" y="104515"/>
                </a:lnTo>
                <a:lnTo>
                  <a:pt x="635915" y="209029"/>
                </a:lnTo>
                <a:lnTo>
                  <a:pt x="688188" y="200703"/>
                </a:lnTo>
                <a:lnTo>
                  <a:pt x="671530" y="96188"/>
                </a:lnTo>
                <a:close/>
              </a:path>
              <a:path w="941704" h="313689">
                <a:moveTo>
                  <a:pt x="602598" y="0"/>
                </a:moveTo>
                <a:lnTo>
                  <a:pt x="619257" y="104515"/>
                </a:lnTo>
                <a:lnTo>
                  <a:pt x="671530" y="96188"/>
                </a:lnTo>
                <a:lnTo>
                  <a:pt x="907543" y="96188"/>
                </a:lnTo>
                <a:lnTo>
                  <a:pt x="602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4982" y="6091004"/>
            <a:ext cx="940435" cy="420793"/>
          </a:xfrm>
          <a:custGeom>
            <a:avLst/>
            <a:gdLst/>
            <a:ahLst/>
            <a:cxnLst/>
            <a:rect l="l" t="t" r="r" b="b"/>
            <a:pathLst>
              <a:path w="940435" h="315595">
                <a:moveTo>
                  <a:pt x="618688" y="210263"/>
                </a:moveTo>
                <a:lnTo>
                  <a:pt x="606522" y="315396"/>
                </a:lnTo>
                <a:lnTo>
                  <a:pt x="879243" y="216344"/>
                </a:lnTo>
                <a:lnTo>
                  <a:pt x="671269" y="216344"/>
                </a:lnTo>
                <a:lnTo>
                  <a:pt x="618688" y="210263"/>
                </a:lnTo>
                <a:close/>
              </a:path>
              <a:path w="940435" h="315595">
                <a:moveTo>
                  <a:pt x="630853" y="105131"/>
                </a:moveTo>
                <a:lnTo>
                  <a:pt x="618688" y="210263"/>
                </a:lnTo>
                <a:lnTo>
                  <a:pt x="671269" y="216344"/>
                </a:lnTo>
                <a:lnTo>
                  <a:pt x="683435" y="111212"/>
                </a:lnTo>
                <a:lnTo>
                  <a:pt x="630853" y="105131"/>
                </a:lnTo>
                <a:close/>
              </a:path>
              <a:path w="940435" h="315595">
                <a:moveTo>
                  <a:pt x="643018" y="0"/>
                </a:moveTo>
                <a:lnTo>
                  <a:pt x="630853" y="105131"/>
                </a:lnTo>
                <a:lnTo>
                  <a:pt x="683435" y="111212"/>
                </a:lnTo>
                <a:lnTo>
                  <a:pt x="671269" y="216344"/>
                </a:lnTo>
                <a:lnTo>
                  <a:pt x="879243" y="216344"/>
                </a:lnTo>
                <a:lnTo>
                  <a:pt x="940261" y="194182"/>
                </a:lnTo>
                <a:lnTo>
                  <a:pt x="643018" y="0"/>
                </a:lnTo>
                <a:close/>
              </a:path>
              <a:path w="940435" h="315595">
                <a:moveTo>
                  <a:pt x="12165" y="33582"/>
                </a:moveTo>
                <a:lnTo>
                  <a:pt x="0" y="138714"/>
                </a:lnTo>
                <a:lnTo>
                  <a:pt x="618688" y="210263"/>
                </a:lnTo>
                <a:lnTo>
                  <a:pt x="630853" y="105131"/>
                </a:lnTo>
                <a:lnTo>
                  <a:pt x="12165" y="33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5916" y="4531755"/>
            <a:ext cx="1364615" cy="303288"/>
          </a:xfrm>
          <a:prstGeom prst="rect">
            <a:avLst/>
          </a:prstGeom>
          <a:solidFill>
            <a:srgbClr val="FAF1E8"/>
          </a:solidFill>
        </p:spPr>
        <p:txBody>
          <a:bodyPr vert="horz" wrap="square" lIns="0" tIns="4889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85"/>
              </a:spcBef>
            </a:pPr>
            <a:r>
              <a:rPr sz="1650" spc="70" dirty="0">
                <a:latin typeface="Arial"/>
                <a:cs typeface="Arial"/>
              </a:rPr>
              <a:t>Throughput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62736" y="5044852"/>
            <a:ext cx="941705" cy="418253"/>
          </a:xfrm>
          <a:custGeom>
            <a:avLst/>
            <a:gdLst/>
            <a:ahLst/>
            <a:cxnLst/>
            <a:rect l="l" t="t" r="r" b="b"/>
            <a:pathLst>
              <a:path w="941705" h="313689">
                <a:moveTo>
                  <a:pt x="907545" y="96188"/>
                </a:moveTo>
                <a:lnTo>
                  <a:pt x="671531" y="96188"/>
                </a:lnTo>
                <a:lnTo>
                  <a:pt x="688188" y="200703"/>
                </a:lnTo>
                <a:lnTo>
                  <a:pt x="635916" y="209029"/>
                </a:lnTo>
                <a:lnTo>
                  <a:pt x="652574" y="313545"/>
                </a:lnTo>
                <a:lnTo>
                  <a:pt x="941224" y="106812"/>
                </a:lnTo>
                <a:lnTo>
                  <a:pt x="907545" y="96188"/>
                </a:lnTo>
                <a:close/>
              </a:path>
              <a:path w="941705" h="313689">
                <a:moveTo>
                  <a:pt x="619257" y="104515"/>
                </a:moveTo>
                <a:lnTo>
                  <a:pt x="0" y="203159"/>
                </a:lnTo>
                <a:lnTo>
                  <a:pt x="16658" y="307674"/>
                </a:lnTo>
                <a:lnTo>
                  <a:pt x="635916" y="209029"/>
                </a:lnTo>
                <a:lnTo>
                  <a:pt x="619257" y="104515"/>
                </a:lnTo>
                <a:close/>
              </a:path>
              <a:path w="941705" h="313689">
                <a:moveTo>
                  <a:pt x="671531" y="96188"/>
                </a:moveTo>
                <a:lnTo>
                  <a:pt x="619257" y="104515"/>
                </a:lnTo>
                <a:lnTo>
                  <a:pt x="635916" y="209029"/>
                </a:lnTo>
                <a:lnTo>
                  <a:pt x="688188" y="200703"/>
                </a:lnTo>
                <a:lnTo>
                  <a:pt x="671531" y="96188"/>
                </a:lnTo>
                <a:close/>
              </a:path>
              <a:path w="941705" h="313689">
                <a:moveTo>
                  <a:pt x="602599" y="0"/>
                </a:moveTo>
                <a:lnTo>
                  <a:pt x="619257" y="104515"/>
                </a:lnTo>
                <a:lnTo>
                  <a:pt x="671531" y="96188"/>
                </a:lnTo>
                <a:lnTo>
                  <a:pt x="907545" y="96188"/>
                </a:lnTo>
                <a:lnTo>
                  <a:pt x="602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317568" y="6574009"/>
            <a:ext cx="114300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" dirty="0"/>
              <a:pPr marL="25400">
                <a:lnSpc>
                  <a:spcPct val="100000"/>
                </a:lnSpc>
                <a:spcBef>
                  <a:spcPts val="75"/>
                </a:spcBef>
              </a:pPr>
              <a:t>10</a:t>
            </a:fld>
            <a:endParaRPr spc="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Network layout</a:t>
            </a:r>
            <a:endParaRPr lang="en-US" dirty="0"/>
          </a:p>
        </p:txBody>
      </p:sp>
      <p:pic>
        <p:nvPicPr>
          <p:cNvPr id="4" name="Content Placeholder 3" descr="C:\Users\Sreenath\Desktop\proj\fig\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2963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Rate of Adaptive </a:t>
            </a:r>
            <a:r>
              <a:rPr lang="en-US" dirty="0" smtClean="0"/>
              <a:t>GA</a:t>
            </a:r>
            <a:endParaRPr lang="en-US" dirty="0"/>
          </a:p>
        </p:txBody>
      </p:sp>
      <p:pic>
        <p:nvPicPr>
          <p:cNvPr id="4" name="Content Placeholder 3" descr="C:\Users\Sreenath\Desktop\proj\fig\7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2963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Efficiency vs. </a:t>
            </a:r>
            <a:r>
              <a:rPr lang="en-US" dirty="0" smtClean="0"/>
              <a:t>α</a:t>
            </a:r>
            <a:endParaRPr lang="en-US" dirty="0"/>
          </a:p>
        </p:txBody>
      </p:sp>
      <p:pic>
        <p:nvPicPr>
          <p:cNvPr id="4" name="Content Placeholder 3" descr="C:\Users\Sreenath\Desktop\proj\fig\6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2963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Throughput vs. </a:t>
            </a:r>
            <a:r>
              <a:rPr lang="en-US" dirty="0" smtClean="0"/>
              <a:t>α</a:t>
            </a:r>
            <a:endParaRPr lang="en-US" dirty="0"/>
          </a:p>
        </p:txBody>
      </p:sp>
      <p:pic>
        <p:nvPicPr>
          <p:cNvPr id="4" name="Content Placeholder 3" descr="C:\Users\Sreenath\Desktop\proj\fig\8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2963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Efficiency vs. </a:t>
            </a:r>
            <a:r>
              <a:rPr lang="en-US" dirty="0" smtClean="0"/>
              <a:t>NC</a:t>
            </a:r>
            <a:endParaRPr lang="en-US" dirty="0"/>
          </a:p>
        </p:txBody>
      </p:sp>
      <p:pic>
        <p:nvPicPr>
          <p:cNvPr id="4" name="Content Placeholder 3" descr="C:\Users\Sreenath\Desktop\proj\fig\5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2963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Throughput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Nc</a:t>
            </a:r>
            <a:endParaRPr lang="en-US" dirty="0"/>
          </a:p>
        </p:txBody>
      </p:sp>
      <p:pic>
        <p:nvPicPr>
          <p:cNvPr id="4" name="Content Placeholder 3" descr="C:\Users\Sreenath\Desktop\proj\fig\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2963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Efficiency </a:t>
            </a:r>
            <a:r>
              <a:rPr lang="en-US" dirty="0" err="1" smtClean="0"/>
              <a:t>vs</a:t>
            </a:r>
            <a:r>
              <a:rPr lang="en-US" dirty="0" smtClean="0"/>
              <a:t> ND</a:t>
            </a:r>
            <a:endParaRPr lang="en-US" dirty="0"/>
          </a:p>
        </p:txBody>
      </p:sp>
      <p:pic>
        <p:nvPicPr>
          <p:cNvPr id="4" name="Content Placeholder 3" descr="C:\Users\Sreenath\Desktop\proj\fig\3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2963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Throughput vs. ND</a:t>
            </a:r>
            <a:endParaRPr lang="en-US" dirty="0"/>
          </a:p>
        </p:txBody>
      </p:sp>
      <p:pic>
        <p:nvPicPr>
          <p:cNvPr id="4" name="Content Placeholder 3" descr="C:\Users\Sreenath\Desktop\proj\fig\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2963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service</a:t>
            </a:r>
          </a:p>
          <a:p>
            <a:r>
              <a:rPr lang="en-US" dirty="0" smtClean="0"/>
              <a:t>Emergency communication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Enhancement</a:t>
            </a:r>
          </a:p>
          <a:p>
            <a:r>
              <a:rPr lang="en-US" dirty="0" smtClean="0"/>
              <a:t>Vehicle-to-vehicle communication</a:t>
            </a:r>
          </a:p>
          <a:p>
            <a:r>
              <a:rPr lang="en-US" dirty="0" smtClean="0"/>
              <a:t>Remotely monitored smart sensors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500" dirty="0" smtClean="0"/>
              <a:t>CONTENTS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INTRODUCTION</a:t>
            </a:r>
          </a:p>
          <a:p>
            <a:r>
              <a:rPr lang="en-IN" sz="2000" dirty="0" smtClean="0"/>
              <a:t>OBJECTIVE</a:t>
            </a:r>
          </a:p>
          <a:p>
            <a:r>
              <a:rPr lang="en-IN" sz="2000" dirty="0" smtClean="0"/>
              <a:t>SYSTEM MODEL</a:t>
            </a:r>
          </a:p>
          <a:p>
            <a:r>
              <a:rPr lang="en-IN" sz="2000" dirty="0" smtClean="0"/>
              <a:t>SOFTWARE</a:t>
            </a:r>
          </a:p>
          <a:p>
            <a:r>
              <a:rPr lang="en-IN" sz="2000" dirty="0" smtClean="0"/>
              <a:t>APPLICATIONS</a:t>
            </a:r>
          </a:p>
          <a:p>
            <a:r>
              <a:rPr lang="en-IN" sz="2000" dirty="0" smtClean="0"/>
              <a:t>ADVANTAGES</a:t>
            </a:r>
          </a:p>
          <a:p>
            <a:r>
              <a:rPr lang="en-IN" sz="2000" dirty="0" smtClean="0"/>
              <a:t>DIS ADVANTGAES </a:t>
            </a:r>
          </a:p>
          <a:p>
            <a:pPr>
              <a:buNone/>
            </a:pPr>
            <a:r>
              <a:rPr lang="en-IN" sz="2000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throughput</a:t>
            </a:r>
          </a:p>
          <a:p>
            <a:r>
              <a:rPr lang="en-US" dirty="0" smtClean="0"/>
              <a:t>Energy efficiency</a:t>
            </a:r>
          </a:p>
          <a:p>
            <a:r>
              <a:rPr lang="en-US" dirty="0" smtClean="0"/>
              <a:t>Delay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billing system.</a:t>
            </a:r>
          </a:p>
          <a:p>
            <a:r>
              <a:rPr lang="en-US" dirty="0" smtClean="0"/>
              <a:t>Additional hardware required for D2D and cellular communication.</a:t>
            </a:r>
          </a:p>
          <a:p>
            <a:r>
              <a:rPr lang="en-US" dirty="0" smtClean="0"/>
              <a:t>Limited Range.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2214554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AIM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askerville Old Face" pitchFamily="18" charset="0"/>
              </a:rPr>
              <a:t>To improve the performance of D2D communications in 5G networks by obtaining: </a:t>
            </a:r>
          </a:p>
          <a:p>
            <a:pPr>
              <a:buNone/>
            </a:pPr>
            <a:r>
              <a:rPr lang="en-US" sz="2400" dirty="0" smtClean="0">
                <a:latin typeface="Baskerville Old Face" pitchFamily="18" charset="0"/>
              </a:rPr>
              <a:t>a.) Energy efficiency graphs.</a:t>
            </a:r>
          </a:p>
          <a:p>
            <a:pPr>
              <a:buNone/>
            </a:pPr>
            <a:r>
              <a:rPr lang="en-US" sz="2400" dirty="0" smtClean="0">
                <a:latin typeface="Baskerville Old Face" pitchFamily="18" charset="0"/>
              </a:rPr>
              <a:t>b.) System through put graphs.</a:t>
            </a:r>
          </a:p>
          <a:p>
            <a:r>
              <a:rPr lang="en-US" sz="2400" dirty="0" smtClean="0">
                <a:latin typeface="Baskerville Old Face" pitchFamily="18" charset="0"/>
              </a:rPr>
              <a:t>Apply adaptive genetic algorithm to solve EEO problem.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500" dirty="0" smtClean="0"/>
              <a:t>INTRODUCTION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200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The system characteristics of 5G net- works consist of high capacity, extremely low latency  and  very  high  data rate to support various media-rich mobile applications with stringent quality of service (</a:t>
            </a:r>
            <a:r>
              <a:rPr lang="en-US" sz="2000" dirty="0" err="1" smtClean="0"/>
              <a:t>QoS</a:t>
            </a:r>
            <a:r>
              <a:rPr lang="en-US" sz="2000" dirty="0" smtClean="0"/>
              <a:t>) requirements . </a:t>
            </a:r>
          </a:p>
          <a:p>
            <a:pPr marL="25200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In D2D communications, mobile devices in close proximity can communicate directly with each other, instead of through a base station (BS).  </a:t>
            </a:r>
          </a:p>
          <a:p>
            <a:pPr marL="25200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 D2D communications can support better local advanced services such as small-scale social networking, local advertising,  local data sharing and Internet of Things (</a:t>
            </a:r>
            <a:r>
              <a:rPr lang="en-US" sz="2000" dirty="0" err="1" smtClean="0"/>
              <a:t>IoT</a:t>
            </a:r>
            <a:r>
              <a:rPr lang="en-US" sz="2000" dirty="0" smtClean="0"/>
              <a:t>) applications 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2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2500" dirty="0" smtClean="0"/>
              <a:t>OBJECTIVE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500306"/>
            <a:ext cx="8229600" cy="414340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main purpose of our project is to </a:t>
            </a:r>
            <a:r>
              <a:rPr lang="en-US" sz="2000" dirty="0" smtClean="0"/>
              <a:t>improve the performance of D2D communications in 5G networks and arising energy power consumption in social-aware D2D communications .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IN" sz="2500" dirty="0" smtClean="0"/>
              <a:t>System Model</a:t>
            </a:r>
            <a:endParaRPr lang="en-US" sz="2500" dirty="0"/>
          </a:p>
        </p:txBody>
      </p:sp>
      <p:pic>
        <p:nvPicPr>
          <p:cNvPr id="5" name="image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76" y="1772816"/>
            <a:ext cx="4104456" cy="42459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8265" y="6019504"/>
            <a:ext cx="2124075" cy="242993"/>
          </a:xfrm>
          <a:custGeom>
            <a:avLst/>
            <a:gdLst/>
            <a:ahLst/>
            <a:cxnLst/>
            <a:rect l="l" t="t" r="r" b="b"/>
            <a:pathLst>
              <a:path w="2124075" h="182245">
                <a:moveTo>
                  <a:pt x="0" y="181681"/>
                </a:moveTo>
                <a:lnTo>
                  <a:pt x="2123728" y="181681"/>
                </a:lnTo>
                <a:lnTo>
                  <a:pt x="2123728" y="0"/>
                </a:lnTo>
                <a:lnTo>
                  <a:pt x="0" y="0"/>
                </a:lnTo>
                <a:lnTo>
                  <a:pt x="0" y="1816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8265" y="6019503"/>
            <a:ext cx="2124075" cy="432647"/>
          </a:xfrm>
          <a:custGeom>
            <a:avLst/>
            <a:gdLst/>
            <a:ahLst/>
            <a:cxnLst/>
            <a:rect l="l" t="t" r="r" b="b"/>
            <a:pathLst>
              <a:path w="2124075" h="324485">
                <a:moveTo>
                  <a:pt x="0" y="0"/>
                </a:moveTo>
                <a:lnTo>
                  <a:pt x="2123728" y="0"/>
                </a:lnTo>
                <a:lnTo>
                  <a:pt x="2123728" y="323940"/>
                </a:lnTo>
                <a:lnTo>
                  <a:pt x="0" y="323940"/>
                </a:lnTo>
                <a:lnTo>
                  <a:pt x="0" y="0"/>
                </a:lnTo>
                <a:close/>
              </a:path>
            </a:pathLst>
          </a:custGeom>
          <a:ln w="529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61744"/>
            <a:ext cx="9144000" cy="240453"/>
          </a:xfrm>
          <a:custGeom>
            <a:avLst/>
            <a:gdLst/>
            <a:ahLst/>
            <a:cxnLst/>
            <a:rect l="l" t="t" r="r" b="b"/>
            <a:pathLst>
              <a:path w="9144000" h="180339">
                <a:moveTo>
                  <a:pt x="0" y="179996"/>
                </a:moveTo>
                <a:lnTo>
                  <a:pt x="9144000" y="179996"/>
                </a:lnTo>
                <a:lnTo>
                  <a:pt x="9144000" y="0"/>
                </a:lnTo>
                <a:lnTo>
                  <a:pt x="0" y="0"/>
                </a:lnTo>
                <a:lnTo>
                  <a:pt x="0" y="179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3648" y="846385"/>
            <a:ext cx="642302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/>
              <a:t>Exponential </a:t>
            </a:r>
            <a:r>
              <a:rPr sz="2500" spc="-35" dirty="0"/>
              <a:t>Traffic </a:t>
            </a:r>
            <a:r>
              <a:rPr sz="2500" spc="-50" dirty="0"/>
              <a:t>Growth </a:t>
            </a:r>
            <a:r>
              <a:rPr sz="2500" spc="-10" dirty="0"/>
              <a:t>in </a:t>
            </a:r>
            <a:r>
              <a:rPr sz="2500" spc="-40" dirty="0"/>
              <a:t>Cellular</a:t>
            </a:r>
            <a:r>
              <a:rPr sz="2500" spc="-195" dirty="0"/>
              <a:t> </a:t>
            </a:r>
            <a:r>
              <a:rPr sz="2500" spc="-50" dirty="0"/>
              <a:t>Networks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576" y="3645024"/>
            <a:ext cx="3067685" cy="102015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15"/>
              </a:spcBef>
              <a:buClr>
                <a:srgbClr val="437BBE"/>
              </a:buClr>
              <a:buChar char="•"/>
              <a:tabLst>
                <a:tab pos="269240" algn="l"/>
                <a:tab pos="269875" algn="l"/>
              </a:tabLst>
            </a:pPr>
            <a:r>
              <a:rPr sz="1650" spc="55" dirty="0">
                <a:latin typeface="Arial"/>
                <a:cs typeface="Arial"/>
              </a:rPr>
              <a:t>39% </a:t>
            </a:r>
            <a:r>
              <a:rPr sz="1650" spc="60" dirty="0">
                <a:latin typeface="Arial"/>
                <a:cs typeface="Arial"/>
              </a:rPr>
              <a:t>More </a:t>
            </a:r>
            <a:r>
              <a:rPr sz="1650" spc="55" dirty="0">
                <a:latin typeface="Arial"/>
                <a:cs typeface="Arial"/>
              </a:rPr>
              <a:t>Data </a:t>
            </a:r>
            <a:r>
              <a:rPr sz="1650" spc="60" dirty="0">
                <a:latin typeface="Arial"/>
                <a:cs typeface="Arial"/>
              </a:rPr>
              <a:t>Every</a:t>
            </a:r>
            <a:r>
              <a:rPr sz="1650" spc="265" dirty="0">
                <a:latin typeface="Arial"/>
                <a:cs typeface="Arial"/>
              </a:rPr>
              <a:t> </a:t>
            </a:r>
            <a:r>
              <a:rPr sz="1650" spc="80" dirty="0">
                <a:latin typeface="Arial"/>
                <a:cs typeface="Arial"/>
              </a:rPr>
              <a:t>Year</a:t>
            </a:r>
            <a:endParaRPr sz="1650" dirty="0">
              <a:latin typeface="Arial"/>
              <a:cs typeface="Arial"/>
            </a:endParaRPr>
          </a:p>
          <a:p>
            <a:pPr marL="514984" lvl="1" indent="-243840">
              <a:lnSpc>
                <a:spcPct val="100000"/>
              </a:lnSpc>
              <a:spcBef>
                <a:spcPts val="520"/>
              </a:spcBef>
              <a:buClr>
                <a:srgbClr val="457CAE"/>
              </a:buClr>
              <a:buChar char="•"/>
              <a:tabLst>
                <a:tab pos="514350" algn="l"/>
                <a:tab pos="514984" algn="l"/>
              </a:tabLst>
            </a:pPr>
            <a:r>
              <a:rPr sz="1650" spc="-15" dirty="0">
                <a:latin typeface="Arial"/>
                <a:cs typeface="Arial"/>
              </a:rPr>
              <a:t>7x from </a:t>
            </a:r>
            <a:r>
              <a:rPr sz="1650" spc="-25" dirty="0">
                <a:latin typeface="Arial"/>
                <a:cs typeface="Arial"/>
              </a:rPr>
              <a:t>2017 </a:t>
            </a:r>
            <a:r>
              <a:rPr sz="1650" spc="-5" dirty="0">
                <a:latin typeface="Arial"/>
                <a:cs typeface="Arial"/>
              </a:rPr>
              <a:t>to</a:t>
            </a:r>
            <a:r>
              <a:rPr sz="1650" spc="-160" dirty="0">
                <a:latin typeface="Arial"/>
                <a:cs typeface="Arial"/>
              </a:rPr>
              <a:t> </a:t>
            </a:r>
            <a:r>
              <a:rPr sz="1650" spc="-35" dirty="0">
                <a:latin typeface="Arial"/>
                <a:cs typeface="Arial"/>
              </a:rPr>
              <a:t>2023</a:t>
            </a:r>
            <a:endParaRPr sz="1650" dirty="0">
              <a:latin typeface="Arial"/>
              <a:cs typeface="Arial"/>
            </a:endParaRPr>
          </a:p>
          <a:p>
            <a:pPr marL="514984" lvl="1" indent="-243840">
              <a:lnSpc>
                <a:spcPct val="100000"/>
              </a:lnSpc>
              <a:spcBef>
                <a:spcPts val="919"/>
              </a:spcBef>
              <a:buClr>
                <a:srgbClr val="457CAE"/>
              </a:buClr>
              <a:buChar char="•"/>
              <a:tabLst>
                <a:tab pos="514350" algn="l"/>
                <a:tab pos="514984" algn="l"/>
              </a:tabLst>
            </a:pPr>
            <a:r>
              <a:rPr sz="1650" spc="-25" dirty="0">
                <a:latin typeface="Arial"/>
                <a:cs typeface="Arial"/>
              </a:rPr>
              <a:t>Video </a:t>
            </a:r>
            <a:r>
              <a:rPr sz="1650" spc="-30" dirty="0">
                <a:latin typeface="Arial"/>
                <a:cs typeface="Arial"/>
              </a:rPr>
              <a:t>dominant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spc="-25" dirty="0">
                <a:latin typeface="Arial"/>
                <a:cs typeface="Arial"/>
              </a:rPr>
              <a:t>application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68" y="6567327"/>
            <a:ext cx="55244" cy="7630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0506" y="1700304"/>
            <a:ext cx="4545990" cy="4607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43786" y="1346257"/>
            <a:ext cx="93027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spc="-135" dirty="0">
                <a:latin typeface="Arial"/>
                <a:cs typeface="Arial"/>
              </a:rPr>
              <a:t>E</a:t>
            </a:r>
            <a:r>
              <a:rPr sz="1250" i="1" spc="-100" dirty="0">
                <a:latin typeface="Arial"/>
                <a:cs typeface="Arial"/>
              </a:rPr>
              <a:t>x</a:t>
            </a:r>
            <a:r>
              <a:rPr sz="1250" i="1" spc="-110" dirty="0">
                <a:latin typeface="Arial"/>
                <a:cs typeface="Arial"/>
              </a:rPr>
              <a:t>ab</a:t>
            </a:r>
            <a:r>
              <a:rPr sz="1250" i="1" spc="-100" dirty="0">
                <a:latin typeface="Arial"/>
                <a:cs typeface="Arial"/>
              </a:rPr>
              <a:t>y</a:t>
            </a:r>
            <a:r>
              <a:rPr sz="1250" i="1" spc="-60" dirty="0">
                <a:latin typeface="Arial"/>
                <a:cs typeface="Arial"/>
              </a:rPr>
              <a:t>t</a:t>
            </a:r>
            <a:r>
              <a:rPr sz="1250" i="1" spc="-110" dirty="0">
                <a:latin typeface="Arial"/>
                <a:cs typeface="Arial"/>
              </a:rPr>
              <a:t>e</a:t>
            </a:r>
            <a:r>
              <a:rPr sz="1250" i="1" spc="-60" dirty="0">
                <a:latin typeface="Arial"/>
                <a:cs typeface="Arial"/>
              </a:rPr>
              <a:t>/</a:t>
            </a:r>
            <a:r>
              <a:rPr sz="1250" i="1" spc="-170" dirty="0">
                <a:latin typeface="Arial"/>
                <a:cs typeface="Arial"/>
              </a:rPr>
              <a:t>m</a:t>
            </a:r>
            <a:r>
              <a:rPr sz="1250" i="1" spc="-110" dirty="0">
                <a:latin typeface="Arial"/>
                <a:cs typeface="Arial"/>
              </a:rPr>
              <a:t>on</a:t>
            </a:r>
            <a:r>
              <a:rPr sz="1250" i="1" spc="-60" dirty="0">
                <a:latin typeface="Arial"/>
                <a:cs typeface="Arial"/>
              </a:rPr>
              <a:t>t</a:t>
            </a:r>
            <a:r>
              <a:rPr sz="1250" i="1" dirty="0">
                <a:latin typeface="Arial"/>
                <a:cs typeface="Arial"/>
              </a:rPr>
              <a:t>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412776"/>
            <a:ext cx="4235601" cy="210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47841" y="5347629"/>
            <a:ext cx="4352290" cy="619400"/>
          </a:xfrm>
          <a:prstGeom prst="rect">
            <a:avLst/>
          </a:prstGeom>
          <a:solidFill>
            <a:srgbClr val="B5EA99"/>
          </a:solidFill>
        </p:spPr>
        <p:txBody>
          <a:bodyPr vert="horz" wrap="square" lIns="0" tIns="4699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370"/>
              </a:spcBef>
            </a:pPr>
            <a:r>
              <a:rPr sz="1650" b="1" spc="75" dirty="0">
                <a:latin typeface="Arial"/>
                <a:cs typeface="Arial"/>
              </a:rPr>
              <a:t>Same </a:t>
            </a:r>
            <a:r>
              <a:rPr sz="1650" b="1" spc="55" dirty="0">
                <a:latin typeface="Arial"/>
                <a:cs typeface="Arial"/>
              </a:rPr>
              <a:t>trend </a:t>
            </a:r>
            <a:r>
              <a:rPr sz="1650" b="1" spc="45" dirty="0">
                <a:latin typeface="Arial"/>
                <a:cs typeface="Arial"/>
              </a:rPr>
              <a:t>for </a:t>
            </a:r>
            <a:r>
              <a:rPr sz="1650" b="1" spc="65" dirty="0">
                <a:latin typeface="Arial"/>
                <a:cs typeface="Arial"/>
              </a:rPr>
              <a:t>energy</a:t>
            </a:r>
            <a:r>
              <a:rPr sz="1650" b="1" spc="235" dirty="0">
                <a:latin typeface="Arial"/>
                <a:cs typeface="Arial"/>
              </a:rPr>
              <a:t> </a:t>
            </a:r>
            <a:r>
              <a:rPr sz="1650" b="1" spc="75" dirty="0">
                <a:latin typeface="Arial"/>
                <a:cs typeface="Arial"/>
              </a:rPr>
              <a:t>consumption?</a:t>
            </a:r>
            <a:endParaRPr sz="165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  <a:spcBef>
                <a:spcPts val="520"/>
              </a:spcBef>
            </a:pPr>
            <a:r>
              <a:rPr sz="1650" spc="65" dirty="0">
                <a:latin typeface="Arial"/>
                <a:cs typeface="Arial"/>
              </a:rPr>
              <a:t>Can </a:t>
            </a:r>
            <a:r>
              <a:rPr sz="1650" spc="55" dirty="0">
                <a:latin typeface="Arial"/>
                <a:cs typeface="Arial"/>
              </a:rPr>
              <a:t>we </a:t>
            </a:r>
            <a:r>
              <a:rPr sz="1650" spc="70" dirty="0">
                <a:latin typeface="Arial"/>
                <a:cs typeface="Arial"/>
              </a:rPr>
              <a:t>make </a:t>
            </a:r>
            <a:r>
              <a:rPr sz="1650" spc="45" dirty="0">
                <a:latin typeface="Arial"/>
                <a:cs typeface="Arial"/>
              </a:rPr>
              <a:t>5G </a:t>
            </a:r>
            <a:r>
              <a:rPr sz="1650" spc="65" dirty="0">
                <a:latin typeface="Arial"/>
                <a:cs typeface="Arial"/>
              </a:rPr>
              <a:t>more </a:t>
            </a:r>
            <a:r>
              <a:rPr sz="1650" spc="60" dirty="0">
                <a:latin typeface="Arial"/>
                <a:cs typeface="Arial"/>
              </a:rPr>
              <a:t>energy</a:t>
            </a:r>
            <a:r>
              <a:rPr sz="1650" spc="335" dirty="0">
                <a:latin typeface="Arial"/>
                <a:cs typeface="Arial"/>
              </a:rPr>
              <a:t> </a:t>
            </a:r>
            <a:r>
              <a:rPr sz="1650" spc="45" dirty="0">
                <a:latin typeface="Arial"/>
                <a:cs typeface="Arial"/>
              </a:rPr>
              <a:t>efficient?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9762" y="6019504"/>
            <a:ext cx="752475" cy="242993"/>
          </a:xfrm>
          <a:custGeom>
            <a:avLst/>
            <a:gdLst/>
            <a:ahLst/>
            <a:cxnLst/>
            <a:rect l="l" t="t" r="r" b="b"/>
            <a:pathLst>
              <a:path w="752475" h="182245">
                <a:moveTo>
                  <a:pt x="0" y="181681"/>
                </a:moveTo>
                <a:lnTo>
                  <a:pt x="752231" y="181681"/>
                </a:lnTo>
                <a:lnTo>
                  <a:pt x="752231" y="0"/>
                </a:lnTo>
                <a:lnTo>
                  <a:pt x="0" y="0"/>
                </a:lnTo>
                <a:lnTo>
                  <a:pt x="0" y="1816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8265" y="6019503"/>
            <a:ext cx="2124075" cy="432647"/>
          </a:xfrm>
          <a:custGeom>
            <a:avLst/>
            <a:gdLst/>
            <a:ahLst/>
            <a:cxnLst/>
            <a:rect l="l" t="t" r="r" b="b"/>
            <a:pathLst>
              <a:path w="2124075" h="324485">
                <a:moveTo>
                  <a:pt x="0" y="0"/>
                </a:moveTo>
                <a:lnTo>
                  <a:pt x="2123728" y="0"/>
                </a:lnTo>
                <a:lnTo>
                  <a:pt x="2123728" y="323940"/>
                </a:lnTo>
                <a:lnTo>
                  <a:pt x="0" y="323940"/>
                </a:lnTo>
                <a:lnTo>
                  <a:pt x="0" y="0"/>
                </a:lnTo>
                <a:close/>
              </a:path>
            </a:pathLst>
          </a:custGeom>
          <a:ln w="529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9762" y="6261744"/>
            <a:ext cx="824865" cy="240453"/>
          </a:xfrm>
          <a:custGeom>
            <a:avLst/>
            <a:gdLst/>
            <a:ahLst/>
            <a:cxnLst/>
            <a:rect l="l" t="t" r="r" b="b"/>
            <a:pathLst>
              <a:path w="824865" h="180339">
                <a:moveTo>
                  <a:pt x="0" y="179996"/>
                </a:moveTo>
                <a:lnTo>
                  <a:pt x="824238" y="179996"/>
                </a:lnTo>
                <a:lnTo>
                  <a:pt x="824238" y="0"/>
                </a:lnTo>
                <a:lnTo>
                  <a:pt x="0" y="0"/>
                </a:lnTo>
                <a:lnTo>
                  <a:pt x="0" y="179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9311" y="6261744"/>
            <a:ext cx="939165" cy="240453"/>
          </a:xfrm>
          <a:custGeom>
            <a:avLst/>
            <a:gdLst/>
            <a:ahLst/>
            <a:cxnLst/>
            <a:rect l="l" t="t" r="r" b="b"/>
            <a:pathLst>
              <a:path w="939164" h="180339">
                <a:moveTo>
                  <a:pt x="0" y="179996"/>
                </a:moveTo>
                <a:lnTo>
                  <a:pt x="938713" y="179996"/>
                </a:lnTo>
                <a:lnTo>
                  <a:pt x="938713" y="0"/>
                </a:lnTo>
                <a:lnTo>
                  <a:pt x="0" y="0"/>
                </a:lnTo>
                <a:lnTo>
                  <a:pt x="0" y="179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6261744"/>
            <a:ext cx="972185" cy="240453"/>
          </a:xfrm>
          <a:custGeom>
            <a:avLst/>
            <a:gdLst/>
            <a:ahLst/>
            <a:cxnLst/>
            <a:rect l="l" t="t" r="r" b="b"/>
            <a:pathLst>
              <a:path w="972185" h="180339">
                <a:moveTo>
                  <a:pt x="0" y="179996"/>
                </a:moveTo>
                <a:lnTo>
                  <a:pt x="971600" y="179996"/>
                </a:lnTo>
                <a:lnTo>
                  <a:pt x="971600" y="0"/>
                </a:lnTo>
                <a:lnTo>
                  <a:pt x="0" y="0"/>
                </a:lnTo>
                <a:lnTo>
                  <a:pt x="0" y="179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568" y="1005408"/>
            <a:ext cx="79208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spc="-55" dirty="0"/>
              <a:t>What </a:t>
            </a:r>
            <a:r>
              <a:rPr lang="en-US" sz="2500" spc="-55" dirty="0" smtClean="0"/>
              <a:t>i</a:t>
            </a:r>
            <a:r>
              <a:rPr sz="2500" spc="-10" dirty="0" smtClean="0"/>
              <a:t>s</a:t>
            </a:r>
            <a:r>
              <a:rPr lang="en-US" sz="2500" spc="-10" dirty="0" smtClean="0"/>
              <a:t> </a:t>
            </a:r>
            <a:r>
              <a:rPr sz="2500" spc="-45" dirty="0" smtClean="0"/>
              <a:t>Energy</a:t>
            </a:r>
            <a:r>
              <a:rPr lang="en-US" sz="2500" spc="-45" dirty="0" smtClean="0"/>
              <a:t> </a:t>
            </a:r>
            <a:r>
              <a:rPr sz="2500" spc="-40" dirty="0" smtClean="0"/>
              <a:t>Efficiency</a:t>
            </a:r>
            <a:r>
              <a:rPr sz="2500" spc="-40" dirty="0"/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307" y="1241856"/>
            <a:ext cx="2513330" cy="53540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Clr>
                <a:srgbClr val="437BBE"/>
              </a:buClr>
              <a:buChar char="•"/>
              <a:tabLst>
                <a:tab pos="269240" algn="l"/>
                <a:tab pos="269875" algn="l"/>
              </a:tabLst>
            </a:pPr>
            <a:endParaRPr lang="en-US" sz="1650" spc="60" dirty="0" smtClean="0">
              <a:cs typeface="Arial"/>
            </a:endParaRPr>
          </a:p>
          <a:p>
            <a:pPr marL="269875" indent="-257175">
              <a:lnSpc>
                <a:spcPct val="100000"/>
              </a:lnSpc>
              <a:spcBef>
                <a:spcPts val="114"/>
              </a:spcBef>
              <a:buClr>
                <a:srgbClr val="437BBE"/>
              </a:buClr>
              <a:tabLst>
                <a:tab pos="269240" algn="l"/>
                <a:tab pos="269875" algn="l"/>
              </a:tabLst>
            </a:pPr>
            <a:r>
              <a:rPr sz="1650" spc="60" dirty="0" smtClean="0">
                <a:cs typeface="Arial"/>
              </a:rPr>
              <a:t>Benefit-Cost</a:t>
            </a:r>
            <a:r>
              <a:rPr sz="1650" spc="55" dirty="0" smtClean="0">
                <a:cs typeface="Arial"/>
              </a:rPr>
              <a:t> </a:t>
            </a:r>
            <a:r>
              <a:rPr sz="1650" spc="55" dirty="0">
                <a:cs typeface="Arial"/>
              </a:rPr>
              <a:t>Analysis:</a:t>
            </a:r>
            <a:endParaRPr sz="1650" dirty="0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68" y="6567327"/>
            <a:ext cx="55244" cy="7630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65250" y="2316188"/>
            <a:ext cx="936625" cy="423333"/>
          </a:xfrm>
          <a:custGeom>
            <a:avLst/>
            <a:gdLst/>
            <a:ahLst/>
            <a:cxnLst/>
            <a:rect l="l" t="t" r="r" b="b"/>
            <a:pathLst>
              <a:path w="936625" h="317500">
                <a:moveTo>
                  <a:pt x="618510" y="105832"/>
                </a:moveTo>
                <a:lnTo>
                  <a:pt x="618510" y="317500"/>
                </a:lnTo>
                <a:lnTo>
                  <a:pt x="830241" y="211665"/>
                </a:lnTo>
                <a:lnTo>
                  <a:pt x="671442" y="211665"/>
                </a:lnTo>
                <a:lnTo>
                  <a:pt x="671442" y="105832"/>
                </a:lnTo>
                <a:lnTo>
                  <a:pt x="618510" y="105832"/>
                </a:lnTo>
                <a:close/>
              </a:path>
              <a:path w="936625" h="317500">
                <a:moveTo>
                  <a:pt x="0" y="105831"/>
                </a:moveTo>
                <a:lnTo>
                  <a:pt x="0" y="211665"/>
                </a:lnTo>
                <a:lnTo>
                  <a:pt x="618510" y="211665"/>
                </a:lnTo>
                <a:lnTo>
                  <a:pt x="618510" y="105832"/>
                </a:lnTo>
                <a:lnTo>
                  <a:pt x="0" y="105831"/>
                </a:lnTo>
                <a:close/>
              </a:path>
              <a:path w="936625" h="317500">
                <a:moveTo>
                  <a:pt x="618510" y="0"/>
                </a:moveTo>
                <a:lnTo>
                  <a:pt x="618510" y="105832"/>
                </a:lnTo>
                <a:lnTo>
                  <a:pt x="671442" y="105832"/>
                </a:lnTo>
                <a:lnTo>
                  <a:pt x="671442" y="211665"/>
                </a:lnTo>
                <a:lnTo>
                  <a:pt x="830241" y="211665"/>
                </a:lnTo>
                <a:lnTo>
                  <a:pt x="936104" y="158750"/>
                </a:lnTo>
                <a:lnTo>
                  <a:pt x="618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8865" y="2318403"/>
            <a:ext cx="936625" cy="423333"/>
          </a:xfrm>
          <a:custGeom>
            <a:avLst/>
            <a:gdLst/>
            <a:ahLst/>
            <a:cxnLst/>
            <a:rect l="l" t="t" r="r" b="b"/>
            <a:pathLst>
              <a:path w="936625" h="317500">
                <a:moveTo>
                  <a:pt x="618510" y="211666"/>
                </a:moveTo>
                <a:lnTo>
                  <a:pt x="618510" y="317500"/>
                </a:lnTo>
                <a:lnTo>
                  <a:pt x="830238" y="211667"/>
                </a:lnTo>
                <a:lnTo>
                  <a:pt x="618510" y="211666"/>
                </a:lnTo>
                <a:close/>
              </a:path>
              <a:path w="936625" h="317500">
                <a:moveTo>
                  <a:pt x="618510" y="0"/>
                </a:moveTo>
                <a:lnTo>
                  <a:pt x="618510" y="211666"/>
                </a:lnTo>
                <a:lnTo>
                  <a:pt x="671442" y="211667"/>
                </a:lnTo>
                <a:lnTo>
                  <a:pt x="671442" y="105832"/>
                </a:lnTo>
                <a:lnTo>
                  <a:pt x="830238" y="105832"/>
                </a:lnTo>
                <a:lnTo>
                  <a:pt x="618510" y="0"/>
                </a:lnTo>
                <a:close/>
              </a:path>
              <a:path w="936625" h="317500">
                <a:moveTo>
                  <a:pt x="830238" y="105832"/>
                </a:moveTo>
                <a:lnTo>
                  <a:pt x="671442" y="105832"/>
                </a:lnTo>
                <a:lnTo>
                  <a:pt x="671442" y="211667"/>
                </a:lnTo>
                <a:lnTo>
                  <a:pt x="830241" y="211665"/>
                </a:lnTo>
                <a:lnTo>
                  <a:pt x="936104" y="158750"/>
                </a:lnTo>
                <a:lnTo>
                  <a:pt x="830238" y="105832"/>
                </a:lnTo>
                <a:close/>
              </a:path>
              <a:path w="936625" h="317500">
                <a:moveTo>
                  <a:pt x="618510" y="105832"/>
                </a:moveTo>
                <a:lnTo>
                  <a:pt x="0" y="105832"/>
                </a:lnTo>
                <a:lnTo>
                  <a:pt x="0" y="211665"/>
                </a:lnTo>
                <a:lnTo>
                  <a:pt x="618510" y="211666"/>
                </a:lnTo>
                <a:lnTo>
                  <a:pt x="618510" y="105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4277" y="1919088"/>
            <a:ext cx="2051685" cy="86626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650" i="1" spc="-25" dirty="0">
                <a:latin typeface="Arial"/>
                <a:cs typeface="Arial"/>
              </a:rPr>
              <a:t>Cost: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25" dirty="0">
                <a:latin typeface="Arial"/>
                <a:cs typeface="Arial"/>
              </a:rPr>
              <a:t>Energy</a:t>
            </a:r>
            <a:r>
              <a:rPr sz="1650" b="1" spc="-100" dirty="0">
                <a:latin typeface="Arial"/>
                <a:cs typeface="Arial"/>
              </a:rPr>
              <a:t> </a:t>
            </a:r>
            <a:r>
              <a:rPr sz="1650" b="1" spc="-30" dirty="0">
                <a:latin typeface="Arial"/>
                <a:cs typeface="Arial"/>
              </a:rPr>
              <a:t>consumption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650" spc="-30" dirty="0">
                <a:latin typeface="Arial"/>
                <a:cs typeface="Arial"/>
              </a:rPr>
              <a:t>(Watt=Joule/s)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3360" y="1919088"/>
            <a:ext cx="1607820" cy="86626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15"/>
              </a:spcBef>
            </a:pPr>
            <a:r>
              <a:rPr sz="1650" i="1" spc="-40" dirty="0">
                <a:latin typeface="Arial"/>
                <a:cs typeface="Arial"/>
              </a:rPr>
              <a:t>B</a:t>
            </a:r>
            <a:r>
              <a:rPr sz="1650" i="1" spc="-35" dirty="0">
                <a:latin typeface="Arial"/>
                <a:cs typeface="Arial"/>
              </a:rPr>
              <a:t>ene</a:t>
            </a:r>
            <a:r>
              <a:rPr sz="1650" i="1" spc="-15" dirty="0">
                <a:latin typeface="Arial"/>
                <a:cs typeface="Arial"/>
              </a:rPr>
              <a:t>f</a:t>
            </a:r>
            <a:r>
              <a:rPr sz="1650" i="1" spc="-20" dirty="0">
                <a:latin typeface="Arial"/>
                <a:cs typeface="Arial"/>
              </a:rPr>
              <a:t>i</a:t>
            </a:r>
            <a:r>
              <a:rPr sz="1650" i="1" spc="-15" dirty="0">
                <a:latin typeface="Arial"/>
                <a:cs typeface="Arial"/>
              </a:rPr>
              <a:t>t</a:t>
            </a:r>
            <a:r>
              <a:rPr sz="1650" i="1" dirty="0"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650" b="1" spc="-20" dirty="0">
                <a:latin typeface="Arial"/>
                <a:cs typeface="Arial"/>
              </a:rPr>
              <a:t>Data</a:t>
            </a:r>
            <a:r>
              <a:rPr sz="1650" b="1" spc="-120" dirty="0">
                <a:latin typeface="Arial"/>
                <a:cs typeface="Arial"/>
              </a:rPr>
              <a:t> </a:t>
            </a:r>
            <a:r>
              <a:rPr sz="1650" b="1" spc="-30" dirty="0">
                <a:latin typeface="Arial"/>
                <a:cs typeface="Arial"/>
              </a:rPr>
              <a:t>throughput</a:t>
            </a:r>
            <a:endParaRPr sz="1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1650" spc="-15" dirty="0">
                <a:latin typeface="Arial"/>
                <a:cs typeface="Arial"/>
              </a:rPr>
              <a:t>(</a:t>
            </a:r>
            <a:r>
              <a:rPr sz="1650" spc="-35" dirty="0">
                <a:latin typeface="Arial"/>
                <a:cs typeface="Arial"/>
              </a:rPr>
              <a:t>b</a:t>
            </a:r>
            <a:r>
              <a:rPr sz="1650" spc="-25" dirty="0">
                <a:latin typeface="Arial"/>
                <a:cs typeface="Arial"/>
              </a:rPr>
              <a:t>i</a:t>
            </a:r>
            <a:r>
              <a:rPr sz="1650" spc="-15" dirty="0">
                <a:latin typeface="Arial"/>
                <a:cs typeface="Arial"/>
              </a:rPr>
              <a:t>t/</a:t>
            </a:r>
            <a:r>
              <a:rPr sz="1650" spc="-30" dirty="0">
                <a:latin typeface="Arial"/>
                <a:cs typeface="Arial"/>
              </a:rPr>
              <a:t>s</a:t>
            </a:r>
            <a:r>
              <a:rPr sz="1650" spc="5" dirty="0"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4971" y="2143925"/>
            <a:ext cx="2520315" cy="418704"/>
          </a:xfrm>
          <a:prstGeom prst="rect">
            <a:avLst/>
          </a:prstGeom>
          <a:solidFill>
            <a:srgbClr val="D1E8FF"/>
          </a:solidFill>
          <a:ln w="52917">
            <a:solidFill>
              <a:srgbClr val="00000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1285"/>
              </a:spcBef>
            </a:pPr>
            <a:r>
              <a:rPr sz="1650" b="1" spc="-25" dirty="0">
                <a:latin typeface="Arial"/>
                <a:cs typeface="Arial"/>
              </a:rPr>
              <a:t>Cellular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spc="-25" dirty="0">
                <a:latin typeface="Arial"/>
                <a:cs typeface="Arial"/>
              </a:rPr>
              <a:t>network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307" y="3663323"/>
            <a:ext cx="219583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Clr>
                <a:srgbClr val="437BBE"/>
              </a:buClr>
              <a:buChar char="•"/>
              <a:tabLst>
                <a:tab pos="269240" algn="l"/>
                <a:tab pos="269875" algn="l"/>
              </a:tabLst>
            </a:pPr>
            <a:r>
              <a:rPr sz="1650" spc="60" dirty="0" smtClean="0">
                <a:cs typeface="Arial"/>
              </a:rPr>
              <a:t>Benefit-Cost</a:t>
            </a:r>
            <a:r>
              <a:rPr sz="1650" spc="30" dirty="0" smtClean="0">
                <a:cs typeface="Arial"/>
              </a:rPr>
              <a:t> </a:t>
            </a:r>
            <a:r>
              <a:rPr sz="1650" spc="55" dirty="0" smtClean="0">
                <a:cs typeface="Arial"/>
              </a:rPr>
              <a:t>Ratio:</a:t>
            </a:r>
            <a:endParaRPr sz="1650" dirty="0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8024" y="5300266"/>
            <a:ext cx="3531870" cy="934871"/>
          </a:xfrm>
          <a:prstGeom prst="rect">
            <a:avLst/>
          </a:prstGeom>
          <a:solidFill>
            <a:srgbClr val="FAF1E8"/>
          </a:solidFill>
        </p:spPr>
        <p:txBody>
          <a:bodyPr vert="horz" wrap="square" lIns="0" tIns="4445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350"/>
              </a:spcBef>
            </a:pPr>
            <a:r>
              <a:rPr sz="1650" b="1" spc="75" dirty="0">
                <a:cs typeface="Arial"/>
              </a:rPr>
              <a:t>Economical</a:t>
            </a:r>
            <a:r>
              <a:rPr sz="1650" b="1" spc="65" dirty="0">
                <a:cs typeface="Arial"/>
              </a:rPr>
              <a:t> </a:t>
            </a:r>
            <a:r>
              <a:rPr sz="1650" b="1" spc="70" dirty="0">
                <a:cs typeface="Arial"/>
              </a:rPr>
              <a:t>concerns</a:t>
            </a:r>
            <a:endParaRPr sz="1650" dirty="0">
              <a:cs typeface="Arial"/>
            </a:endParaRPr>
          </a:p>
          <a:p>
            <a:pPr marL="660400">
              <a:lnSpc>
                <a:spcPct val="100000"/>
              </a:lnSpc>
              <a:spcBef>
                <a:spcPts val="620"/>
              </a:spcBef>
            </a:pPr>
            <a:r>
              <a:rPr sz="1650" spc="65" dirty="0">
                <a:cs typeface="Arial"/>
              </a:rPr>
              <a:t>Energy </a:t>
            </a:r>
            <a:r>
              <a:rPr sz="1650" spc="50" dirty="0">
                <a:cs typeface="Arial"/>
              </a:rPr>
              <a:t>price:</a:t>
            </a:r>
            <a:r>
              <a:rPr sz="1650" spc="100" dirty="0">
                <a:cs typeface="Arial"/>
              </a:rPr>
              <a:t> </a:t>
            </a:r>
            <a:r>
              <a:rPr sz="1650" spc="55" dirty="0">
                <a:cs typeface="Arial"/>
              </a:rPr>
              <a:t>Joule/€</a:t>
            </a:r>
            <a:endParaRPr sz="1650" dirty="0"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420"/>
              </a:spcBef>
            </a:pPr>
            <a:r>
              <a:rPr sz="1650" spc="60" dirty="0">
                <a:cs typeface="Arial"/>
              </a:rPr>
              <a:t>Other </a:t>
            </a:r>
            <a:r>
              <a:rPr sz="1650" spc="50" dirty="0">
                <a:cs typeface="Arial"/>
              </a:rPr>
              <a:t>costs can </a:t>
            </a:r>
            <a:r>
              <a:rPr sz="1650" spc="45" dirty="0">
                <a:cs typeface="Arial"/>
              </a:rPr>
              <a:t>also </a:t>
            </a:r>
            <a:r>
              <a:rPr sz="1650" spc="40" dirty="0">
                <a:cs typeface="Arial"/>
              </a:rPr>
              <a:t>be</a:t>
            </a:r>
            <a:r>
              <a:rPr sz="1650" spc="305" dirty="0">
                <a:cs typeface="Arial"/>
              </a:rPr>
              <a:t> </a:t>
            </a:r>
            <a:r>
              <a:rPr sz="1650" spc="55" dirty="0">
                <a:cs typeface="Arial"/>
              </a:rPr>
              <a:t>included</a:t>
            </a:r>
            <a:endParaRPr sz="1650" dirty="0"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1599" y="5300266"/>
            <a:ext cx="2877820" cy="888705"/>
          </a:xfrm>
          <a:prstGeom prst="rect">
            <a:avLst/>
          </a:prstGeom>
          <a:solidFill>
            <a:srgbClr val="B5EA99"/>
          </a:solidFill>
        </p:spPr>
        <p:txBody>
          <a:bodyPr vert="horz" wrap="square" lIns="0" tIns="4445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350"/>
              </a:spcBef>
            </a:pPr>
            <a:r>
              <a:rPr sz="1650" b="1" spc="75" dirty="0">
                <a:cs typeface="Arial"/>
              </a:rPr>
              <a:t>Environmental</a:t>
            </a:r>
            <a:r>
              <a:rPr sz="1650" b="1" spc="40" dirty="0">
                <a:cs typeface="Arial"/>
              </a:rPr>
              <a:t> </a:t>
            </a:r>
            <a:r>
              <a:rPr sz="1650" b="1" spc="70" dirty="0">
                <a:cs typeface="Arial"/>
              </a:rPr>
              <a:t>concerns</a:t>
            </a:r>
            <a:endParaRPr sz="1650" dirty="0">
              <a:cs typeface="Arial"/>
            </a:endParaRPr>
          </a:p>
          <a:p>
            <a:pPr marL="320675" marR="322580" indent="-62865" algn="ctr">
              <a:lnSpc>
                <a:spcPct val="101000"/>
              </a:lnSpc>
              <a:spcBef>
                <a:spcPts val="600"/>
              </a:spcBef>
            </a:pPr>
            <a:r>
              <a:rPr sz="1650" spc="65" dirty="0">
                <a:cs typeface="Arial"/>
              </a:rPr>
              <a:t>Energy </a:t>
            </a:r>
            <a:r>
              <a:rPr sz="1650" spc="55" dirty="0">
                <a:cs typeface="Arial"/>
              </a:rPr>
              <a:t>production </a:t>
            </a:r>
            <a:r>
              <a:rPr sz="1650" spc="15" dirty="0">
                <a:cs typeface="Arial"/>
              </a:rPr>
              <a:t>is  </a:t>
            </a:r>
            <a:r>
              <a:rPr sz="1650" spc="55" dirty="0">
                <a:cs typeface="Arial"/>
              </a:rPr>
              <a:t>mainly</a:t>
            </a:r>
            <a:r>
              <a:rPr sz="1650" spc="60" dirty="0">
                <a:cs typeface="Arial"/>
              </a:rPr>
              <a:t> </a:t>
            </a:r>
            <a:r>
              <a:rPr sz="1650" spc="65" dirty="0">
                <a:cs typeface="Arial"/>
              </a:rPr>
              <a:t>non-renewable</a:t>
            </a:r>
            <a:endParaRPr sz="1650" dirty="0"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5700" y="4097867"/>
            <a:ext cx="6731000" cy="829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6369" y="6019504"/>
            <a:ext cx="396240" cy="242993"/>
          </a:xfrm>
          <a:custGeom>
            <a:avLst/>
            <a:gdLst/>
            <a:ahLst/>
            <a:cxnLst/>
            <a:rect l="l" t="t" r="r" b="b"/>
            <a:pathLst>
              <a:path w="396240" h="182245">
                <a:moveTo>
                  <a:pt x="0" y="181681"/>
                </a:moveTo>
                <a:lnTo>
                  <a:pt x="395622" y="181681"/>
                </a:lnTo>
                <a:lnTo>
                  <a:pt x="395622" y="0"/>
                </a:lnTo>
                <a:lnTo>
                  <a:pt x="0" y="0"/>
                </a:lnTo>
                <a:lnTo>
                  <a:pt x="0" y="1816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8265" y="6019503"/>
            <a:ext cx="2124075" cy="432647"/>
          </a:xfrm>
          <a:custGeom>
            <a:avLst/>
            <a:gdLst/>
            <a:ahLst/>
            <a:cxnLst/>
            <a:rect l="l" t="t" r="r" b="b"/>
            <a:pathLst>
              <a:path w="2124075" h="324485">
                <a:moveTo>
                  <a:pt x="0" y="0"/>
                </a:moveTo>
                <a:lnTo>
                  <a:pt x="2123728" y="0"/>
                </a:lnTo>
                <a:lnTo>
                  <a:pt x="2123728" y="323940"/>
                </a:lnTo>
                <a:lnTo>
                  <a:pt x="0" y="323940"/>
                </a:lnTo>
                <a:lnTo>
                  <a:pt x="0" y="0"/>
                </a:lnTo>
                <a:close/>
              </a:path>
            </a:pathLst>
          </a:custGeom>
          <a:ln w="529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61744"/>
            <a:ext cx="9144000" cy="240453"/>
          </a:xfrm>
          <a:custGeom>
            <a:avLst/>
            <a:gdLst/>
            <a:ahLst/>
            <a:cxnLst/>
            <a:rect l="l" t="t" r="r" b="b"/>
            <a:pathLst>
              <a:path w="9144000" h="180339">
                <a:moveTo>
                  <a:pt x="0" y="179996"/>
                </a:moveTo>
                <a:lnTo>
                  <a:pt x="9144000" y="179996"/>
                </a:lnTo>
                <a:lnTo>
                  <a:pt x="9144000" y="0"/>
                </a:lnTo>
                <a:lnTo>
                  <a:pt x="0" y="0"/>
                </a:lnTo>
                <a:lnTo>
                  <a:pt x="0" y="179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1760" y="692696"/>
            <a:ext cx="43738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5" dirty="0"/>
              <a:t>Potential Solution: </a:t>
            </a:r>
            <a:r>
              <a:rPr lang="en-US" sz="2500" spc="-45" dirty="0" smtClean="0"/>
              <a:t>Micro</a:t>
            </a:r>
            <a:r>
              <a:rPr sz="2500" spc="-95" dirty="0" smtClean="0"/>
              <a:t> </a:t>
            </a:r>
            <a:r>
              <a:rPr sz="2500" spc="-35" dirty="0"/>
              <a:t>Cells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308" y="1241856"/>
            <a:ext cx="450278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Clr>
                <a:srgbClr val="437BBE"/>
              </a:buClr>
              <a:buChar char="•"/>
              <a:tabLst>
                <a:tab pos="269240" algn="l"/>
                <a:tab pos="269875" algn="l"/>
              </a:tabLst>
            </a:pPr>
            <a:r>
              <a:rPr sz="1650" spc="60" dirty="0" smtClean="0">
                <a:latin typeface="Arial"/>
                <a:cs typeface="Arial"/>
              </a:rPr>
              <a:t>Signal </a:t>
            </a:r>
            <a:r>
              <a:rPr sz="1650" spc="70" dirty="0">
                <a:latin typeface="Arial"/>
                <a:cs typeface="Arial"/>
              </a:rPr>
              <a:t>power </a:t>
            </a:r>
            <a:r>
              <a:rPr sz="1650" spc="65" dirty="0">
                <a:latin typeface="Arial"/>
                <a:cs typeface="Arial"/>
              </a:rPr>
              <a:t>decays </a:t>
            </a:r>
            <a:r>
              <a:rPr sz="1650" spc="50" dirty="0">
                <a:latin typeface="Arial"/>
                <a:cs typeface="Arial"/>
              </a:rPr>
              <a:t>rapidly </a:t>
            </a:r>
            <a:r>
              <a:rPr sz="1650" spc="45" dirty="0">
                <a:latin typeface="Arial"/>
                <a:cs typeface="Arial"/>
              </a:rPr>
              <a:t>with</a:t>
            </a:r>
            <a:r>
              <a:rPr sz="1650" spc="175" dirty="0">
                <a:latin typeface="Arial"/>
                <a:cs typeface="Arial"/>
              </a:rPr>
              <a:t> </a:t>
            </a:r>
            <a:r>
              <a:rPr sz="1650" spc="55" dirty="0">
                <a:latin typeface="Arial"/>
                <a:cs typeface="Arial"/>
              </a:rPr>
              <a:t>distance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754" y="1648155"/>
            <a:ext cx="3173095" cy="102015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615"/>
              </a:spcBef>
              <a:buClr>
                <a:srgbClr val="457CAE"/>
              </a:buClr>
              <a:buChar char="•"/>
              <a:tabLst>
                <a:tab pos="255904" algn="l"/>
                <a:tab pos="256540" algn="l"/>
              </a:tabLst>
            </a:pPr>
            <a:r>
              <a:rPr sz="1650" spc="-20" dirty="0">
                <a:latin typeface="Arial"/>
                <a:cs typeface="Arial"/>
              </a:rPr>
              <a:t>0.001% </a:t>
            </a:r>
            <a:r>
              <a:rPr sz="1650" spc="-25" dirty="0">
                <a:latin typeface="Arial"/>
                <a:cs typeface="Arial"/>
              </a:rPr>
              <a:t>received </a:t>
            </a:r>
            <a:r>
              <a:rPr sz="1650" spc="-15" dirty="0">
                <a:latin typeface="Arial"/>
                <a:cs typeface="Arial"/>
              </a:rPr>
              <a:t>at </a:t>
            </a:r>
            <a:r>
              <a:rPr sz="1650" spc="5" dirty="0">
                <a:latin typeface="Arial"/>
                <a:cs typeface="Arial"/>
              </a:rPr>
              <a:t>1</a:t>
            </a:r>
            <a:r>
              <a:rPr sz="1650" spc="-15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m</a:t>
            </a:r>
            <a:endParaRPr sz="165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520"/>
              </a:spcBef>
              <a:buClr>
                <a:srgbClr val="457CAE"/>
              </a:buClr>
              <a:buChar char="•"/>
              <a:tabLst>
                <a:tab pos="255904" algn="l"/>
                <a:tab pos="256540" algn="l"/>
              </a:tabLst>
            </a:pPr>
            <a:r>
              <a:rPr sz="1650" spc="-25" dirty="0">
                <a:latin typeface="Arial"/>
                <a:cs typeface="Arial"/>
              </a:rPr>
              <a:t>0.00001% received </a:t>
            </a:r>
            <a:r>
              <a:rPr sz="1650" spc="-15" dirty="0">
                <a:latin typeface="Arial"/>
                <a:cs typeface="Arial"/>
              </a:rPr>
              <a:t>at 10</a:t>
            </a:r>
            <a:r>
              <a:rPr sz="1650" spc="-14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m</a:t>
            </a:r>
            <a:endParaRPr sz="165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919"/>
              </a:spcBef>
              <a:buClr>
                <a:srgbClr val="457CAE"/>
              </a:buClr>
              <a:buChar char="•"/>
              <a:tabLst>
                <a:tab pos="255904" algn="l"/>
                <a:tab pos="256540" algn="l"/>
              </a:tabLst>
            </a:pPr>
            <a:r>
              <a:rPr sz="1650" spc="-25" dirty="0">
                <a:latin typeface="Arial"/>
                <a:cs typeface="Arial"/>
              </a:rPr>
              <a:t>Faster decay </a:t>
            </a:r>
            <a:r>
              <a:rPr sz="1650" spc="-10" dirty="0">
                <a:latin typeface="Arial"/>
                <a:cs typeface="Arial"/>
              </a:rPr>
              <a:t>in</a:t>
            </a:r>
            <a:r>
              <a:rPr sz="1650" spc="-110" dirty="0">
                <a:latin typeface="Arial"/>
                <a:cs typeface="Arial"/>
              </a:rPr>
              <a:t> </a:t>
            </a:r>
            <a:r>
              <a:rPr sz="1650" spc="-25" dirty="0">
                <a:latin typeface="Arial"/>
                <a:cs typeface="Arial"/>
              </a:rPr>
              <a:t>non-line-of-sight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1286933"/>
            <a:ext cx="4432300" cy="445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16276" y="699990"/>
            <a:ext cx="118237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i="1" spc="55" dirty="0">
                <a:latin typeface="Calibri"/>
                <a:cs typeface="Calibri"/>
              </a:rPr>
              <a:t>Base</a:t>
            </a:r>
            <a:r>
              <a:rPr sz="1650" b="1" i="1" spc="50" dirty="0">
                <a:latin typeface="Calibri"/>
                <a:cs typeface="Calibri"/>
              </a:rPr>
              <a:t> </a:t>
            </a:r>
            <a:r>
              <a:rPr sz="1650" b="1" i="1" spc="40" dirty="0">
                <a:latin typeface="Calibri"/>
                <a:cs typeface="Calibri"/>
              </a:rPr>
              <a:t>station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56610" y="1022838"/>
            <a:ext cx="793750" cy="1049020"/>
          </a:xfrm>
          <a:custGeom>
            <a:avLst/>
            <a:gdLst/>
            <a:ahLst/>
            <a:cxnLst/>
            <a:rect l="l" t="t" r="r" b="b"/>
            <a:pathLst>
              <a:path w="793750" h="786765">
                <a:moveTo>
                  <a:pt x="162656" y="305054"/>
                </a:moveTo>
                <a:lnTo>
                  <a:pt x="143466" y="311649"/>
                </a:lnTo>
                <a:lnTo>
                  <a:pt x="128149" y="324956"/>
                </a:lnTo>
                <a:lnTo>
                  <a:pt x="118793" y="343772"/>
                </a:lnTo>
                <a:lnTo>
                  <a:pt x="0" y="786403"/>
                </a:lnTo>
                <a:lnTo>
                  <a:pt x="140749" y="750096"/>
                </a:lnTo>
                <a:lnTo>
                  <a:pt x="111887" y="750096"/>
                </a:lnTo>
                <a:lnTo>
                  <a:pt x="37390" y="674903"/>
                </a:lnTo>
                <a:lnTo>
                  <a:pt x="176500" y="537163"/>
                </a:lnTo>
                <a:lnTo>
                  <a:pt x="221042" y="371198"/>
                </a:lnTo>
                <a:lnTo>
                  <a:pt x="222363" y="350226"/>
                </a:lnTo>
                <a:lnTo>
                  <a:pt x="215766" y="331041"/>
                </a:lnTo>
                <a:lnTo>
                  <a:pt x="202455" y="315729"/>
                </a:lnTo>
                <a:lnTo>
                  <a:pt x="183634" y="306376"/>
                </a:lnTo>
                <a:lnTo>
                  <a:pt x="162656" y="305054"/>
                </a:lnTo>
                <a:close/>
              </a:path>
              <a:path w="793750" h="786765">
                <a:moveTo>
                  <a:pt x="176500" y="537163"/>
                </a:moveTo>
                <a:lnTo>
                  <a:pt x="37390" y="674903"/>
                </a:lnTo>
                <a:lnTo>
                  <a:pt x="111887" y="750096"/>
                </a:lnTo>
                <a:lnTo>
                  <a:pt x="136008" y="726212"/>
                </a:lnTo>
                <a:lnTo>
                  <a:pt x="125763" y="726212"/>
                </a:lnTo>
                <a:lnTo>
                  <a:pt x="61413" y="661261"/>
                </a:lnTo>
                <a:lnTo>
                  <a:pt x="149277" y="638596"/>
                </a:lnTo>
                <a:lnTo>
                  <a:pt x="176500" y="537163"/>
                </a:lnTo>
                <a:close/>
              </a:path>
              <a:path w="793750" h="786765">
                <a:moveTo>
                  <a:pt x="438422" y="568306"/>
                </a:moveTo>
                <a:lnTo>
                  <a:pt x="417432" y="569426"/>
                </a:lnTo>
                <a:lnTo>
                  <a:pt x="250996" y="612358"/>
                </a:lnTo>
                <a:lnTo>
                  <a:pt x="111887" y="750096"/>
                </a:lnTo>
                <a:lnTo>
                  <a:pt x="140749" y="750096"/>
                </a:lnTo>
                <a:lnTo>
                  <a:pt x="443882" y="671902"/>
                </a:lnTo>
                <a:lnTo>
                  <a:pt x="462793" y="662729"/>
                </a:lnTo>
                <a:lnTo>
                  <a:pt x="476250" y="647546"/>
                </a:lnTo>
                <a:lnTo>
                  <a:pt x="483031" y="628426"/>
                </a:lnTo>
                <a:lnTo>
                  <a:pt x="481911" y="607443"/>
                </a:lnTo>
                <a:lnTo>
                  <a:pt x="472736" y="588538"/>
                </a:lnTo>
                <a:lnTo>
                  <a:pt x="457548" y="575084"/>
                </a:lnTo>
                <a:lnTo>
                  <a:pt x="438422" y="568306"/>
                </a:lnTo>
                <a:close/>
              </a:path>
              <a:path w="793750" h="786765">
                <a:moveTo>
                  <a:pt x="149277" y="638596"/>
                </a:moveTo>
                <a:lnTo>
                  <a:pt x="61413" y="661261"/>
                </a:lnTo>
                <a:lnTo>
                  <a:pt x="125763" y="726212"/>
                </a:lnTo>
                <a:lnTo>
                  <a:pt x="149277" y="638596"/>
                </a:lnTo>
                <a:close/>
              </a:path>
              <a:path w="793750" h="786765">
                <a:moveTo>
                  <a:pt x="250996" y="612358"/>
                </a:moveTo>
                <a:lnTo>
                  <a:pt x="149277" y="638596"/>
                </a:lnTo>
                <a:lnTo>
                  <a:pt x="125763" y="726212"/>
                </a:lnTo>
                <a:lnTo>
                  <a:pt x="136008" y="726212"/>
                </a:lnTo>
                <a:lnTo>
                  <a:pt x="250996" y="612358"/>
                </a:lnTo>
                <a:close/>
              </a:path>
              <a:path w="793750" h="786765">
                <a:moveTo>
                  <a:pt x="719009" y="0"/>
                </a:moveTo>
                <a:lnTo>
                  <a:pt x="176500" y="537163"/>
                </a:lnTo>
                <a:lnTo>
                  <a:pt x="149277" y="638596"/>
                </a:lnTo>
                <a:lnTo>
                  <a:pt x="250996" y="612358"/>
                </a:lnTo>
                <a:lnTo>
                  <a:pt x="793507" y="75194"/>
                </a:lnTo>
                <a:lnTo>
                  <a:pt x="7190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8751" y="2769903"/>
            <a:ext cx="539750" cy="934720"/>
          </a:xfrm>
          <a:custGeom>
            <a:avLst/>
            <a:gdLst/>
            <a:ahLst/>
            <a:cxnLst/>
            <a:rect l="l" t="t" r="r" b="b"/>
            <a:pathLst>
              <a:path w="539750" h="701039">
                <a:moveTo>
                  <a:pt x="139087" y="418996"/>
                </a:moveTo>
                <a:lnTo>
                  <a:pt x="119158" y="422812"/>
                </a:lnTo>
                <a:lnTo>
                  <a:pt x="102113" y="433821"/>
                </a:lnTo>
                <a:lnTo>
                  <a:pt x="90190" y="451126"/>
                </a:lnTo>
                <a:lnTo>
                  <a:pt x="85916" y="471700"/>
                </a:lnTo>
                <a:lnTo>
                  <a:pt x="89734" y="491624"/>
                </a:lnTo>
                <a:lnTo>
                  <a:pt x="100746" y="508663"/>
                </a:lnTo>
                <a:lnTo>
                  <a:pt x="118056" y="520583"/>
                </a:lnTo>
                <a:lnTo>
                  <a:pt x="539578" y="700721"/>
                </a:lnTo>
                <a:lnTo>
                  <a:pt x="533712" y="647955"/>
                </a:lnTo>
                <a:lnTo>
                  <a:pt x="434450" y="647955"/>
                </a:lnTo>
                <a:lnTo>
                  <a:pt x="317720" y="490812"/>
                </a:lnTo>
                <a:lnTo>
                  <a:pt x="159668" y="423269"/>
                </a:lnTo>
                <a:lnTo>
                  <a:pt x="139087" y="418996"/>
                </a:lnTo>
                <a:close/>
              </a:path>
              <a:path w="539750" h="701039">
                <a:moveTo>
                  <a:pt x="317720" y="490812"/>
                </a:moveTo>
                <a:lnTo>
                  <a:pt x="434450" y="647955"/>
                </a:lnTo>
                <a:lnTo>
                  <a:pt x="469073" y="622251"/>
                </a:lnTo>
                <a:lnTo>
                  <a:pt x="424338" y="622251"/>
                </a:lnTo>
                <a:lnTo>
                  <a:pt x="414315" y="532092"/>
                </a:lnTo>
                <a:lnTo>
                  <a:pt x="317720" y="490812"/>
                </a:lnTo>
                <a:close/>
              </a:path>
              <a:path w="539750" h="701039">
                <a:moveTo>
                  <a:pt x="430488" y="198492"/>
                </a:moveTo>
                <a:lnTo>
                  <a:pt x="410469" y="204900"/>
                </a:lnTo>
                <a:lnTo>
                  <a:pt x="395000" y="218029"/>
                </a:lnTo>
                <a:lnTo>
                  <a:pt x="385584" y="235999"/>
                </a:lnTo>
                <a:lnTo>
                  <a:pt x="383726" y="256929"/>
                </a:lnTo>
                <a:lnTo>
                  <a:pt x="402712" y="427715"/>
                </a:lnTo>
                <a:lnTo>
                  <a:pt x="519442" y="584857"/>
                </a:lnTo>
                <a:lnTo>
                  <a:pt x="434450" y="647955"/>
                </a:lnTo>
                <a:lnTo>
                  <a:pt x="533712" y="647955"/>
                </a:lnTo>
                <a:lnTo>
                  <a:pt x="488943" y="245239"/>
                </a:lnTo>
                <a:lnTo>
                  <a:pt x="482533" y="225227"/>
                </a:lnTo>
                <a:lnTo>
                  <a:pt x="469400" y="209762"/>
                </a:lnTo>
                <a:lnTo>
                  <a:pt x="451425" y="200349"/>
                </a:lnTo>
                <a:lnTo>
                  <a:pt x="430488" y="198492"/>
                </a:lnTo>
                <a:close/>
              </a:path>
              <a:path w="539750" h="701039">
                <a:moveTo>
                  <a:pt x="414315" y="532092"/>
                </a:moveTo>
                <a:lnTo>
                  <a:pt x="424338" y="622251"/>
                </a:lnTo>
                <a:lnTo>
                  <a:pt x="497753" y="567749"/>
                </a:lnTo>
                <a:lnTo>
                  <a:pt x="414315" y="532092"/>
                </a:lnTo>
                <a:close/>
              </a:path>
              <a:path w="539750" h="701039">
                <a:moveTo>
                  <a:pt x="402712" y="427715"/>
                </a:moveTo>
                <a:lnTo>
                  <a:pt x="414315" y="532092"/>
                </a:lnTo>
                <a:lnTo>
                  <a:pt x="497753" y="567749"/>
                </a:lnTo>
                <a:lnTo>
                  <a:pt x="424338" y="622251"/>
                </a:lnTo>
                <a:lnTo>
                  <a:pt x="469073" y="622251"/>
                </a:lnTo>
                <a:lnTo>
                  <a:pt x="519442" y="584857"/>
                </a:lnTo>
                <a:lnTo>
                  <a:pt x="402712" y="427715"/>
                </a:lnTo>
                <a:close/>
              </a:path>
              <a:path w="539750" h="701039">
                <a:moveTo>
                  <a:pt x="84992" y="0"/>
                </a:moveTo>
                <a:lnTo>
                  <a:pt x="0" y="63097"/>
                </a:lnTo>
                <a:lnTo>
                  <a:pt x="317720" y="490812"/>
                </a:lnTo>
                <a:lnTo>
                  <a:pt x="414315" y="532092"/>
                </a:lnTo>
                <a:lnTo>
                  <a:pt x="402712" y="427715"/>
                </a:lnTo>
                <a:lnTo>
                  <a:pt x="849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07563" y="2359456"/>
            <a:ext cx="116903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i="1" spc="50" dirty="0">
                <a:latin typeface="Calibri"/>
                <a:cs typeface="Calibri"/>
              </a:rPr>
              <a:t>Rapid decay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504" y="3360642"/>
            <a:ext cx="4277360" cy="305212"/>
          </a:xfrm>
          <a:prstGeom prst="rect">
            <a:avLst/>
          </a:prstGeom>
          <a:solidFill>
            <a:srgbClr val="B5EA99"/>
          </a:solidFill>
        </p:spPr>
        <p:txBody>
          <a:bodyPr vert="horz" wrap="square" lIns="0" tIns="508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400"/>
              </a:spcBef>
            </a:pPr>
            <a:r>
              <a:rPr sz="1650" spc="-25" dirty="0">
                <a:latin typeface="Arial"/>
                <a:cs typeface="Arial"/>
              </a:rPr>
              <a:t>Smaller </a:t>
            </a:r>
            <a:r>
              <a:rPr sz="1650" spc="-20" dirty="0">
                <a:latin typeface="Arial"/>
                <a:cs typeface="Arial"/>
              </a:rPr>
              <a:t>cells </a:t>
            </a:r>
            <a:r>
              <a:rPr sz="1650" spc="15" dirty="0">
                <a:latin typeface="Wingdings"/>
                <a:cs typeface="Wingdings"/>
              </a:rPr>
              <a:t>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-30" dirty="0">
                <a:latin typeface="Arial"/>
                <a:cs typeface="Arial"/>
              </a:rPr>
              <a:t>Lower </a:t>
            </a:r>
            <a:r>
              <a:rPr sz="1650" spc="-20" dirty="0">
                <a:latin typeface="Arial"/>
                <a:cs typeface="Arial"/>
              </a:rPr>
              <a:t>loss </a:t>
            </a:r>
            <a:r>
              <a:rPr sz="1650" spc="15" dirty="0">
                <a:latin typeface="Wingdings"/>
                <a:cs typeface="Wingdings"/>
              </a:rPr>
              <a:t>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-30" dirty="0">
                <a:latin typeface="Arial"/>
                <a:cs typeface="Arial"/>
              </a:rPr>
              <a:t>Reduce</a:t>
            </a:r>
            <a:r>
              <a:rPr sz="1650" spc="-204" dirty="0">
                <a:latin typeface="Arial"/>
                <a:cs typeface="Arial"/>
              </a:rPr>
              <a:t> </a:t>
            </a:r>
            <a:r>
              <a:rPr sz="1650" spc="-30" dirty="0">
                <a:latin typeface="Arial"/>
                <a:cs typeface="Arial"/>
              </a:rPr>
              <a:t>power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7100" y="4097867"/>
            <a:ext cx="2895600" cy="1083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4860" y="4478924"/>
            <a:ext cx="46545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Arial"/>
                <a:cs typeface="Arial"/>
              </a:rPr>
              <a:t>1</a:t>
            </a:r>
            <a:r>
              <a:rPr sz="1250" spc="-90" dirty="0">
                <a:latin typeface="Arial"/>
                <a:cs typeface="Arial"/>
              </a:rPr>
              <a:t> </a:t>
            </a:r>
            <a:r>
              <a:rPr sz="1250" spc="-20" dirty="0">
                <a:latin typeface="Arial"/>
                <a:cs typeface="Arial"/>
              </a:rPr>
              <a:t>km</a:t>
            </a:r>
            <a:r>
              <a:rPr sz="1200" spc="-30" baseline="27777" dirty="0">
                <a:latin typeface="Arial"/>
                <a:cs typeface="Arial"/>
              </a:rPr>
              <a:t>2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31639" y="4934709"/>
            <a:ext cx="2088514" cy="634153"/>
          </a:xfrm>
          <a:custGeom>
            <a:avLst/>
            <a:gdLst/>
            <a:ahLst/>
            <a:cxnLst/>
            <a:rect l="l" t="t" r="r" b="b"/>
            <a:pathLst>
              <a:path w="2088514" h="475614">
                <a:moveTo>
                  <a:pt x="1878375" y="237703"/>
                </a:moveTo>
                <a:lnTo>
                  <a:pt x="1639161" y="377203"/>
                </a:lnTo>
                <a:lnTo>
                  <a:pt x="1623460" y="391174"/>
                </a:lnTo>
                <a:lnTo>
                  <a:pt x="1614642" y="409444"/>
                </a:lnTo>
                <a:lnTo>
                  <a:pt x="1613322" y="429688"/>
                </a:lnTo>
                <a:lnTo>
                  <a:pt x="1620111" y="449575"/>
                </a:lnTo>
                <a:lnTo>
                  <a:pt x="1634085" y="465272"/>
                </a:lnTo>
                <a:lnTo>
                  <a:pt x="1652361" y="474086"/>
                </a:lnTo>
                <a:lnTo>
                  <a:pt x="1672610" y="475407"/>
                </a:lnTo>
                <a:lnTo>
                  <a:pt x="1692503" y="468620"/>
                </a:lnTo>
                <a:lnTo>
                  <a:pt x="1997738" y="290620"/>
                </a:lnTo>
                <a:lnTo>
                  <a:pt x="1983428" y="290620"/>
                </a:lnTo>
                <a:lnTo>
                  <a:pt x="1983428" y="283411"/>
                </a:lnTo>
                <a:lnTo>
                  <a:pt x="1956755" y="283411"/>
                </a:lnTo>
                <a:lnTo>
                  <a:pt x="1878375" y="237703"/>
                </a:lnTo>
                <a:close/>
              </a:path>
              <a:path w="2088514" h="475614">
                <a:moveTo>
                  <a:pt x="0" y="184785"/>
                </a:moveTo>
                <a:lnTo>
                  <a:pt x="0" y="290620"/>
                </a:lnTo>
                <a:lnTo>
                  <a:pt x="1787634" y="290620"/>
                </a:lnTo>
                <a:lnTo>
                  <a:pt x="1878375" y="237703"/>
                </a:lnTo>
                <a:lnTo>
                  <a:pt x="1787634" y="184787"/>
                </a:lnTo>
                <a:lnTo>
                  <a:pt x="0" y="184785"/>
                </a:lnTo>
                <a:close/>
              </a:path>
              <a:path w="2088514" h="475614">
                <a:moveTo>
                  <a:pt x="1672610" y="0"/>
                </a:moveTo>
                <a:lnTo>
                  <a:pt x="1652361" y="1320"/>
                </a:lnTo>
                <a:lnTo>
                  <a:pt x="1634085" y="10135"/>
                </a:lnTo>
                <a:lnTo>
                  <a:pt x="1620111" y="25832"/>
                </a:lnTo>
                <a:lnTo>
                  <a:pt x="1613322" y="45719"/>
                </a:lnTo>
                <a:lnTo>
                  <a:pt x="1614642" y="65962"/>
                </a:lnTo>
                <a:lnTo>
                  <a:pt x="1623460" y="84233"/>
                </a:lnTo>
                <a:lnTo>
                  <a:pt x="1639161" y="98203"/>
                </a:lnTo>
                <a:lnTo>
                  <a:pt x="1787634" y="184787"/>
                </a:lnTo>
                <a:lnTo>
                  <a:pt x="1983428" y="184787"/>
                </a:lnTo>
                <a:lnTo>
                  <a:pt x="1983428" y="290620"/>
                </a:lnTo>
                <a:lnTo>
                  <a:pt x="1997738" y="290620"/>
                </a:lnTo>
                <a:lnTo>
                  <a:pt x="2088478" y="237704"/>
                </a:lnTo>
                <a:lnTo>
                  <a:pt x="1692503" y="6786"/>
                </a:lnTo>
                <a:lnTo>
                  <a:pt x="1672610" y="0"/>
                </a:lnTo>
                <a:close/>
              </a:path>
              <a:path w="2088514" h="475614">
                <a:moveTo>
                  <a:pt x="1956755" y="191995"/>
                </a:moveTo>
                <a:lnTo>
                  <a:pt x="1878375" y="237703"/>
                </a:lnTo>
                <a:lnTo>
                  <a:pt x="1956755" y="283411"/>
                </a:lnTo>
                <a:lnTo>
                  <a:pt x="1956755" y="191995"/>
                </a:lnTo>
                <a:close/>
              </a:path>
              <a:path w="2088514" h="475614">
                <a:moveTo>
                  <a:pt x="1983428" y="191995"/>
                </a:moveTo>
                <a:lnTo>
                  <a:pt x="1956755" y="191995"/>
                </a:lnTo>
                <a:lnTo>
                  <a:pt x="1956755" y="283411"/>
                </a:lnTo>
                <a:lnTo>
                  <a:pt x="1983428" y="283411"/>
                </a:lnTo>
                <a:lnTo>
                  <a:pt x="1983428" y="191995"/>
                </a:lnTo>
                <a:close/>
              </a:path>
              <a:path w="2088514" h="475614">
                <a:moveTo>
                  <a:pt x="1787634" y="184787"/>
                </a:moveTo>
                <a:lnTo>
                  <a:pt x="1878375" y="237703"/>
                </a:lnTo>
                <a:lnTo>
                  <a:pt x="1956755" y="191995"/>
                </a:lnTo>
                <a:lnTo>
                  <a:pt x="1983428" y="191995"/>
                </a:lnTo>
                <a:lnTo>
                  <a:pt x="1983428" y="184787"/>
                </a:lnTo>
                <a:lnTo>
                  <a:pt x="1787634" y="184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264" y="5923521"/>
            <a:ext cx="8105140" cy="492760"/>
          </a:xfrm>
          <a:custGeom>
            <a:avLst/>
            <a:gdLst/>
            <a:ahLst/>
            <a:cxnLst/>
            <a:rect l="l" t="t" r="r" b="b"/>
            <a:pathLst>
              <a:path w="8105140" h="369570">
                <a:moveTo>
                  <a:pt x="0" y="369222"/>
                </a:moveTo>
                <a:lnTo>
                  <a:pt x="8105104" y="369222"/>
                </a:lnTo>
                <a:lnTo>
                  <a:pt x="8105104" y="0"/>
                </a:lnTo>
                <a:lnTo>
                  <a:pt x="0" y="0"/>
                </a:lnTo>
                <a:lnTo>
                  <a:pt x="0" y="369222"/>
                </a:lnTo>
                <a:close/>
              </a:path>
            </a:pathLst>
          </a:custGeom>
          <a:solidFill>
            <a:srgbClr val="E0E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1984" y="5966255"/>
            <a:ext cx="797814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650" b="1" spc="50" dirty="0">
                <a:latin typeface="Arial"/>
                <a:cs typeface="Arial"/>
              </a:rPr>
              <a:t>Tradeoff: </a:t>
            </a:r>
            <a:r>
              <a:rPr sz="1650" spc="65" dirty="0">
                <a:latin typeface="Arial"/>
                <a:cs typeface="Arial"/>
              </a:rPr>
              <a:t>Energy consumption </a:t>
            </a:r>
            <a:r>
              <a:rPr sz="1650" spc="50" dirty="0">
                <a:latin typeface="Arial"/>
                <a:cs typeface="Arial"/>
              </a:rPr>
              <a:t>[Joule/s/km</a:t>
            </a:r>
            <a:r>
              <a:rPr sz="1875" spc="75" baseline="17777" dirty="0">
                <a:latin typeface="Arial"/>
                <a:cs typeface="Arial"/>
              </a:rPr>
              <a:t>2</a:t>
            </a:r>
            <a:r>
              <a:rPr sz="1650" spc="50" dirty="0">
                <a:latin typeface="Arial"/>
                <a:cs typeface="Arial"/>
              </a:rPr>
              <a:t>] </a:t>
            </a:r>
            <a:r>
              <a:rPr sz="1650" spc="5" dirty="0">
                <a:latin typeface="Arial"/>
                <a:cs typeface="Arial"/>
              </a:rPr>
              <a:t>= </a:t>
            </a:r>
            <a:r>
              <a:rPr sz="1650" spc="55" dirty="0">
                <a:latin typeface="Arial"/>
                <a:cs typeface="Arial"/>
              </a:rPr>
              <a:t>Transmit </a:t>
            </a:r>
            <a:r>
              <a:rPr sz="1650" spc="70" dirty="0">
                <a:latin typeface="Arial"/>
                <a:cs typeface="Arial"/>
              </a:rPr>
              <a:t>power </a:t>
            </a:r>
            <a:r>
              <a:rPr sz="1650" spc="5" dirty="0">
                <a:latin typeface="Arial"/>
                <a:cs typeface="Arial"/>
              </a:rPr>
              <a:t>+ </a:t>
            </a:r>
            <a:r>
              <a:rPr sz="1650" spc="50" dirty="0">
                <a:latin typeface="Arial"/>
                <a:cs typeface="Arial"/>
              </a:rPr>
              <a:t>Circuit</a:t>
            </a:r>
            <a:r>
              <a:rPr sz="1650" spc="505" dirty="0">
                <a:latin typeface="Arial"/>
                <a:cs typeface="Arial"/>
              </a:rPr>
              <a:t> </a:t>
            </a:r>
            <a:r>
              <a:rPr sz="1650" spc="70" dirty="0">
                <a:latin typeface="Arial"/>
                <a:cs typeface="Arial"/>
              </a:rPr>
              <a:t>power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70875" y="6343074"/>
            <a:ext cx="941705" cy="418253"/>
          </a:xfrm>
          <a:custGeom>
            <a:avLst/>
            <a:gdLst/>
            <a:ahLst/>
            <a:cxnLst/>
            <a:rect l="l" t="t" r="r" b="b"/>
            <a:pathLst>
              <a:path w="941704" h="313689">
                <a:moveTo>
                  <a:pt x="907543" y="96188"/>
                </a:moveTo>
                <a:lnTo>
                  <a:pt x="671530" y="96188"/>
                </a:lnTo>
                <a:lnTo>
                  <a:pt x="688188" y="200703"/>
                </a:lnTo>
                <a:lnTo>
                  <a:pt x="635915" y="209029"/>
                </a:lnTo>
                <a:lnTo>
                  <a:pt x="652574" y="313545"/>
                </a:lnTo>
                <a:lnTo>
                  <a:pt x="941223" y="106812"/>
                </a:lnTo>
                <a:lnTo>
                  <a:pt x="907543" y="96188"/>
                </a:lnTo>
                <a:close/>
              </a:path>
              <a:path w="941704" h="313689">
                <a:moveTo>
                  <a:pt x="619257" y="104515"/>
                </a:moveTo>
                <a:lnTo>
                  <a:pt x="0" y="203159"/>
                </a:lnTo>
                <a:lnTo>
                  <a:pt x="16658" y="307674"/>
                </a:lnTo>
                <a:lnTo>
                  <a:pt x="635915" y="209029"/>
                </a:lnTo>
                <a:lnTo>
                  <a:pt x="619257" y="104515"/>
                </a:lnTo>
                <a:close/>
              </a:path>
              <a:path w="941704" h="313689">
                <a:moveTo>
                  <a:pt x="671530" y="96188"/>
                </a:moveTo>
                <a:lnTo>
                  <a:pt x="619257" y="104515"/>
                </a:lnTo>
                <a:lnTo>
                  <a:pt x="635915" y="209029"/>
                </a:lnTo>
                <a:lnTo>
                  <a:pt x="688188" y="200703"/>
                </a:lnTo>
                <a:lnTo>
                  <a:pt x="671530" y="96188"/>
                </a:lnTo>
                <a:close/>
              </a:path>
              <a:path w="941704" h="313689">
                <a:moveTo>
                  <a:pt x="602598" y="0"/>
                </a:moveTo>
                <a:lnTo>
                  <a:pt x="619257" y="104515"/>
                </a:lnTo>
                <a:lnTo>
                  <a:pt x="671530" y="96188"/>
                </a:lnTo>
                <a:lnTo>
                  <a:pt x="907543" y="96188"/>
                </a:lnTo>
                <a:lnTo>
                  <a:pt x="602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9971" y="6371200"/>
            <a:ext cx="940435" cy="420793"/>
          </a:xfrm>
          <a:custGeom>
            <a:avLst/>
            <a:gdLst/>
            <a:ahLst/>
            <a:cxnLst/>
            <a:rect l="l" t="t" r="r" b="b"/>
            <a:pathLst>
              <a:path w="940434" h="315595">
                <a:moveTo>
                  <a:pt x="618688" y="210263"/>
                </a:moveTo>
                <a:lnTo>
                  <a:pt x="606522" y="315396"/>
                </a:lnTo>
                <a:lnTo>
                  <a:pt x="879243" y="216344"/>
                </a:lnTo>
                <a:lnTo>
                  <a:pt x="671269" y="216344"/>
                </a:lnTo>
                <a:lnTo>
                  <a:pt x="618688" y="210263"/>
                </a:lnTo>
                <a:close/>
              </a:path>
              <a:path w="940434" h="315595">
                <a:moveTo>
                  <a:pt x="630853" y="105131"/>
                </a:moveTo>
                <a:lnTo>
                  <a:pt x="618688" y="210263"/>
                </a:lnTo>
                <a:lnTo>
                  <a:pt x="671269" y="216344"/>
                </a:lnTo>
                <a:lnTo>
                  <a:pt x="683435" y="111212"/>
                </a:lnTo>
                <a:lnTo>
                  <a:pt x="630853" y="105131"/>
                </a:lnTo>
                <a:close/>
              </a:path>
              <a:path w="940434" h="315595">
                <a:moveTo>
                  <a:pt x="643018" y="0"/>
                </a:moveTo>
                <a:lnTo>
                  <a:pt x="630853" y="105131"/>
                </a:lnTo>
                <a:lnTo>
                  <a:pt x="683435" y="111212"/>
                </a:lnTo>
                <a:lnTo>
                  <a:pt x="671269" y="216344"/>
                </a:lnTo>
                <a:lnTo>
                  <a:pt x="879243" y="216344"/>
                </a:lnTo>
                <a:lnTo>
                  <a:pt x="940261" y="194183"/>
                </a:lnTo>
                <a:lnTo>
                  <a:pt x="643018" y="0"/>
                </a:lnTo>
                <a:close/>
              </a:path>
              <a:path w="940434" h="315595">
                <a:moveTo>
                  <a:pt x="12165" y="33582"/>
                </a:moveTo>
                <a:lnTo>
                  <a:pt x="0" y="138714"/>
                </a:lnTo>
                <a:lnTo>
                  <a:pt x="618688" y="210263"/>
                </a:lnTo>
                <a:lnTo>
                  <a:pt x="630853" y="105131"/>
                </a:lnTo>
                <a:lnTo>
                  <a:pt x="12165" y="33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317568" y="6574009"/>
            <a:ext cx="11430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" dirty="0"/>
              <a:pPr marL="25400">
                <a:lnSpc>
                  <a:spcPct val="100000"/>
                </a:lnSpc>
                <a:spcBef>
                  <a:spcPts val="75"/>
                </a:spcBef>
              </a:pPr>
              <a:t>9</a:t>
            </a:fld>
            <a:endParaRPr spc="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806</TotalTime>
  <Words>449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Energy Efficiency Optimization for Device-to-Device Communications in 5G Networks</vt:lpstr>
      <vt:lpstr>CONTENTS</vt:lpstr>
      <vt:lpstr>AIM</vt:lpstr>
      <vt:lpstr>INTRODUCTION</vt:lpstr>
      <vt:lpstr>OBJECTIVE</vt:lpstr>
      <vt:lpstr>System Model</vt:lpstr>
      <vt:lpstr>Exponential Traffic Growth in Cellular Networks</vt:lpstr>
      <vt:lpstr>What is Energy Efficiency?</vt:lpstr>
      <vt:lpstr>Potential Solution: Micro Cells</vt:lpstr>
      <vt:lpstr>Potential Solution: Massive MIMO (multiple-input, multiple-output)</vt:lpstr>
      <vt:lpstr>Results: Network layout</vt:lpstr>
      <vt:lpstr>Convergence Rate of Adaptive GA</vt:lpstr>
      <vt:lpstr>Energy Efficiency vs. α</vt:lpstr>
      <vt:lpstr>System Throughput vs. α</vt:lpstr>
      <vt:lpstr>Energy Efficiency vs. NC</vt:lpstr>
      <vt:lpstr>System Throughput vs Nc</vt:lpstr>
      <vt:lpstr>Energy Efficiency vs ND</vt:lpstr>
      <vt:lpstr>System Throughput vs. ND</vt:lpstr>
      <vt:lpstr>Applications</vt:lpstr>
      <vt:lpstr>Advantages</vt:lpstr>
      <vt:lpstr>Disadvantages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AVOIDING ROBOT USING ARDUINO</dc:title>
  <dc:creator>Windows User</dc:creator>
  <cp:lastModifiedBy>Sreenath</cp:lastModifiedBy>
  <cp:revision>60</cp:revision>
  <dcterms:created xsi:type="dcterms:W3CDTF">2019-07-18T04:14:29Z</dcterms:created>
  <dcterms:modified xsi:type="dcterms:W3CDTF">2020-07-11T10:03:20Z</dcterms:modified>
</cp:coreProperties>
</file>