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0.tif"/><Relationship Id="rId4" Type="http://schemas.openxmlformats.org/officeDocument/2006/relationships/image" Target="../media/image11.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 Id="rId3" Type="http://schemas.openxmlformats.org/officeDocument/2006/relationships/image" Target="../media/image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4.tif"/><Relationship Id="rId4" Type="http://schemas.openxmlformats.org/officeDocument/2006/relationships/image" Target="../media/image5.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6.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tif"/><Relationship Id="rId4"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19" name="Personal Introduction"/>
          <p:cNvSpPr txBox="1"/>
          <p:nvPr>
            <p:ph type="title"/>
          </p:nvPr>
        </p:nvSpPr>
        <p:spPr>
          <a:xfrm>
            <a:off x="660400" y="419100"/>
            <a:ext cx="11099800" cy="2159000"/>
          </a:xfrm>
          <a:prstGeom prst="rect">
            <a:avLst/>
          </a:prstGeom>
        </p:spPr>
        <p:txBody>
          <a:bodyPr/>
          <a:lstStyle/>
          <a:p>
            <a:pPr/>
            <a:r>
              <a:t>Personal Introduction</a:t>
            </a:r>
          </a:p>
        </p:txBody>
      </p:sp>
      <p:sp>
        <p:nvSpPr>
          <p:cNvPr id="120" name="Name: Sreenath…"/>
          <p:cNvSpPr txBox="1"/>
          <p:nvPr>
            <p:ph type="body" idx="1"/>
          </p:nvPr>
        </p:nvSpPr>
        <p:spPr>
          <a:xfrm>
            <a:off x="533399" y="2892821"/>
            <a:ext cx="12480282" cy="4511279"/>
          </a:xfrm>
          <a:prstGeom prst="rect">
            <a:avLst/>
          </a:prstGeom>
        </p:spPr>
        <p:txBody>
          <a:bodyPr/>
          <a:lstStyle/>
          <a:p>
            <a:pPr>
              <a:defRPr sz="4200">
                <a:solidFill>
                  <a:srgbClr val="FFF5C8"/>
                </a:solidFill>
              </a:defRPr>
            </a:pPr>
            <a:r>
              <a:t>Name: Sreenath </a:t>
            </a:r>
          </a:p>
          <a:p>
            <a:pPr>
              <a:defRPr sz="4200">
                <a:solidFill>
                  <a:srgbClr val="FFF5C8"/>
                </a:solidFill>
              </a:defRPr>
            </a:pPr>
            <a:r>
              <a:t>Experience : 12yrs in IT, 4 years as Data Scientist</a:t>
            </a:r>
          </a:p>
          <a:p>
            <a:pPr>
              <a:defRPr sz="4200">
                <a:solidFill>
                  <a:srgbClr val="FFF5C8"/>
                </a:solidFill>
              </a:defRPr>
            </a:pPr>
            <a:r>
              <a:t>Present Company: Nityo InfoTech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56" name="U-Net is considered one of standard architectures for image classification tasks, when we need not only to segment the whole image by its class, but also to segment areas of image by class, i.e. produce a mask that will separate image into several class. -its architecture is input image size agnostic since it doesn't contain the fully connected layers.…"/>
          <p:cNvSpPr txBox="1"/>
          <p:nvPr>
            <p:ph type="body" idx="4294967295"/>
          </p:nvPr>
        </p:nvSpPr>
        <p:spPr>
          <a:xfrm>
            <a:off x="1079499" y="1282700"/>
            <a:ext cx="11099801" cy="8451404"/>
          </a:xfrm>
          <a:prstGeom prst="rect">
            <a:avLst/>
          </a:prstGeom>
        </p:spPr>
        <p:txBody>
          <a:bodyPr/>
          <a:lstStyle/>
          <a:p>
            <a:pPr marL="280034" indent="-280034" defTabSz="368045">
              <a:spcBef>
                <a:spcPts val="400"/>
              </a:spcBef>
              <a:defRPr b="1" sz="2394"/>
            </a:pPr>
            <a:r>
              <a:t>U-Net is considered one of standard architectures for image classification tasks, when we need not only to segment the whole image by its class, but also to segment areas of image by class, i.e. produce a mask that will separate image into several class. -its architecture is input image size agnostic since it doesn't contain the fully connected layers.</a:t>
            </a:r>
          </a:p>
          <a:p>
            <a:pPr marL="280034" indent="-280034" defTabSz="368045">
              <a:spcBef>
                <a:spcPts val="400"/>
              </a:spcBef>
              <a:defRPr b="1" sz="2394"/>
            </a:pPr>
            <a:r>
              <a:t>Because of many layers takes significant amount of time to train</a:t>
            </a:r>
          </a:p>
          <a:p>
            <a:pPr marL="280034" indent="-280034" defTabSz="368045">
              <a:spcBef>
                <a:spcPts val="400"/>
              </a:spcBef>
              <a:defRPr b="1" sz="2394"/>
            </a:pPr>
            <a:r>
              <a:t>U-Net is designed like an auto-encoder.</a:t>
            </a:r>
          </a:p>
          <a:p>
            <a:pPr marL="280034" indent="-280034" defTabSz="368045">
              <a:spcBef>
                <a:spcPts val="400"/>
              </a:spcBef>
              <a:defRPr b="1" sz="2394"/>
            </a:pPr>
            <a:r>
              <a:t>It has an encoding path ("Contracting") paired with a decoding path ("Expanding") which gives it the "U" shape.</a:t>
            </a:r>
          </a:p>
          <a:p>
            <a:pPr marL="280034" indent="-280034" defTabSz="368045">
              <a:spcBef>
                <a:spcPts val="400"/>
              </a:spcBef>
              <a:defRPr b="1" sz="2394"/>
            </a:pPr>
            <a:r>
              <a:t>However, in contrast to auto-encoder, U-Net predicts the pixel-wise segmentation map of the input image rather than classifying the input image as whole.</a:t>
            </a:r>
          </a:p>
          <a:p>
            <a:pPr marL="280034" indent="-280034" defTabSz="368045">
              <a:spcBef>
                <a:spcPts val="400"/>
              </a:spcBef>
              <a:defRPr b="1" sz="2394"/>
            </a:pPr>
            <a:r>
              <a:t>For each pixel in the original image, it asks the question "To which class does this pixel belong"</a:t>
            </a:r>
          </a:p>
          <a:p>
            <a:pPr marL="280034" indent="-280034" defTabSz="368045">
              <a:spcBef>
                <a:spcPts val="400"/>
              </a:spcBef>
              <a:defRPr b="1" sz="2394"/>
            </a:pPr>
            <a:r>
              <a:t>This flexibility allows U-Net to predict the different parts of seismic image (salt or not salt) simultaneously.</a:t>
            </a:r>
          </a:p>
          <a:p>
            <a:pPr marL="280034" indent="-280034" defTabSz="368045">
              <a:spcBef>
                <a:spcPts val="400"/>
              </a:spcBef>
              <a:defRPr b="1" sz="2394"/>
            </a:pPr>
            <a:r>
              <a:t>U-Net passes the feature maps from each level of the contracting path over to the analogous level in the expanding path.</a:t>
            </a:r>
          </a:p>
          <a:p>
            <a:pPr marL="280034" indent="-280034" defTabSz="368045">
              <a:spcBef>
                <a:spcPts val="400"/>
              </a:spcBef>
              <a:defRPr b="1" sz="2394"/>
            </a:pPr>
            <a:r>
              <a:t>These are similar to residual connections in ResNet type model, and allow the classifier to consider features at various scales and complexities to make decision</a:t>
            </a:r>
          </a:p>
        </p:txBody>
      </p:sp>
      <p:sp>
        <p:nvSpPr>
          <p:cNvPr id="157" name="U-Net"/>
          <p:cNvSpPr txBox="1"/>
          <p:nvPr>
            <p:ph type="title" idx="4294967295"/>
          </p:nvPr>
        </p:nvSpPr>
        <p:spPr>
          <a:xfrm>
            <a:off x="3975099" y="68609"/>
            <a:ext cx="3508724" cy="967334"/>
          </a:xfrm>
          <a:prstGeom prst="rect">
            <a:avLst/>
          </a:prstGeom>
        </p:spPr>
        <p:txBody>
          <a:bodyPr anchor="b"/>
          <a:lstStyle>
            <a:lvl1pPr defTabSz="525779">
              <a:defRPr sz="5669"/>
            </a:lvl1pPr>
          </a:lstStyle>
          <a:p>
            <a:pPr/>
            <a:r>
              <a:t>U-Net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59" name="Image" descr="Image"/>
          <p:cNvPicPr>
            <a:picLocks noChangeAspect="1"/>
          </p:cNvPicPr>
          <p:nvPr/>
        </p:nvPicPr>
        <p:blipFill>
          <a:blip r:embed="rId3">
            <a:extLst/>
          </a:blip>
          <a:stretch>
            <a:fillRect/>
          </a:stretch>
        </p:blipFill>
        <p:spPr>
          <a:xfrm>
            <a:off x="732821" y="1163708"/>
            <a:ext cx="5445531" cy="4084149"/>
          </a:xfrm>
          <a:prstGeom prst="rect">
            <a:avLst/>
          </a:prstGeom>
          <a:ln w="12700">
            <a:miter lim="400000"/>
          </a:ln>
        </p:spPr>
      </p:pic>
      <p:sp>
        <p:nvSpPr>
          <p:cNvPr id="160" name="U-Net architecture"/>
          <p:cNvSpPr txBox="1"/>
          <p:nvPr>
            <p:ph type="title" idx="4294967295"/>
          </p:nvPr>
        </p:nvSpPr>
        <p:spPr>
          <a:xfrm>
            <a:off x="952500" y="-341710"/>
            <a:ext cx="11099800" cy="1637110"/>
          </a:xfrm>
          <a:prstGeom prst="rect">
            <a:avLst/>
          </a:prstGeom>
        </p:spPr>
        <p:txBody>
          <a:bodyPr/>
          <a:lstStyle>
            <a:lvl1pPr>
              <a:defRPr sz="7800"/>
            </a:lvl1pPr>
          </a:lstStyle>
          <a:p>
            <a:pPr/>
            <a:r>
              <a:t>U-Net architecture</a:t>
            </a:r>
          </a:p>
        </p:txBody>
      </p:sp>
      <p:pic>
        <p:nvPicPr>
          <p:cNvPr id="161" name="Image" descr="Image"/>
          <p:cNvPicPr>
            <a:picLocks noChangeAspect="1"/>
          </p:cNvPicPr>
          <p:nvPr/>
        </p:nvPicPr>
        <p:blipFill>
          <a:blip r:embed="rId4">
            <a:extLst/>
          </a:blip>
          <a:stretch>
            <a:fillRect/>
          </a:stretch>
        </p:blipFill>
        <p:spPr>
          <a:xfrm>
            <a:off x="6178347" y="1173177"/>
            <a:ext cx="5445531" cy="4065211"/>
          </a:xfrm>
          <a:prstGeom prst="rect">
            <a:avLst/>
          </a:prstGeom>
          <a:ln w="12700">
            <a:miter lim="400000"/>
          </a:ln>
        </p:spPr>
      </p:pic>
      <p:sp>
        <p:nvSpPr>
          <p:cNvPr id="162" name="Its high to low res, then low to high resolution…"/>
          <p:cNvSpPr txBox="1"/>
          <p:nvPr/>
        </p:nvSpPr>
        <p:spPr>
          <a:xfrm>
            <a:off x="253404" y="5377625"/>
            <a:ext cx="12218591" cy="3849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6718" indent="-416718" algn="l">
              <a:buSzPct val="145000"/>
              <a:buChar char="•"/>
              <a:defRPr sz="3000"/>
            </a:pPr>
            <a:r>
              <a:t>Its high to low res, then low to high resolution</a:t>
            </a:r>
          </a:p>
          <a:p>
            <a:pPr marL="416718" indent="-416718" algn="l">
              <a:buSzPct val="145000"/>
              <a:buChar char="•"/>
              <a:defRPr sz="3000"/>
            </a:pPr>
            <a:r>
              <a:t>The first part (encoder) is where we apply convolutional blocks by a max pool downsampling to encode the input image into feature representations at multiple different levels. </a:t>
            </a:r>
          </a:p>
          <a:p>
            <a:pPr lvl="1" marL="861218" indent="-416718" algn="l">
              <a:buSzPct val="145000"/>
              <a:buChar char="•"/>
              <a:defRPr sz="3000">
                <a:solidFill>
                  <a:srgbClr val="FFE485"/>
                </a:solidFill>
              </a:defRPr>
            </a:pPr>
            <a:r>
              <a:t>Convolution --&gt; downsampling.</a:t>
            </a:r>
          </a:p>
          <a:p>
            <a:pPr marL="416718" indent="-416718" algn="l">
              <a:buSzPct val="145000"/>
              <a:buChar char="•"/>
              <a:defRPr sz="3000"/>
            </a:pPr>
            <a:r>
              <a:t>The second part (decoder) of the network consists of upsample and concatenation followed by regular convolution operations</a:t>
            </a:r>
          </a:p>
          <a:p>
            <a:pPr lvl="1" marL="861218" indent="-416718" algn="l">
              <a:buSzPct val="145000"/>
              <a:buChar char="•"/>
              <a:defRPr sz="3000">
                <a:solidFill>
                  <a:srgbClr val="FFE485"/>
                </a:solidFill>
              </a:defRPr>
            </a:pPr>
            <a:r>
              <a:t>Upsampling --&gt; concatenation —&gt;convolutions.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64" name="Implementation -…"/>
          <p:cNvSpPr txBox="1"/>
          <p:nvPr>
            <p:ph type="title" idx="4294967295"/>
          </p:nvPr>
        </p:nvSpPr>
        <p:spPr>
          <a:xfrm>
            <a:off x="14436" y="253999"/>
            <a:ext cx="13234244" cy="7391600"/>
          </a:xfrm>
          <a:prstGeom prst="rect">
            <a:avLst/>
          </a:prstGeom>
        </p:spPr>
        <p:txBody>
          <a:bodyPr/>
          <a:lstStyle/>
          <a:p>
            <a:pPr>
              <a:defRPr sz="7800"/>
            </a:pPr>
            <a:r>
              <a:t>Implementation -</a:t>
            </a:r>
          </a:p>
          <a:p>
            <a:pPr>
              <a:defRPr sz="6900">
                <a:solidFill>
                  <a:srgbClr val="FFEEAF"/>
                </a:solidFill>
              </a:defRPr>
            </a:pPr>
            <a:r>
              <a:t>Let’s walk through the ipython Notebook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66" name="Q&amp;A"/>
          <p:cNvSpPr txBox="1"/>
          <p:nvPr>
            <p:ph type="title" idx="4294967295"/>
          </p:nvPr>
        </p:nvSpPr>
        <p:spPr>
          <a:xfrm>
            <a:off x="749300" y="3505200"/>
            <a:ext cx="11099800" cy="2159000"/>
          </a:xfrm>
          <a:prstGeom prst="rect">
            <a:avLst/>
          </a:prstGeom>
        </p:spPr>
        <p:txBody>
          <a:bodyPr/>
          <a:lstStyle>
            <a:lvl1pPr>
              <a:defRPr sz="7800"/>
            </a:lvl1pPr>
          </a:lstStyle>
          <a:p>
            <a:pPr/>
            <a:r>
              <a:t>Q&amp;A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2" name="Problem Introduction"/>
          <p:cNvSpPr txBox="1"/>
          <p:nvPr>
            <p:ph type="title"/>
          </p:nvPr>
        </p:nvSpPr>
        <p:spPr>
          <a:xfrm>
            <a:off x="647700" y="-108248"/>
            <a:ext cx="11099800" cy="1886248"/>
          </a:xfrm>
          <a:prstGeom prst="rect">
            <a:avLst/>
          </a:prstGeom>
        </p:spPr>
        <p:txBody>
          <a:bodyPr/>
          <a:lstStyle>
            <a:lvl1pPr>
              <a:defRPr>
                <a:solidFill>
                  <a:srgbClr val="FCFFFE"/>
                </a:solidFill>
              </a:defRPr>
            </a:lvl1pPr>
          </a:lstStyle>
          <a:p>
            <a:pPr/>
            <a:r>
              <a:t>Problem Introduction</a:t>
            </a:r>
          </a:p>
        </p:txBody>
      </p:sp>
      <p:pic>
        <p:nvPicPr>
          <p:cNvPr id="123" name="Image" descr="Image"/>
          <p:cNvPicPr>
            <a:picLocks noChangeAspect="1"/>
          </p:cNvPicPr>
          <p:nvPr/>
        </p:nvPicPr>
        <p:blipFill>
          <a:blip r:embed="rId3">
            <a:extLst/>
          </a:blip>
          <a:stretch>
            <a:fillRect/>
          </a:stretch>
        </p:blipFill>
        <p:spPr>
          <a:xfrm>
            <a:off x="0" y="1853832"/>
            <a:ext cx="13004800" cy="2845536"/>
          </a:xfrm>
          <a:prstGeom prst="rect">
            <a:avLst/>
          </a:prstGeom>
          <a:ln w="12700">
            <a:miter lim="400000"/>
          </a:ln>
        </p:spPr>
      </p:pic>
      <p:sp>
        <p:nvSpPr>
          <p:cNvPr id="124" name="Develop an algorithm that automatically removes the photo studio background"/>
          <p:cNvSpPr txBox="1"/>
          <p:nvPr/>
        </p:nvSpPr>
        <p:spPr>
          <a:xfrm>
            <a:off x="292100" y="5176267"/>
            <a:ext cx="12217401" cy="13314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D"/>
                </a:solidFill>
              </a:defRPr>
            </a:lvl1pPr>
          </a:lstStyle>
          <a:p>
            <a:pPr/>
            <a:r>
              <a:t>Develop an algorithm that automatically removes the photo studio background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gs>
            <a:gs pos="100000">
              <a:schemeClr val="accent2">
                <a:hueOff val="195715"/>
                <a:lumOff val="-15294"/>
              </a:schemeClr>
            </a:gs>
          </a:gsLst>
          <a:lin ang="5400000" scaled="0"/>
        </a:gradFill>
      </p:bgPr>
    </p:bg>
    <p:spTree>
      <p:nvGrpSpPr>
        <p:cNvPr id="1" name=""/>
        <p:cNvGrpSpPr/>
        <p:nvPr/>
      </p:nvGrpSpPr>
      <p:grpSpPr>
        <a:xfrm>
          <a:off x="0" y="0"/>
          <a:ext cx="0" cy="0"/>
          <a:chOff x="0" y="0"/>
          <a:chExt cx="0" cy="0"/>
        </a:xfrm>
      </p:grpSpPr>
      <p:sp>
        <p:nvSpPr>
          <p:cNvPr id="126" name="Input Data"/>
          <p:cNvSpPr txBox="1"/>
          <p:nvPr>
            <p:ph type="ctrTitle"/>
          </p:nvPr>
        </p:nvSpPr>
        <p:spPr>
          <a:xfrm>
            <a:off x="1054100" y="101600"/>
            <a:ext cx="10464800" cy="1305025"/>
          </a:xfrm>
          <a:prstGeom prst="rect">
            <a:avLst/>
          </a:prstGeom>
        </p:spPr>
        <p:txBody>
          <a:bodyPr/>
          <a:lstStyle/>
          <a:p>
            <a:pPr/>
            <a:r>
              <a:t>Input Data</a:t>
            </a:r>
          </a:p>
        </p:txBody>
      </p:sp>
      <p:sp>
        <p:nvSpPr>
          <p:cNvPr id="127" name="Images given for training and testing…"/>
          <p:cNvSpPr txBox="1"/>
          <p:nvPr>
            <p:ph type="subTitle" sz="half" idx="1"/>
          </p:nvPr>
        </p:nvSpPr>
        <p:spPr>
          <a:xfrm>
            <a:off x="-241300" y="1358900"/>
            <a:ext cx="12040990" cy="2873475"/>
          </a:xfrm>
          <a:prstGeom prst="rect">
            <a:avLst/>
          </a:prstGeom>
        </p:spPr>
        <p:txBody>
          <a:bodyPr/>
          <a:lstStyle/>
          <a:p>
            <a:pPr defTabSz="385572">
              <a:defRPr b="1" sz="4422">
                <a:solidFill>
                  <a:srgbClr val="FFE693"/>
                </a:solidFill>
              </a:defRPr>
            </a:pPr>
            <a:r>
              <a:t>Images given for training and testing</a:t>
            </a:r>
          </a:p>
          <a:p>
            <a:pPr defTabSz="385572">
              <a:defRPr b="1" sz="4422">
                <a:solidFill>
                  <a:srgbClr val="FFE693"/>
                </a:solidFill>
              </a:defRPr>
            </a:pPr>
            <a:r>
              <a:t>Train Images: 5088</a:t>
            </a:r>
          </a:p>
          <a:p>
            <a:pPr defTabSz="385572">
              <a:defRPr b="1" sz="4422">
                <a:solidFill>
                  <a:srgbClr val="FFE693"/>
                </a:solidFill>
              </a:defRPr>
            </a:pPr>
            <a:r>
              <a:t>Train Masks: 5088</a:t>
            </a:r>
          </a:p>
          <a:p>
            <a:pPr defTabSz="385572">
              <a:defRPr b="1" sz="4422">
                <a:solidFill>
                  <a:srgbClr val="FFE693"/>
                </a:solidFill>
              </a:defRPr>
            </a:pPr>
            <a:r>
              <a:t>Test images: 100064</a:t>
            </a:r>
          </a:p>
        </p:txBody>
      </p:sp>
      <p:pic>
        <p:nvPicPr>
          <p:cNvPr id="128" name="Train Image" descr="Train Image"/>
          <p:cNvPicPr>
            <a:picLocks noChangeAspect="1"/>
          </p:cNvPicPr>
          <p:nvPr/>
        </p:nvPicPr>
        <p:blipFill>
          <a:blip r:embed="rId2">
            <a:extLst/>
          </a:blip>
          <a:stretch>
            <a:fillRect/>
          </a:stretch>
        </p:blipFill>
        <p:spPr>
          <a:xfrm>
            <a:off x="501650" y="4140200"/>
            <a:ext cx="4762500" cy="3200400"/>
          </a:xfrm>
          <a:prstGeom prst="rect">
            <a:avLst/>
          </a:prstGeom>
          <a:ln w="12700">
            <a:miter lim="400000"/>
          </a:ln>
        </p:spPr>
      </p:pic>
      <p:pic>
        <p:nvPicPr>
          <p:cNvPr id="129" name="Image" descr="Image"/>
          <p:cNvPicPr>
            <a:picLocks noChangeAspect="1"/>
          </p:cNvPicPr>
          <p:nvPr/>
        </p:nvPicPr>
        <p:blipFill>
          <a:blip r:embed="rId3">
            <a:extLst/>
          </a:blip>
          <a:stretch>
            <a:fillRect/>
          </a:stretch>
        </p:blipFill>
        <p:spPr>
          <a:xfrm>
            <a:off x="5276850" y="4140200"/>
            <a:ext cx="4762500" cy="3200400"/>
          </a:xfrm>
          <a:prstGeom prst="rect">
            <a:avLst/>
          </a:prstGeom>
          <a:ln w="12700">
            <a:miter lim="400000"/>
          </a:ln>
        </p:spPr>
      </p:pic>
      <p:sp>
        <p:nvSpPr>
          <p:cNvPr id="130" name="Original"/>
          <p:cNvSpPr txBox="1"/>
          <p:nvPr/>
        </p:nvSpPr>
        <p:spPr>
          <a:xfrm>
            <a:off x="2398674" y="7300570"/>
            <a:ext cx="12478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Original</a:t>
            </a:r>
          </a:p>
        </p:txBody>
      </p:sp>
      <p:sp>
        <p:nvSpPr>
          <p:cNvPr id="131" name="Mask"/>
          <p:cNvSpPr txBox="1"/>
          <p:nvPr/>
        </p:nvSpPr>
        <p:spPr>
          <a:xfrm>
            <a:off x="7447229" y="7300570"/>
            <a:ext cx="9043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Mask</a:t>
            </a:r>
          </a:p>
        </p:txBody>
      </p:sp>
      <p:sp>
        <p:nvSpPr>
          <p:cNvPr id="132" name="Car images: 318 models and 16 angles"/>
          <p:cNvSpPr txBox="1"/>
          <p:nvPr/>
        </p:nvSpPr>
        <p:spPr>
          <a:xfrm>
            <a:off x="266005" y="7848600"/>
            <a:ext cx="12040990" cy="9330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443991">
              <a:defRPr sz="5092">
                <a:solidFill>
                  <a:srgbClr val="FFE693"/>
                </a:solidFill>
              </a:defRPr>
            </a:lvl1pPr>
          </a:lstStyle>
          <a:p>
            <a:pPr/>
            <a:r>
              <a:t>Car images: 318 models and 16 angles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4" name="Solution"/>
          <p:cNvSpPr txBox="1"/>
          <p:nvPr>
            <p:ph type="title" idx="4294967295"/>
          </p:nvPr>
        </p:nvSpPr>
        <p:spPr>
          <a:xfrm>
            <a:off x="952500" y="254000"/>
            <a:ext cx="11099800" cy="1415058"/>
          </a:xfrm>
          <a:prstGeom prst="rect">
            <a:avLst/>
          </a:prstGeom>
        </p:spPr>
        <p:txBody>
          <a:bodyPr/>
          <a:lstStyle>
            <a:lvl1pPr>
              <a:defRPr sz="7800"/>
            </a:lvl1pPr>
          </a:lstStyle>
          <a:p>
            <a:pPr/>
            <a:r>
              <a:t>Solution</a:t>
            </a:r>
          </a:p>
        </p:txBody>
      </p:sp>
      <p:sp>
        <p:nvSpPr>
          <p:cNvPr id="135" name="This is an image segmentation problem rather than a classification…"/>
          <p:cNvSpPr txBox="1"/>
          <p:nvPr>
            <p:ph type="body" idx="4294967295"/>
          </p:nvPr>
        </p:nvSpPr>
        <p:spPr>
          <a:xfrm>
            <a:off x="700558" y="2400300"/>
            <a:ext cx="11603684" cy="5238899"/>
          </a:xfrm>
          <a:prstGeom prst="rect">
            <a:avLst/>
          </a:prstGeom>
        </p:spPr>
        <p:txBody>
          <a:bodyPr anchor="t"/>
          <a:lstStyle/>
          <a:p>
            <a:pPr marL="444499" indent="-444499">
              <a:defRPr sz="4800">
                <a:solidFill>
                  <a:srgbClr val="CBFF07"/>
                </a:solidFill>
              </a:defRPr>
            </a:pPr>
            <a:r>
              <a:t>This is an image segmentation problem rather than a classification</a:t>
            </a:r>
          </a:p>
          <a:p>
            <a:pPr marL="444499" indent="-444499">
              <a:defRPr sz="4800">
                <a:solidFill>
                  <a:srgbClr val="CBFF07"/>
                </a:solidFill>
              </a:defRPr>
            </a:pPr>
            <a:r>
              <a:t>I have modelled this using Convolutional Neural Networks</a:t>
            </a:r>
          </a:p>
          <a:p>
            <a:pPr marL="444499" indent="-444499">
              <a:defRPr sz="4800">
                <a:solidFill>
                  <a:srgbClr val="CBFF07"/>
                </a:solidFill>
              </a:defRPr>
            </a:pPr>
            <a:r>
              <a:t>The framework I used is U-Net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7" name="Classification vs Segmentation"/>
          <p:cNvSpPr txBox="1"/>
          <p:nvPr>
            <p:ph type="title" idx="4294967295"/>
          </p:nvPr>
        </p:nvSpPr>
        <p:spPr>
          <a:xfrm>
            <a:off x="134540" y="254000"/>
            <a:ext cx="12735720" cy="2159000"/>
          </a:xfrm>
          <a:prstGeom prst="rect">
            <a:avLst/>
          </a:prstGeom>
        </p:spPr>
        <p:txBody>
          <a:bodyPr/>
          <a:lstStyle>
            <a:lvl1pPr defTabSz="572516">
              <a:defRPr sz="6958"/>
            </a:lvl1pPr>
          </a:lstStyle>
          <a:p>
            <a:pPr/>
            <a:r>
              <a:t>Classification vs Segmentation</a:t>
            </a:r>
          </a:p>
        </p:txBody>
      </p:sp>
      <p:sp>
        <p:nvSpPr>
          <p:cNvPr id="138" name="Classification categorises the discrete objects. Which requires a finite number of categories . This needs many different images for each category to train the model…"/>
          <p:cNvSpPr txBox="1"/>
          <p:nvPr>
            <p:ph type="body" idx="4294967295"/>
          </p:nvPr>
        </p:nvSpPr>
        <p:spPr>
          <a:prstGeom prst="rect">
            <a:avLst/>
          </a:prstGeom>
        </p:spPr>
        <p:txBody>
          <a:bodyPr anchor="t"/>
          <a:lstStyle/>
          <a:p>
            <a:pPr marL="377824" indent="-377824" defTabSz="496570">
              <a:spcBef>
                <a:spcPts val="3500"/>
              </a:spcBef>
              <a:defRPr sz="4250"/>
            </a:pPr>
            <a:r>
              <a:t>Classification categorises the discrete objects. Which requires a finite number of categories . This needs many different images for each category to train the model </a:t>
            </a:r>
          </a:p>
          <a:p>
            <a:pPr marL="377824" indent="-377824" defTabSz="496570">
              <a:spcBef>
                <a:spcPts val="3500"/>
              </a:spcBef>
              <a:defRPr sz="4250"/>
            </a:pPr>
            <a:r>
              <a:t>Segmentation identifies each pixel by comparing all the training images what it belongs to. Therefore, the segmentation predicts all the tiny portion of a test image collectively.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40" name="Convolutional Neural networks(CNN)"/>
          <p:cNvSpPr txBox="1"/>
          <p:nvPr>
            <p:ph type="title" idx="4294967295"/>
          </p:nvPr>
        </p:nvSpPr>
        <p:spPr>
          <a:xfrm>
            <a:off x="72727" y="254000"/>
            <a:ext cx="12859346" cy="931813"/>
          </a:xfrm>
          <a:prstGeom prst="rect">
            <a:avLst/>
          </a:prstGeom>
        </p:spPr>
        <p:txBody>
          <a:bodyPr/>
          <a:lstStyle>
            <a:lvl1pPr defTabSz="531622">
              <a:defRPr sz="5369"/>
            </a:lvl1pPr>
          </a:lstStyle>
          <a:p>
            <a:pPr/>
            <a:r>
              <a:t>Convolutional Neural networks(CNN)</a:t>
            </a:r>
          </a:p>
        </p:txBody>
      </p:sp>
      <p:pic>
        <p:nvPicPr>
          <p:cNvPr id="141" name="Image" descr="Image"/>
          <p:cNvPicPr>
            <a:picLocks noChangeAspect="1"/>
          </p:cNvPicPr>
          <p:nvPr/>
        </p:nvPicPr>
        <p:blipFill>
          <a:blip r:embed="rId3">
            <a:extLst/>
          </a:blip>
          <a:stretch>
            <a:fillRect/>
          </a:stretch>
        </p:blipFill>
        <p:spPr>
          <a:xfrm>
            <a:off x="1727200" y="1390650"/>
            <a:ext cx="8610600" cy="3543300"/>
          </a:xfrm>
          <a:prstGeom prst="rect">
            <a:avLst/>
          </a:prstGeom>
          <a:ln w="12700">
            <a:miter lim="400000"/>
          </a:ln>
        </p:spPr>
      </p:pic>
      <p:pic>
        <p:nvPicPr>
          <p:cNvPr id="142" name="Image" descr="Image"/>
          <p:cNvPicPr>
            <a:picLocks noChangeAspect="1"/>
          </p:cNvPicPr>
          <p:nvPr/>
        </p:nvPicPr>
        <p:blipFill>
          <a:blip r:embed="rId4">
            <a:extLst/>
          </a:blip>
          <a:stretch>
            <a:fillRect/>
          </a:stretch>
        </p:blipFill>
        <p:spPr>
          <a:xfrm>
            <a:off x="143122" y="5222875"/>
            <a:ext cx="12718556" cy="308238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44" name="Convolutional Neural networks(CNN)"/>
          <p:cNvSpPr txBox="1"/>
          <p:nvPr>
            <p:ph type="title" idx="4294967295"/>
          </p:nvPr>
        </p:nvSpPr>
        <p:spPr>
          <a:xfrm>
            <a:off x="72727" y="254000"/>
            <a:ext cx="12859346" cy="931813"/>
          </a:xfrm>
          <a:prstGeom prst="rect">
            <a:avLst/>
          </a:prstGeom>
        </p:spPr>
        <p:txBody>
          <a:bodyPr/>
          <a:lstStyle>
            <a:lvl1pPr defTabSz="531622">
              <a:defRPr sz="5369"/>
            </a:lvl1pPr>
          </a:lstStyle>
          <a:p>
            <a:pPr/>
            <a:r>
              <a:t>Convolutional Neural networks(CNN)</a:t>
            </a:r>
          </a:p>
        </p:txBody>
      </p:sp>
      <p:sp>
        <p:nvSpPr>
          <p:cNvPr id="145" name="CNN has 4 different layers…"/>
          <p:cNvSpPr txBox="1"/>
          <p:nvPr/>
        </p:nvSpPr>
        <p:spPr>
          <a:xfrm>
            <a:off x="901700" y="4581723"/>
            <a:ext cx="8473083" cy="44934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525779">
              <a:spcBef>
                <a:spcPts val="800"/>
              </a:spcBef>
              <a:defRPr b="0" sz="4140"/>
            </a:pPr>
            <a:r>
              <a:t>CNN has 4 different layers</a:t>
            </a:r>
          </a:p>
          <a:p>
            <a:pPr lvl="1" marL="800100" indent="-400050" algn="l" defTabSz="525779">
              <a:spcBef>
                <a:spcPts val="800"/>
              </a:spcBef>
              <a:buSzPct val="145000"/>
              <a:buChar char="•"/>
              <a:defRPr b="0" sz="2880"/>
            </a:pPr>
            <a:r>
              <a:t>Input Image</a:t>
            </a:r>
          </a:p>
          <a:p>
            <a:pPr lvl="1" marL="800100" indent="-400050" algn="l" defTabSz="525779">
              <a:spcBef>
                <a:spcPts val="800"/>
              </a:spcBef>
              <a:buSzPct val="145000"/>
              <a:buChar char="•"/>
              <a:defRPr b="0" sz="2880"/>
            </a:pPr>
            <a:r>
              <a:t>Convolutional Layers</a:t>
            </a:r>
          </a:p>
          <a:p>
            <a:pPr lvl="2" marL="1200150" indent="-400050" algn="l" defTabSz="525779">
              <a:spcBef>
                <a:spcPts val="800"/>
              </a:spcBef>
              <a:buSzPct val="145000"/>
              <a:buChar char="•"/>
              <a:defRPr b="0" sz="2880"/>
            </a:pPr>
            <a:r>
              <a:t>Convolution</a:t>
            </a:r>
          </a:p>
          <a:p>
            <a:pPr lvl="2" marL="1200150" indent="-400050" algn="l" defTabSz="525779">
              <a:spcBef>
                <a:spcPts val="800"/>
              </a:spcBef>
              <a:buSzPct val="145000"/>
              <a:buChar char="•"/>
              <a:defRPr b="0" sz="2880"/>
            </a:pPr>
            <a:r>
              <a:t>Activation </a:t>
            </a:r>
          </a:p>
          <a:p>
            <a:pPr lvl="2" marL="1200150" indent="-400050" algn="l" defTabSz="525779">
              <a:spcBef>
                <a:spcPts val="800"/>
              </a:spcBef>
              <a:buSzPct val="145000"/>
              <a:buChar char="•"/>
              <a:defRPr b="0" sz="2880"/>
            </a:pPr>
            <a:r>
              <a:t>Pooling</a:t>
            </a:r>
          </a:p>
          <a:p>
            <a:pPr lvl="1" marL="800100" indent="-400050" algn="l" defTabSz="525779">
              <a:spcBef>
                <a:spcPts val="800"/>
              </a:spcBef>
              <a:buSzPct val="145000"/>
              <a:buChar char="•"/>
              <a:defRPr b="0" sz="2880"/>
            </a:pPr>
            <a:r>
              <a:t>Fully Connected Layers(Dense Layers)</a:t>
            </a:r>
          </a:p>
          <a:p>
            <a:pPr lvl="1" marL="800100" indent="-400050" algn="l" defTabSz="525779">
              <a:spcBef>
                <a:spcPts val="800"/>
              </a:spcBef>
              <a:buSzPct val="145000"/>
              <a:buChar char="•"/>
              <a:defRPr b="0" sz="2880"/>
            </a:pPr>
            <a:r>
              <a:t>Softmax Layer</a:t>
            </a:r>
          </a:p>
        </p:txBody>
      </p:sp>
      <p:pic>
        <p:nvPicPr>
          <p:cNvPr id="146" name="Image" descr="Image"/>
          <p:cNvPicPr>
            <a:picLocks noChangeAspect="1"/>
          </p:cNvPicPr>
          <p:nvPr/>
        </p:nvPicPr>
        <p:blipFill>
          <a:blip r:embed="rId3">
            <a:extLst/>
          </a:blip>
          <a:stretch>
            <a:fillRect/>
          </a:stretch>
        </p:blipFill>
        <p:spPr>
          <a:xfrm>
            <a:off x="1094508" y="1035049"/>
            <a:ext cx="9952184" cy="36413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3">
            <a:extLst/>
          </a:blip>
          <a:stretch>
            <a:fillRect/>
          </a:stretch>
        </p:blipFill>
        <p:spPr>
          <a:xfrm>
            <a:off x="2137796" y="806450"/>
            <a:ext cx="6595608" cy="2776637"/>
          </a:xfrm>
          <a:prstGeom prst="rect">
            <a:avLst/>
          </a:prstGeom>
          <a:ln w="12700">
            <a:miter lim="400000"/>
          </a:ln>
        </p:spPr>
      </p:pic>
      <p:sp>
        <p:nvSpPr>
          <p:cNvPr id="149" name="Convolution Layer:…"/>
          <p:cNvSpPr txBox="1"/>
          <p:nvPr>
            <p:ph type="body" idx="4294967295"/>
          </p:nvPr>
        </p:nvSpPr>
        <p:spPr>
          <a:xfrm>
            <a:off x="227012" y="3558579"/>
            <a:ext cx="12550776" cy="5554664"/>
          </a:xfrm>
          <a:prstGeom prst="rect">
            <a:avLst/>
          </a:prstGeom>
        </p:spPr>
        <p:txBody>
          <a:bodyPr anchor="t"/>
          <a:lstStyle/>
          <a:p>
            <a:pPr marL="0" indent="0">
              <a:spcBef>
                <a:spcPts val="900"/>
              </a:spcBef>
              <a:buClrTx/>
              <a:buSzTx/>
              <a:buNone/>
              <a:defRPr sz="4600"/>
            </a:pPr>
            <a:r>
              <a:t>Convolution Layer:</a:t>
            </a:r>
          </a:p>
          <a:p>
            <a:pPr marL="638968" indent="-638968">
              <a:spcBef>
                <a:spcPts val="900"/>
              </a:spcBef>
              <a:buClrTx/>
              <a:defRPr sz="2600"/>
            </a:pPr>
            <a:r>
              <a:t>The image will divide into multiple small portions and input to Convolution and applies a filter.</a:t>
            </a:r>
          </a:p>
          <a:p>
            <a:pPr marL="638968" indent="-638968">
              <a:spcBef>
                <a:spcPts val="900"/>
              </a:spcBef>
              <a:buClrTx/>
              <a:defRPr sz="2600"/>
            </a:pPr>
            <a:r>
              <a:t>Then applies an activation function(ReLU) on the resultant matrix and pass this matrix to Pooling layer</a:t>
            </a:r>
          </a:p>
          <a:p>
            <a:pPr marL="638968" indent="-638968">
              <a:spcBef>
                <a:spcPts val="900"/>
              </a:spcBef>
              <a:buClrTx/>
              <a:defRPr sz="2600"/>
            </a:pPr>
            <a:r>
              <a:t>Pooling layer is mainly highlighting the edges by applying the some pooling function to downsample or upsample </a:t>
            </a:r>
          </a:p>
          <a:p>
            <a:pPr marL="638968" indent="-638968">
              <a:spcBef>
                <a:spcPts val="900"/>
              </a:spcBef>
              <a:buClrTx/>
              <a:defRPr sz="2600"/>
            </a:pPr>
            <a:r>
              <a:t>Downsampling is a process of reducing the matrix for easy computation.</a:t>
            </a:r>
          </a:p>
          <a:p>
            <a:pPr marL="638968" indent="-638968">
              <a:spcBef>
                <a:spcPts val="900"/>
              </a:spcBef>
              <a:buClrTx/>
              <a:defRPr sz="2600"/>
            </a:pPr>
            <a:r>
              <a:t>These steps repeat several times to familiarise with scaling of the input image</a:t>
            </a:r>
          </a:p>
          <a:p>
            <a:pPr marL="638968" indent="-638968">
              <a:spcBef>
                <a:spcPts val="900"/>
              </a:spcBef>
              <a:buClrTx/>
              <a:defRPr sz="2600"/>
            </a:pPr>
            <a:r>
              <a:t>Then at the end it flattens the matrix into 1 dimension array and connect to Fully connected or dense layer for deep computation</a:t>
            </a:r>
          </a:p>
        </p:txBody>
      </p:sp>
      <p:sp>
        <p:nvSpPr>
          <p:cNvPr id="150" name="Convolutional Neural networks(CNN)"/>
          <p:cNvSpPr txBox="1"/>
          <p:nvPr>
            <p:ph type="title" idx="4294967295"/>
          </p:nvPr>
        </p:nvSpPr>
        <p:spPr>
          <a:xfrm>
            <a:off x="72727" y="-88900"/>
            <a:ext cx="12859346" cy="931813"/>
          </a:xfrm>
          <a:prstGeom prst="rect">
            <a:avLst/>
          </a:prstGeom>
        </p:spPr>
        <p:txBody>
          <a:bodyPr/>
          <a:lstStyle>
            <a:lvl1pPr defTabSz="531622">
              <a:defRPr sz="5369"/>
            </a:lvl1pPr>
          </a:lstStyle>
          <a:p>
            <a:pPr/>
            <a:r>
              <a:t>Convolutional Neural networks(CNN)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52" name="Image" descr="Image"/>
          <p:cNvPicPr>
            <a:picLocks noChangeAspect="1"/>
          </p:cNvPicPr>
          <p:nvPr/>
        </p:nvPicPr>
        <p:blipFill>
          <a:blip r:embed="rId3">
            <a:extLst/>
          </a:blip>
          <a:stretch>
            <a:fillRect/>
          </a:stretch>
        </p:blipFill>
        <p:spPr>
          <a:xfrm>
            <a:off x="6025578" y="70585"/>
            <a:ext cx="4735119" cy="3151007"/>
          </a:xfrm>
          <a:prstGeom prst="rect">
            <a:avLst/>
          </a:prstGeom>
          <a:ln w="12700">
            <a:miter lim="400000"/>
          </a:ln>
        </p:spPr>
      </p:pic>
      <p:sp>
        <p:nvSpPr>
          <p:cNvPr id="153" name="Randomly choose the initial weights…"/>
          <p:cNvSpPr txBox="1"/>
          <p:nvPr>
            <p:ph type="body" idx="4294967295"/>
          </p:nvPr>
        </p:nvSpPr>
        <p:spPr>
          <a:xfrm>
            <a:off x="419000" y="3293367"/>
            <a:ext cx="11723788" cy="6358584"/>
          </a:xfrm>
          <a:prstGeom prst="rect">
            <a:avLst/>
          </a:prstGeom>
        </p:spPr>
        <p:txBody>
          <a:bodyPr anchor="t"/>
          <a:lstStyle/>
          <a:p>
            <a:pPr marL="467558" indent="-467558" defTabSz="452627">
              <a:spcBef>
                <a:spcPts val="0"/>
              </a:spcBef>
              <a:buClrTx/>
              <a:defRPr sz="3366">
                <a:solidFill>
                  <a:srgbClr val="F8F9FF"/>
                </a:solidFill>
                <a:latin typeface="Arial"/>
                <a:ea typeface="Arial"/>
                <a:cs typeface="Arial"/>
                <a:sym typeface="Arial"/>
              </a:defRPr>
            </a:pPr>
            <a:r>
              <a:t>Randomly choose the initial weights</a:t>
            </a:r>
          </a:p>
          <a:p>
            <a:pPr marL="467558" indent="-467558" defTabSz="452627">
              <a:spcBef>
                <a:spcPts val="0"/>
              </a:spcBef>
              <a:buClrTx/>
              <a:defRPr sz="3366">
                <a:solidFill>
                  <a:srgbClr val="F8F9FF"/>
                </a:solidFill>
                <a:latin typeface="Arial"/>
                <a:ea typeface="Arial"/>
                <a:cs typeface="Arial"/>
                <a:sym typeface="Arial"/>
              </a:defRPr>
            </a:pPr>
            <a:r>
              <a:t>While error is too large</a:t>
            </a:r>
          </a:p>
          <a:p>
            <a:pPr marL="920186" indent="-467558" defTabSz="452627">
              <a:spcBef>
                <a:spcPts val="0"/>
              </a:spcBef>
              <a:buClrTx/>
              <a:defRPr sz="3366">
                <a:solidFill>
                  <a:srgbClr val="F8F9FF"/>
                </a:solidFill>
                <a:latin typeface="Arial"/>
                <a:ea typeface="Arial"/>
                <a:cs typeface="Arial"/>
                <a:sym typeface="Arial"/>
              </a:defRPr>
            </a:pPr>
            <a:r>
              <a:t>For each training pattern (presented in random order)</a:t>
            </a:r>
          </a:p>
          <a:p>
            <a:pPr marL="1372814" indent="-467558" defTabSz="452627">
              <a:spcBef>
                <a:spcPts val="0"/>
              </a:spcBef>
              <a:buClrTx/>
              <a:defRPr sz="3366">
                <a:solidFill>
                  <a:srgbClr val="F8F9FF"/>
                </a:solidFill>
                <a:latin typeface="Arial"/>
                <a:ea typeface="Arial"/>
                <a:cs typeface="Arial"/>
                <a:sym typeface="Arial"/>
              </a:defRPr>
            </a:pPr>
            <a:r>
              <a:t>Apply the inputs to the network</a:t>
            </a:r>
          </a:p>
          <a:p>
            <a:pPr marL="1372814" indent="-467558" defTabSz="452627">
              <a:spcBef>
                <a:spcPts val="0"/>
              </a:spcBef>
              <a:buClrTx/>
              <a:defRPr sz="3366">
                <a:solidFill>
                  <a:srgbClr val="F8F9FF"/>
                </a:solidFill>
                <a:latin typeface="Arial"/>
                <a:ea typeface="Arial"/>
                <a:cs typeface="Arial"/>
                <a:sym typeface="Arial"/>
              </a:defRPr>
            </a:pPr>
            <a:r>
              <a:t>Calculate the output for every neuron from the input layer, through the hidden layer(s), to the output layer</a:t>
            </a:r>
          </a:p>
          <a:p>
            <a:pPr marL="1372814" indent="-467558" defTabSz="452627">
              <a:spcBef>
                <a:spcPts val="0"/>
              </a:spcBef>
              <a:buClrTx/>
              <a:defRPr sz="3366">
                <a:solidFill>
                  <a:srgbClr val="F8F9FF"/>
                </a:solidFill>
                <a:latin typeface="Arial"/>
                <a:ea typeface="Arial"/>
                <a:cs typeface="Arial"/>
                <a:sym typeface="Arial"/>
              </a:defRPr>
            </a:pPr>
            <a:r>
              <a:t>Calculate the error at the outputs</a:t>
            </a:r>
          </a:p>
          <a:p>
            <a:pPr marL="1372814" indent="-467558" defTabSz="452627">
              <a:spcBef>
                <a:spcPts val="0"/>
              </a:spcBef>
              <a:buClrTx/>
              <a:defRPr sz="3366">
                <a:solidFill>
                  <a:srgbClr val="F8F9FF"/>
                </a:solidFill>
                <a:latin typeface="Arial"/>
                <a:ea typeface="Arial"/>
                <a:cs typeface="Arial"/>
                <a:sym typeface="Arial"/>
              </a:defRPr>
            </a:pPr>
            <a:r>
              <a:t>Use the output error to compute error signals for pre-output layers</a:t>
            </a:r>
          </a:p>
          <a:p>
            <a:pPr marL="1372814" indent="-467558" defTabSz="452627">
              <a:spcBef>
                <a:spcPts val="0"/>
              </a:spcBef>
              <a:buClrTx/>
              <a:defRPr sz="3366">
                <a:solidFill>
                  <a:srgbClr val="F8F9FF"/>
                </a:solidFill>
                <a:latin typeface="Arial"/>
                <a:ea typeface="Arial"/>
                <a:cs typeface="Arial"/>
                <a:sym typeface="Arial"/>
              </a:defRPr>
            </a:pPr>
            <a:r>
              <a:t>Use the error signals to compute weight adjustments</a:t>
            </a:r>
          </a:p>
          <a:p>
            <a:pPr marL="1372814" indent="-467558" defTabSz="452627">
              <a:spcBef>
                <a:spcPts val="0"/>
              </a:spcBef>
              <a:buClrTx/>
              <a:defRPr sz="3366">
                <a:solidFill>
                  <a:srgbClr val="F8F9FF"/>
                </a:solidFill>
                <a:latin typeface="Arial"/>
                <a:ea typeface="Arial"/>
                <a:cs typeface="Arial"/>
                <a:sym typeface="Arial"/>
              </a:defRPr>
            </a:pPr>
            <a:r>
              <a:t>Apply the weight adjustments</a:t>
            </a:r>
          </a:p>
          <a:p>
            <a:pPr marL="920186" indent="-467558" defTabSz="452627">
              <a:spcBef>
                <a:spcPts val="0"/>
              </a:spcBef>
              <a:buClrTx/>
              <a:defRPr sz="3366">
                <a:solidFill>
                  <a:srgbClr val="F8F9FF"/>
                </a:solidFill>
                <a:latin typeface="Arial"/>
                <a:ea typeface="Arial"/>
                <a:cs typeface="Arial"/>
                <a:sym typeface="Arial"/>
              </a:defRPr>
            </a:pPr>
            <a:r>
              <a:t>Periodically evaluate the network performance </a:t>
            </a:r>
          </a:p>
        </p:txBody>
      </p:sp>
      <p:pic>
        <p:nvPicPr>
          <p:cNvPr id="154" name="Image" descr="Image"/>
          <p:cNvPicPr>
            <a:picLocks noChangeAspect="1"/>
          </p:cNvPicPr>
          <p:nvPr/>
        </p:nvPicPr>
        <p:blipFill>
          <a:blip r:embed="rId4">
            <a:extLst/>
          </a:blip>
          <a:stretch>
            <a:fillRect/>
          </a:stretch>
        </p:blipFill>
        <p:spPr>
          <a:xfrm>
            <a:off x="586646" y="70585"/>
            <a:ext cx="5429964" cy="315100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