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1" r:id="rId5"/>
    <p:sldId id="279" r:id="rId6"/>
    <p:sldId id="278" r:id="rId7"/>
    <p:sldId id="266" r:id="rId8"/>
    <p:sldId id="276" r:id="rId9"/>
    <p:sldId id="274" r:id="rId10"/>
    <p:sldId id="280" r:id="rId11"/>
    <p:sldId id="281"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31"/>
    <a:srgbClr val="D88A3C"/>
    <a:srgbClr val="D4802C"/>
    <a:srgbClr val="33BA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2869-6640-4657-964E-F03D3D57A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408D9A-12B6-4E4A-94F5-3909396BD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E0730-2B83-4AE1-B5F4-48AB7394F0ED}"/>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5" name="Footer Placeholder 4">
            <a:extLst>
              <a:ext uri="{FF2B5EF4-FFF2-40B4-BE49-F238E27FC236}">
                <a16:creationId xmlns:a16="http://schemas.microsoft.com/office/drawing/2014/main" id="{F7A1A135-71C9-4388-8089-4939F47E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F5A2F-A259-4C31-B0C3-53AE31C36568}"/>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139700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3726-0721-4595-998D-370556042D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43DF4C-1ADD-499A-B3F2-043979B8C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07D3E-36D5-45EE-9BB0-023DA20A0962}"/>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5" name="Footer Placeholder 4">
            <a:extLst>
              <a:ext uri="{FF2B5EF4-FFF2-40B4-BE49-F238E27FC236}">
                <a16:creationId xmlns:a16="http://schemas.microsoft.com/office/drawing/2014/main" id="{9191B706-F145-42A4-AF20-5042D2F67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68236-928C-4A17-B1F8-783A054707E6}"/>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53941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342E4D-3DE6-4B31-9F05-DCBB2CBA93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07BED3-2E5E-474E-AAED-8FF64CA139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BF77B-9CB5-4DC0-BD63-4FC83B1348B7}"/>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5" name="Footer Placeholder 4">
            <a:extLst>
              <a:ext uri="{FF2B5EF4-FFF2-40B4-BE49-F238E27FC236}">
                <a16:creationId xmlns:a16="http://schemas.microsoft.com/office/drawing/2014/main" id="{CBB8124D-E264-46BE-951E-76384824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F3248-B848-4D25-B716-235734F806F9}"/>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788478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135893" y="2393204"/>
            <a:ext cx="7056107" cy="144016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5135696" y="3929373"/>
            <a:ext cx="7056107" cy="651755"/>
          </a:xfrm>
          <a:prstGeom prst="rect">
            <a:avLst/>
          </a:prstGeom>
        </p:spPr>
        <p:txBody>
          <a:bodyPr anchor="ctr"/>
          <a:lstStyle>
            <a:lvl1pPr marL="0" indent="0" algn="l">
              <a:spcBef>
                <a:spcPts val="0"/>
              </a:spcBef>
              <a:buNone/>
              <a:defRPr sz="1867"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36854" y="876466"/>
            <a:ext cx="2353733" cy="522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69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2" name="Rectangle 1"/>
          <p:cNvSpPr/>
          <p:nvPr userDrawn="1"/>
        </p:nvSpPr>
        <p:spPr>
          <a:xfrm>
            <a:off x="0" y="4533123"/>
            <a:ext cx="12192000" cy="23248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5391415" y="3813043"/>
            <a:ext cx="1440160" cy="144016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7409" y="4013590"/>
            <a:ext cx="468171" cy="10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5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6" name="Rectangle 5"/>
          <p:cNvSpPr/>
          <p:nvPr userDrawn="1"/>
        </p:nvSpPr>
        <p:spPr>
          <a:xfrm>
            <a:off x="-3472" y="0"/>
            <a:ext cx="21122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645" y="1250975"/>
            <a:ext cx="2112235" cy="468794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1052646" y="1250975"/>
            <a:ext cx="1056117" cy="468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1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817508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31304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187594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17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9EA1-E5C2-4781-90DE-7A04A4FF5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88509-F071-4D79-82BF-94DFF2909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EE9A2-A3F1-403C-86C5-CD307F11E33B}"/>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5" name="Footer Placeholder 4">
            <a:extLst>
              <a:ext uri="{FF2B5EF4-FFF2-40B4-BE49-F238E27FC236}">
                <a16:creationId xmlns:a16="http://schemas.microsoft.com/office/drawing/2014/main" id="{26DD6DF9-381E-48E2-A81A-BB93E8CC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95581-3603-47B2-803E-33820AB66761}"/>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62130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1BC0-F84A-4753-8B38-3B8750E24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D34115-E3C7-437E-AA34-E7975E342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18198-00D5-437C-906C-BE3A58DF4CCC}"/>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5" name="Footer Placeholder 4">
            <a:extLst>
              <a:ext uri="{FF2B5EF4-FFF2-40B4-BE49-F238E27FC236}">
                <a16:creationId xmlns:a16="http://schemas.microsoft.com/office/drawing/2014/main" id="{3A3D3DDF-5335-4EDE-AA76-D6E62F4D4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8E22-0971-47C0-B789-707700C3DA46}"/>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229423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B88-D138-4E70-B256-DE1B2739E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1DA85-3E7D-4BC9-BE1F-619C88B19F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0F322C-C8F8-48C0-983E-7F08132EF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ADFFBB-27AC-493C-8721-7F9F56012986}"/>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6" name="Footer Placeholder 5">
            <a:extLst>
              <a:ext uri="{FF2B5EF4-FFF2-40B4-BE49-F238E27FC236}">
                <a16:creationId xmlns:a16="http://schemas.microsoft.com/office/drawing/2014/main" id="{708E108C-A01A-4145-B12F-03378AFF2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98263-F439-46A3-8746-36A8A26C595B}"/>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36513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29B9-6AA3-4E33-9AA4-935058EE0D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81A169-2281-4E00-B9F9-4B86E3DC9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AA497-267E-4C60-B23B-610330D6CB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2513A0-EA72-455E-88E4-66C226280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CD45DD-C50E-4E19-8BE6-4B1CB2A035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7C9F1A-1937-4B80-BF83-2134A7C33A4D}"/>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8" name="Footer Placeholder 7">
            <a:extLst>
              <a:ext uri="{FF2B5EF4-FFF2-40B4-BE49-F238E27FC236}">
                <a16:creationId xmlns:a16="http://schemas.microsoft.com/office/drawing/2014/main" id="{E875D8EE-74E6-43F4-8C8B-407C7BD141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A6B8BA-D5F9-4E00-A767-D5D372281CD3}"/>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9657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C3D4-1BE7-4A66-B125-FB482B61A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DB085B-1F0D-48C6-9B3C-098E0B7E085C}"/>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4" name="Footer Placeholder 3">
            <a:extLst>
              <a:ext uri="{FF2B5EF4-FFF2-40B4-BE49-F238E27FC236}">
                <a16:creationId xmlns:a16="http://schemas.microsoft.com/office/drawing/2014/main" id="{86513ECB-3EFD-4407-BD5A-BC3A104436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14A87F-0053-4931-92CC-417E7F8F6DE4}"/>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319856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DFD1F4-AEFD-4C06-8117-3460B2876857}"/>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3" name="Footer Placeholder 2">
            <a:extLst>
              <a:ext uri="{FF2B5EF4-FFF2-40B4-BE49-F238E27FC236}">
                <a16:creationId xmlns:a16="http://schemas.microsoft.com/office/drawing/2014/main" id="{B26C7CC6-65FB-42B1-ACBC-036E3A5AED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745FA-CDC4-488A-B422-2B656CE9AA96}"/>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290924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648E-C6BF-4D40-AAE2-8B5568AD3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4287EB-FF5E-48C8-8C23-230D952AB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BA893B-9E0C-4C54-BA90-21F0EE9C9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26B72-DB9D-47B4-A642-A3A679848FB9}"/>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6" name="Footer Placeholder 5">
            <a:extLst>
              <a:ext uri="{FF2B5EF4-FFF2-40B4-BE49-F238E27FC236}">
                <a16:creationId xmlns:a16="http://schemas.microsoft.com/office/drawing/2014/main" id="{757218DC-7974-45B9-8672-5EF88752F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E5268-AFD5-4014-BE9D-226BC02D490C}"/>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268406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824-C7D7-4173-AB84-3872CE188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CD09D-2ADF-4FCE-BA01-163CD4CBD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3D274A-210C-45DD-A3FC-01B576C00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7F6C5-DD3A-4841-B6B8-38586C626932}"/>
              </a:ext>
            </a:extLst>
          </p:cNvPr>
          <p:cNvSpPr>
            <a:spLocks noGrp="1"/>
          </p:cNvSpPr>
          <p:nvPr>
            <p:ph type="dt" sz="half" idx="10"/>
          </p:nvPr>
        </p:nvSpPr>
        <p:spPr/>
        <p:txBody>
          <a:bodyPr/>
          <a:lstStyle/>
          <a:p>
            <a:fld id="{61D74C62-8D34-4207-B9D4-EDDB8E3116DD}" type="datetimeFigureOut">
              <a:rPr lang="en-US" smtClean="0"/>
              <a:t>6/4/2020</a:t>
            </a:fld>
            <a:endParaRPr lang="en-US"/>
          </a:p>
        </p:txBody>
      </p:sp>
      <p:sp>
        <p:nvSpPr>
          <p:cNvPr id="6" name="Footer Placeholder 5">
            <a:extLst>
              <a:ext uri="{FF2B5EF4-FFF2-40B4-BE49-F238E27FC236}">
                <a16:creationId xmlns:a16="http://schemas.microsoft.com/office/drawing/2014/main" id="{59AA25C3-033A-439E-B434-DB973045B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745C4-B01A-4C12-9BF9-3F934B05BB08}"/>
              </a:ext>
            </a:extLst>
          </p:cNvPr>
          <p:cNvSpPr>
            <a:spLocks noGrp="1"/>
          </p:cNvSpPr>
          <p:nvPr>
            <p:ph type="sldNum" sz="quarter" idx="12"/>
          </p:nvPr>
        </p:nvSpPr>
        <p:spPr/>
        <p:txBody>
          <a:bodyPr/>
          <a:lstStyle/>
          <a:p>
            <a:fld id="{FD901D01-745D-4384-8A44-00D94EBA97C9}" type="slidenum">
              <a:rPr lang="en-US" smtClean="0"/>
              <a:t>‹#›</a:t>
            </a:fld>
            <a:endParaRPr lang="en-US"/>
          </a:p>
        </p:txBody>
      </p:sp>
    </p:spTree>
    <p:extLst>
      <p:ext uri="{BB962C8B-B14F-4D97-AF65-F5344CB8AC3E}">
        <p14:creationId xmlns:p14="http://schemas.microsoft.com/office/powerpoint/2010/main" val="171055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9267E-9E35-413A-BD3D-BD0F7A0FE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B3EA47-D2BD-4DC3-A775-C7A646C57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B91F9-307B-4249-994B-9E8B06A8A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74C62-8D34-4207-B9D4-EDDB8E3116DD}" type="datetimeFigureOut">
              <a:rPr lang="en-US" smtClean="0"/>
              <a:t>6/4/2020</a:t>
            </a:fld>
            <a:endParaRPr lang="en-US"/>
          </a:p>
        </p:txBody>
      </p:sp>
      <p:sp>
        <p:nvSpPr>
          <p:cNvPr id="5" name="Footer Placeholder 4">
            <a:extLst>
              <a:ext uri="{FF2B5EF4-FFF2-40B4-BE49-F238E27FC236}">
                <a16:creationId xmlns:a16="http://schemas.microsoft.com/office/drawing/2014/main" id="{30453AC3-B44C-442A-A642-2B28A3D4B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BE38B1-EF4E-4D4C-BC26-6A54DE705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01D01-745D-4384-8A44-00D94EBA97C9}" type="slidenum">
              <a:rPr lang="en-US" smtClean="0"/>
              <a:t>‹#›</a:t>
            </a:fld>
            <a:endParaRPr lang="en-US"/>
          </a:p>
        </p:txBody>
      </p:sp>
    </p:spTree>
    <p:extLst>
      <p:ext uri="{BB962C8B-B14F-4D97-AF65-F5344CB8AC3E}">
        <p14:creationId xmlns:p14="http://schemas.microsoft.com/office/powerpoint/2010/main" val="485054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r>
              <a:rPr lang="en-US" altLang="ko-KR" sz="9600" dirty="0">
                <a:latin typeface="Algerian" panose="04020705040A02060702" pitchFamily="82" charset="0"/>
              </a:rPr>
              <a:t>IOT</a:t>
            </a:r>
          </a:p>
        </p:txBody>
      </p:sp>
      <p:sp>
        <p:nvSpPr>
          <p:cNvPr id="4" name="Text Placeholder 3"/>
          <p:cNvSpPr>
            <a:spLocks noGrp="1"/>
          </p:cNvSpPr>
          <p:nvPr>
            <p:ph type="body" sz="quarter" idx="11"/>
          </p:nvPr>
        </p:nvSpPr>
        <p:spPr>
          <a:xfrm>
            <a:off x="4367808" y="3938251"/>
            <a:ext cx="7823995" cy="939787"/>
          </a:xfrm>
        </p:spPr>
        <p:txBody>
          <a:bodyPr/>
          <a:lstStyle/>
          <a:p>
            <a:pPr>
              <a:defRPr/>
            </a:pPr>
            <a:r>
              <a:rPr lang="en-US" altLang="ko-KR" sz="2400" b="1" dirty="0">
                <a:latin typeface="Algerian" panose="04020705040A02060702" pitchFamily="82" charset="0"/>
              </a:rPr>
              <a:t>SMART STREET LIGHT MONITORING AND CONTROLLING</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a:extLst>
              <a:ext uri="{FF2B5EF4-FFF2-40B4-BE49-F238E27FC236}">
                <a16:creationId xmlns:a16="http://schemas.microsoft.com/office/drawing/2014/main" id="{8FD1EF16-05FF-4006-A9BE-3201479FA9DB}"/>
              </a:ext>
            </a:extLst>
          </p:cNvPr>
          <p:cNvCxnSpPr>
            <a:cxnSpLocks/>
          </p:cNvCxnSpPr>
          <p:nvPr/>
        </p:nvCxnSpPr>
        <p:spPr>
          <a:xfrm>
            <a:off x="4055705" y="1737270"/>
            <a:ext cx="1389888" cy="4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D98C5AE3-47B4-4B70-9128-67FBFCEA66C1}"/>
              </a:ext>
            </a:extLst>
          </p:cNvPr>
          <p:cNvSpPr/>
          <p:nvPr/>
        </p:nvSpPr>
        <p:spPr>
          <a:xfrm>
            <a:off x="2665817" y="1427795"/>
            <a:ext cx="1389888" cy="5486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PIR</a:t>
            </a:r>
          </a:p>
        </p:txBody>
      </p:sp>
      <p:sp>
        <p:nvSpPr>
          <p:cNvPr id="2" name="Rectangle 1">
            <a:extLst>
              <a:ext uri="{FF2B5EF4-FFF2-40B4-BE49-F238E27FC236}">
                <a16:creationId xmlns:a16="http://schemas.microsoft.com/office/drawing/2014/main" id="{DA6EF455-83C3-43F2-8172-9D420E3710F5}"/>
              </a:ext>
            </a:extLst>
          </p:cNvPr>
          <p:cNvSpPr/>
          <p:nvPr/>
        </p:nvSpPr>
        <p:spPr>
          <a:xfrm>
            <a:off x="5445594" y="1427795"/>
            <a:ext cx="1929650" cy="2558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Atmega 328</a:t>
            </a:r>
          </a:p>
        </p:txBody>
      </p:sp>
      <p:cxnSp>
        <p:nvCxnSpPr>
          <p:cNvPr id="4" name="Straight Arrow Connector 3">
            <a:extLst>
              <a:ext uri="{FF2B5EF4-FFF2-40B4-BE49-F238E27FC236}">
                <a16:creationId xmlns:a16="http://schemas.microsoft.com/office/drawing/2014/main" id="{B9E346C9-3406-4625-9A87-3F1357275345}"/>
              </a:ext>
            </a:extLst>
          </p:cNvPr>
          <p:cNvCxnSpPr>
            <a:cxnSpLocks/>
          </p:cNvCxnSpPr>
          <p:nvPr/>
        </p:nvCxnSpPr>
        <p:spPr>
          <a:xfrm>
            <a:off x="7375243" y="2723580"/>
            <a:ext cx="15618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Rounded Corners 4">
            <a:extLst>
              <a:ext uri="{FF2B5EF4-FFF2-40B4-BE49-F238E27FC236}">
                <a16:creationId xmlns:a16="http://schemas.microsoft.com/office/drawing/2014/main" id="{8F9E3070-D72B-4238-8ADE-A9CF6658FC30}"/>
              </a:ext>
            </a:extLst>
          </p:cNvPr>
          <p:cNvSpPr/>
          <p:nvPr/>
        </p:nvSpPr>
        <p:spPr>
          <a:xfrm>
            <a:off x="8937092" y="2173211"/>
            <a:ext cx="1686757" cy="1100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Monitoring Station</a:t>
            </a:r>
          </a:p>
        </p:txBody>
      </p:sp>
      <p:cxnSp>
        <p:nvCxnSpPr>
          <p:cNvPr id="7" name="Straight Arrow Connector 6">
            <a:extLst>
              <a:ext uri="{FF2B5EF4-FFF2-40B4-BE49-F238E27FC236}">
                <a16:creationId xmlns:a16="http://schemas.microsoft.com/office/drawing/2014/main" id="{D9583015-934C-4DDD-B1D7-F137DA6DBFF4}"/>
              </a:ext>
            </a:extLst>
          </p:cNvPr>
          <p:cNvCxnSpPr>
            <a:cxnSpLocks/>
          </p:cNvCxnSpPr>
          <p:nvPr/>
        </p:nvCxnSpPr>
        <p:spPr>
          <a:xfrm flipH="1">
            <a:off x="4986530" y="2993054"/>
            <a:ext cx="4590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Rounded Corners 7">
            <a:extLst>
              <a:ext uri="{FF2B5EF4-FFF2-40B4-BE49-F238E27FC236}">
                <a16:creationId xmlns:a16="http://schemas.microsoft.com/office/drawing/2014/main" id="{21671F53-197C-4589-8D33-A20E83895C8E}"/>
              </a:ext>
            </a:extLst>
          </p:cNvPr>
          <p:cNvSpPr/>
          <p:nvPr/>
        </p:nvSpPr>
        <p:spPr>
          <a:xfrm>
            <a:off x="3833663" y="2591922"/>
            <a:ext cx="1162975" cy="778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a:t>
            </a:r>
          </a:p>
          <a:p>
            <a:pPr algn="ctr"/>
            <a:r>
              <a:rPr lang="en-US" dirty="0"/>
              <a:t>Sensor</a:t>
            </a:r>
          </a:p>
        </p:txBody>
      </p:sp>
      <p:cxnSp>
        <p:nvCxnSpPr>
          <p:cNvPr id="10" name="Straight Arrow Connector 9">
            <a:extLst>
              <a:ext uri="{FF2B5EF4-FFF2-40B4-BE49-F238E27FC236}">
                <a16:creationId xmlns:a16="http://schemas.microsoft.com/office/drawing/2014/main" id="{279D44F7-10C4-4DE6-B3FF-BF93AD2DE0A7}"/>
              </a:ext>
            </a:extLst>
          </p:cNvPr>
          <p:cNvCxnSpPr>
            <a:stCxn id="8" idx="1"/>
          </p:cNvCxnSpPr>
          <p:nvPr/>
        </p:nvCxnSpPr>
        <p:spPr>
          <a:xfrm flipH="1" flipV="1">
            <a:off x="3462843" y="2981385"/>
            <a:ext cx="37082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906AEEEF-9360-4084-A3A9-F23FF3D4CA28}"/>
              </a:ext>
            </a:extLst>
          </p:cNvPr>
          <p:cNvSpPr/>
          <p:nvPr/>
        </p:nvSpPr>
        <p:spPr>
          <a:xfrm>
            <a:off x="2685381" y="2766673"/>
            <a:ext cx="765521" cy="4527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Relay</a:t>
            </a:r>
          </a:p>
        </p:txBody>
      </p:sp>
      <p:cxnSp>
        <p:nvCxnSpPr>
          <p:cNvPr id="13" name="Straight Arrow Connector 12">
            <a:extLst>
              <a:ext uri="{FF2B5EF4-FFF2-40B4-BE49-F238E27FC236}">
                <a16:creationId xmlns:a16="http://schemas.microsoft.com/office/drawing/2014/main" id="{EE39BBDF-5233-42DA-93B6-1D1FD03FD5DB}"/>
              </a:ext>
            </a:extLst>
          </p:cNvPr>
          <p:cNvCxnSpPr>
            <a:cxnSpLocks/>
          </p:cNvCxnSpPr>
          <p:nvPr/>
        </p:nvCxnSpPr>
        <p:spPr>
          <a:xfrm flipH="1">
            <a:off x="3091098" y="3229560"/>
            <a:ext cx="1" cy="918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ounded Rectangle 51">
            <a:extLst>
              <a:ext uri="{FF2B5EF4-FFF2-40B4-BE49-F238E27FC236}">
                <a16:creationId xmlns:a16="http://schemas.microsoft.com/office/drawing/2014/main" id="{B9029BA5-5784-4D37-A69F-40E132211741}"/>
              </a:ext>
            </a:extLst>
          </p:cNvPr>
          <p:cNvSpPr/>
          <p:nvPr/>
        </p:nvSpPr>
        <p:spPr>
          <a:xfrm rot="5400000" flipH="1">
            <a:off x="2820315" y="417429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E6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cxnSp>
        <p:nvCxnSpPr>
          <p:cNvPr id="24" name="Straight Arrow Connector 23">
            <a:extLst>
              <a:ext uri="{FF2B5EF4-FFF2-40B4-BE49-F238E27FC236}">
                <a16:creationId xmlns:a16="http://schemas.microsoft.com/office/drawing/2014/main" id="{275818E5-AA5F-4AD5-B414-B615C700A79C}"/>
              </a:ext>
            </a:extLst>
          </p:cNvPr>
          <p:cNvCxnSpPr/>
          <p:nvPr/>
        </p:nvCxnSpPr>
        <p:spPr>
          <a:xfrm>
            <a:off x="4829452" y="3773010"/>
            <a:ext cx="6161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03C224A-AA96-4572-9AB2-D2B635E875C9}"/>
              </a:ext>
            </a:extLst>
          </p:cNvPr>
          <p:cNvCxnSpPr>
            <a:cxnSpLocks/>
          </p:cNvCxnSpPr>
          <p:nvPr/>
        </p:nvCxnSpPr>
        <p:spPr>
          <a:xfrm>
            <a:off x="4838330" y="3773010"/>
            <a:ext cx="0" cy="1474847"/>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37163D0F-BFAB-473F-A12B-F0E7C2A76D68}"/>
              </a:ext>
            </a:extLst>
          </p:cNvPr>
          <p:cNvCxnSpPr>
            <a:cxnSpLocks/>
          </p:cNvCxnSpPr>
          <p:nvPr/>
        </p:nvCxnSpPr>
        <p:spPr>
          <a:xfrm flipH="1">
            <a:off x="3922471" y="5247857"/>
            <a:ext cx="915859" cy="0"/>
          </a:xfrm>
          <a:prstGeom prst="line">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072063E1-D5E6-4FB8-B461-B5472AC1232D}"/>
              </a:ext>
            </a:extLst>
          </p:cNvPr>
          <p:cNvSpPr/>
          <p:nvPr/>
        </p:nvSpPr>
        <p:spPr>
          <a:xfrm>
            <a:off x="3553056" y="4751861"/>
            <a:ext cx="359443" cy="7789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a:t>
            </a:r>
          </a:p>
          <a:p>
            <a:pPr algn="ctr"/>
            <a:r>
              <a:rPr lang="en-US" dirty="0"/>
              <a:t>S</a:t>
            </a:r>
          </a:p>
        </p:txBody>
      </p:sp>
      <p:sp>
        <p:nvSpPr>
          <p:cNvPr id="35" name="Oval 34">
            <a:extLst>
              <a:ext uri="{FF2B5EF4-FFF2-40B4-BE49-F238E27FC236}">
                <a16:creationId xmlns:a16="http://schemas.microsoft.com/office/drawing/2014/main" id="{06EC9C76-585D-4F96-9A9E-2D4F600A4649}"/>
              </a:ext>
            </a:extLst>
          </p:cNvPr>
          <p:cNvSpPr/>
          <p:nvPr/>
        </p:nvSpPr>
        <p:spPr>
          <a:xfrm>
            <a:off x="4114800" y="5974672"/>
            <a:ext cx="292963" cy="292963"/>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6165B56-6671-4FFA-B8A6-321614B650C9}"/>
              </a:ext>
            </a:extLst>
          </p:cNvPr>
          <p:cNvCxnSpPr>
            <a:stCxn id="35" idx="0"/>
          </p:cNvCxnSpPr>
          <p:nvPr/>
        </p:nvCxnSpPr>
        <p:spPr>
          <a:xfrm flipH="1" flipV="1">
            <a:off x="4261281" y="5247857"/>
            <a:ext cx="1" cy="726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8A68813D-A9AE-4D9B-A02A-7F52C3377EAA}"/>
              </a:ext>
            </a:extLst>
          </p:cNvPr>
          <p:cNvSpPr txBox="1"/>
          <p:nvPr/>
        </p:nvSpPr>
        <p:spPr>
          <a:xfrm>
            <a:off x="1793289" y="262424"/>
            <a:ext cx="700448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            BLOCK DAIGRAM </a:t>
            </a:r>
          </a:p>
        </p:txBody>
      </p:sp>
    </p:spTree>
    <p:extLst>
      <p:ext uri="{BB962C8B-B14F-4D97-AF65-F5344CB8AC3E}">
        <p14:creationId xmlns:p14="http://schemas.microsoft.com/office/powerpoint/2010/main" val="126530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762B92-AE3B-4CE9-9858-D127D033A73F}"/>
              </a:ext>
            </a:extLst>
          </p:cNvPr>
          <p:cNvSpPr/>
          <p:nvPr/>
        </p:nvSpPr>
        <p:spPr>
          <a:xfrm>
            <a:off x="1405631" y="847325"/>
            <a:ext cx="8998998" cy="4462760"/>
          </a:xfrm>
          <a:prstGeom prst="rect">
            <a:avLst/>
          </a:prstGeom>
        </p:spPr>
        <p:txBody>
          <a:bodyPr wrap="square">
            <a:spAutoFit/>
          </a:bodyPr>
          <a:lstStyle/>
          <a:p>
            <a:pPr algn="ctr"/>
            <a:r>
              <a:rPr lang="en-US" dirty="0">
                <a:solidFill>
                  <a:srgbClr val="333333"/>
                </a:solidFill>
                <a:latin typeface="Raleway"/>
              </a:rPr>
              <a:t> </a:t>
            </a:r>
            <a:r>
              <a:rPr lang="en-US" sz="3600" dirty="0">
                <a:solidFill>
                  <a:srgbClr val="333333"/>
                </a:solidFill>
                <a:latin typeface="Times New Roman" panose="02020603050405020304" pitchFamily="18" charset="0"/>
                <a:cs typeface="Times New Roman" panose="02020603050405020304" pitchFamily="18" charset="0"/>
              </a:rPr>
              <a:t>ThingSpeak</a:t>
            </a:r>
          </a:p>
          <a:p>
            <a:pPr algn="just"/>
            <a:r>
              <a:rPr lang="en-US" dirty="0">
                <a:solidFill>
                  <a:srgbClr val="333333"/>
                </a:solidFill>
                <a:latin typeface="Times New Roman" panose="02020603050405020304" pitchFamily="18" charset="0"/>
                <a:cs typeface="Times New Roman" panose="02020603050405020304" pitchFamily="18" charset="0"/>
              </a:rPr>
              <a:t>ThingSpeak is an IoT analytics platform service that allows you to aggregate, visualize, and analyze live data streams in the cloud. You can send data to ThingSpeak from your devices, create instant visualization of live data, and send alerts</a:t>
            </a:r>
            <a:r>
              <a:rPr lang="en-US" dirty="0">
                <a:solidFill>
                  <a:srgbClr val="333333"/>
                </a:solidFill>
                <a:latin typeface="Source Sans Pro" panose="020B0503030403020204" pitchFamily="34" charset="0"/>
              </a:rPr>
              <a:t>.</a:t>
            </a:r>
            <a:r>
              <a:rPr lang="en-US" dirty="0"/>
              <a:t> </a:t>
            </a:r>
            <a:r>
              <a:rPr lang="en-US" dirty="0">
                <a:latin typeface="Times New Roman" panose="02020603050405020304" pitchFamily="18" charset="0"/>
                <a:cs typeface="Times New Roman" panose="02020603050405020304" pitchFamily="18" charset="0"/>
              </a:rPr>
              <a:t>With the ability to execute MATLAB code in ThingSpeak you can perform online analysis and processing of the data as it comes in. ThingSpeak is often used for prototyping and proof of concept IoT systems that require analytics.</a:t>
            </a:r>
          </a:p>
          <a:p>
            <a:endParaRPr lang="en-US" dirty="0">
              <a:solidFill>
                <a:srgbClr val="333333"/>
              </a:solidFill>
              <a:latin typeface="Source Sans Pro" panose="020B0503030403020204" pitchFamily="34" charset="0"/>
            </a:endParaRPr>
          </a:p>
          <a:p>
            <a:endParaRPr lang="en-US" dirty="0">
              <a:solidFill>
                <a:srgbClr val="333333"/>
              </a:solidFill>
              <a:latin typeface="Source Sans Pro" panose="020B0503030403020204" pitchFamily="34" charset="0"/>
            </a:endParaRPr>
          </a:p>
          <a:p>
            <a:endParaRPr lang="en-US" dirty="0">
              <a:solidFill>
                <a:srgbClr val="333333"/>
              </a:solidFill>
              <a:latin typeface="Source Sans Pro" panose="020B0503030403020204" pitchFamily="34" charset="0"/>
            </a:endParaRPr>
          </a:p>
          <a:p>
            <a:endParaRPr lang="en-US" b="0" i="0" dirty="0">
              <a:solidFill>
                <a:srgbClr val="333333"/>
              </a:solidFill>
              <a:effectLst/>
              <a:latin typeface="Source Sans Pro" panose="020B0503030403020204" pitchFamily="34" charset="0"/>
            </a:endParaRPr>
          </a:p>
          <a:p>
            <a:endParaRPr lang="en-US" b="0" i="0" dirty="0">
              <a:solidFill>
                <a:srgbClr val="333333"/>
              </a:solidFill>
              <a:effectLst/>
              <a:latin typeface="Source Sans Pro" panose="020B0503030403020204" pitchFamily="34" charset="0"/>
            </a:endParaRPr>
          </a:p>
          <a:p>
            <a:r>
              <a:rPr lang="en-US" sz="3200" dirty="0">
                <a:solidFill>
                  <a:srgbClr val="333333"/>
                </a:solidFill>
                <a:latin typeface="Times New Roman" panose="02020603050405020304" pitchFamily="18" charset="0"/>
                <a:cs typeface="Times New Roman" panose="02020603050405020304" pitchFamily="18" charset="0"/>
              </a:rPr>
              <a:t>Collect		      Analyze			 Act</a:t>
            </a:r>
          </a:p>
          <a:p>
            <a:endParaRPr lang="en-US" b="0" i="0" dirty="0">
              <a:solidFill>
                <a:srgbClr val="333333"/>
              </a:solidFill>
              <a:effectLst/>
              <a:latin typeface="Source Sans Pro" panose="020B0503030403020204" pitchFamily="34" charset="0"/>
            </a:endParaRPr>
          </a:p>
        </p:txBody>
      </p:sp>
      <p:pic>
        <p:nvPicPr>
          <p:cNvPr id="15" name="Picture 14">
            <a:extLst>
              <a:ext uri="{FF2B5EF4-FFF2-40B4-BE49-F238E27FC236}">
                <a16:creationId xmlns:a16="http://schemas.microsoft.com/office/drawing/2014/main" id="{89F0D43F-AC4E-497B-AA7B-AED9466C7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631" y="5144634"/>
            <a:ext cx="1305018" cy="1029764"/>
          </a:xfrm>
          <a:prstGeom prst="rect">
            <a:avLst/>
          </a:prstGeom>
        </p:spPr>
      </p:pic>
      <p:pic>
        <p:nvPicPr>
          <p:cNvPr id="17" name="Picture 16">
            <a:extLst>
              <a:ext uri="{FF2B5EF4-FFF2-40B4-BE49-F238E27FC236}">
                <a16:creationId xmlns:a16="http://schemas.microsoft.com/office/drawing/2014/main" id="{30607564-3298-4109-A47E-483CE59E6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147" y="5007007"/>
            <a:ext cx="1114102" cy="1167391"/>
          </a:xfrm>
          <a:prstGeom prst="rect">
            <a:avLst/>
          </a:prstGeom>
        </p:spPr>
      </p:pic>
      <p:pic>
        <p:nvPicPr>
          <p:cNvPr id="19" name="Picture 18">
            <a:extLst>
              <a:ext uri="{FF2B5EF4-FFF2-40B4-BE49-F238E27FC236}">
                <a16:creationId xmlns:a16="http://schemas.microsoft.com/office/drawing/2014/main" id="{FBC55C91-8FAA-46F4-9BBA-208749C16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0520" y="5091344"/>
            <a:ext cx="1686758" cy="1083054"/>
          </a:xfrm>
          <a:prstGeom prst="rect">
            <a:avLst/>
          </a:prstGeom>
        </p:spPr>
      </p:pic>
      <p:sp>
        <p:nvSpPr>
          <p:cNvPr id="20" name="Rounded Rectangle 51">
            <a:extLst>
              <a:ext uri="{FF2B5EF4-FFF2-40B4-BE49-F238E27FC236}">
                <a16:creationId xmlns:a16="http://schemas.microsoft.com/office/drawing/2014/main" id="{2FE1812D-61FA-4A31-988D-7E2776B613B0}"/>
              </a:ext>
            </a:extLst>
          </p:cNvPr>
          <p:cNvSpPr/>
          <p:nvPr/>
        </p:nvSpPr>
        <p:spPr>
          <a:xfrm rot="16200000" flipH="1">
            <a:off x="11128167" y="5677278"/>
            <a:ext cx="1127452" cy="7989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cxnSp>
        <p:nvCxnSpPr>
          <p:cNvPr id="23" name="Straight Connector 22">
            <a:extLst>
              <a:ext uri="{FF2B5EF4-FFF2-40B4-BE49-F238E27FC236}">
                <a16:creationId xmlns:a16="http://schemas.microsoft.com/office/drawing/2014/main" id="{44C58A25-6DF2-4EA2-867F-F9BDE51A759C}"/>
              </a:ext>
            </a:extLst>
          </p:cNvPr>
          <p:cNvCxnSpPr/>
          <p:nvPr/>
        </p:nvCxnSpPr>
        <p:spPr>
          <a:xfrm>
            <a:off x="195309" y="6676011"/>
            <a:ext cx="11558726"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037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4263D-3F32-4E0F-8140-49C5F095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702" y="413803"/>
            <a:ext cx="850894" cy="798972"/>
          </a:xfrm>
          <a:prstGeom prst="rect">
            <a:avLst/>
          </a:prstGeom>
        </p:spPr>
      </p:pic>
      <p:sp>
        <p:nvSpPr>
          <p:cNvPr id="4" name="Isosceles Triangle 57">
            <a:extLst>
              <a:ext uri="{FF2B5EF4-FFF2-40B4-BE49-F238E27FC236}">
                <a16:creationId xmlns:a16="http://schemas.microsoft.com/office/drawing/2014/main" id="{071D74F0-1F70-4B87-AC79-6D2F0A79D863}"/>
              </a:ext>
            </a:extLst>
          </p:cNvPr>
          <p:cNvSpPr/>
          <p:nvPr/>
        </p:nvSpPr>
        <p:spPr>
          <a:xfrm>
            <a:off x="11613277" y="594073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cxnSp>
        <p:nvCxnSpPr>
          <p:cNvPr id="6" name="Straight Connector 5">
            <a:extLst>
              <a:ext uri="{FF2B5EF4-FFF2-40B4-BE49-F238E27FC236}">
                <a16:creationId xmlns:a16="http://schemas.microsoft.com/office/drawing/2014/main" id="{A72F5795-12B4-4326-AB6C-364DCF6DFE28}"/>
              </a:ext>
            </a:extLst>
          </p:cNvPr>
          <p:cNvCxnSpPr>
            <a:cxnSpLocks/>
          </p:cNvCxnSpPr>
          <p:nvPr/>
        </p:nvCxnSpPr>
        <p:spPr>
          <a:xfrm flipV="1">
            <a:off x="0" y="6630137"/>
            <a:ext cx="11532093" cy="3"/>
          </a:xfrm>
          <a:prstGeom prst="line">
            <a:avLst/>
          </a:prstGeom>
          <a:ln>
            <a:solidFill>
              <a:schemeClr val="accent6"/>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1ADD6027-EECD-4FCC-9A53-FF535D40E704}"/>
              </a:ext>
            </a:extLst>
          </p:cNvPr>
          <p:cNvSpPr txBox="1"/>
          <p:nvPr/>
        </p:nvSpPr>
        <p:spPr>
          <a:xfrm>
            <a:off x="1233996" y="506033"/>
            <a:ext cx="3604334" cy="646331"/>
          </a:xfrm>
          <a:prstGeom prst="rect">
            <a:avLst/>
          </a:prstGeom>
          <a:noFill/>
        </p:spPr>
        <p:txBody>
          <a:bodyPr wrap="square" rtlCol="0">
            <a:spAutoFit/>
          </a:bodyPr>
          <a:lstStyle/>
          <a:p>
            <a:r>
              <a:rPr lang="en-US" sz="3600" dirty="0">
                <a:solidFill>
                  <a:srgbClr val="00B050"/>
                </a:solidFill>
                <a:latin typeface="Times New Roman" panose="02020603050405020304" pitchFamily="18" charset="0"/>
                <a:cs typeface="Times New Roman" panose="02020603050405020304" pitchFamily="18" charset="0"/>
              </a:rPr>
              <a:t>BLYNK</a:t>
            </a:r>
          </a:p>
        </p:txBody>
      </p:sp>
      <p:sp>
        <p:nvSpPr>
          <p:cNvPr id="12" name="TextBox 11">
            <a:extLst>
              <a:ext uri="{FF2B5EF4-FFF2-40B4-BE49-F238E27FC236}">
                <a16:creationId xmlns:a16="http://schemas.microsoft.com/office/drawing/2014/main" id="{B3876DBD-3322-4744-A5D3-F2596CF41995}"/>
              </a:ext>
            </a:extLst>
          </p:cNvPr>
          <p:cNvSpPr txBox="1"/>
          <p:nvPr/>
        </p:nvSpPr>
        <p:spPr>
          <a:xfrm>
            <a:off x="1233996" y="1305005"/>
            <a:ext cx="8566952"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Blynk</a:t>
            </a:r>
            <a:r>
              <a:rPr lang="en-US" dirty="0">
                <a:latin typeface="Times New Roman" panose="02020603050405020304" pitchFamily="18" charset="0"/>
                <a:cs typeface="Times New Roman" panose="02020603050405020304" pitchFamily="18" charset="0"/>
              </a:rPr>
              <a:t> is a new platform that allows you to quickly build interfaces for controlling and monitoring your hardware projects from your iOS and Android device. After downloading the </a:t>
            </a:r>
            <a:r>
              <a:rPr lang="en-US" b="1" dirty="0">
                <a:latin typeface="Times New Roman" panose="02020603050405020304" pitchFamily="18" charset="0"/>
                <a:cs typeface="Times New Roman" panose="02020603050405020304" pitchFamily="18" charset="0"/>
              </a:rPr>
              <a:t>Blynk</a:t>
            </a:r>
            <a:r>
              <a:rPr lang="en-US" dirty="0">
                <a:latin typeface="Times New Roman" panose="02020603050405020304" pitchFamily="18" charset="0"/>
                <a:cs typeface="Times New Roman" panose="02020603050405020304" pitchFamily="18" charset="0"/>
              </a:rPr>
              <a:t> app, you can create a project dashboard and arrange buttons, sliders, graphs, and other widgets onto the screen.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How it works: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Blynk Account. After you download the Blynk App, you'll need to create a New Blynk account.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New Project. After you've successfully logged into your account, start by creating a new project.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Your Hardware.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Authentication of Token.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a Widget.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Run The Project.</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4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4BC99D62-24F4-4A06-9CA2-17F3E635A679}"/>
              </a:ext>
            </a:extLst>
          </p:cNvPr>
          <p:cNvGrpSpPr/>
          <p:nvPr/>
        </p:nvGrpSpPr>
        <p:grpSpPr>
          <a:xfrm>
            <a:off x="133784" y="68325"/>
            <a:ext cx="2354302" cy="3327384"/>
            <a:chOff x="808111" y="-20084"/>
            <a:chExt cx="3896959" cy="5507649"/>
          </a:xfrm>
        </p:grpSpPr>
        <p:grpSp>
          <p:nvGrpSpPr>
            <p:cNvPr id="40" name="Group 39">
              <a:extLst>
                <a:ext uri="{FF2B5EF4-FFF2-40B4-BE49-F238E27FC236}">
                  <a16:creationId xmlns:a16="http://schemas.microsoft.com/office/drawing/2014/main" id="{DA8E5DFF-19E4-4814-B1ED-71FF6A48F854}"/>
                </a:ext>
              </a:extLst>
            </p:cNvPr>
            <p:cNvGrpSpPr/>
            <p:nvPr/>
          </p:nvGrpSpPr>
          <p:grpSpPr>
            <a:xfrm>
              <a:off x="3942094" y="-1847"/>
              <a:ext cx="762976" cy="3863294"/>
              <a:chOff x="3942094" y="-1847"/>
              <a:chExt cx="762976" cy="3863294"/>
            </a:xfrm>
            <a:solidFill>
              <a:schemeClr val="accent2"/>
            </a:solidFill>
          </p:grpSpPr>
          <p:sp>
            <p:nvSpPr>
              <p:cNvPr id="53" name="Rectangle 52">
                <a:extLst>
                  <a:ext uri="{FF2B5EF4-FFF2-40B4-BE49-F238E27FC236}">
                    <a16:creationId xmlns:a16="http://schemas.microsoft.com/office/drawing/2014/main" id="{31FBC552-F01E-42F0-9DBC-F700221CABAE}"/>
                  </a:ext>
                </a:extLst>
              </p:cNvPr>
              <p:cNvSpPr/>
              <p:nvPr/>
            </p:nvSpPr>
            <p:spPr>
              <a:xfrm>
                <a:off x="4288244" y="-1847"/>
                <a:ext cx="72000" cy="2651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54" name="Freeform: Shape 53">
                <a:extLst>
                  <a:ext uri="{FF2B5EF4-FFF2-40B4-BE49-F238E27FC236}">
                    <a16:creationId xmlns:a16="http://schemas.microsoft.com/office/drawing/2014/main" id="{9560EE1F-5211-4B24-B6C4-ADD75E0F226A}"/>
                  </a:ext>
                </a:extLst>
              </p:cNvPr>
              <p:cNvSpPr/>
              <p:nvPr/>
            </p:nvSpPr>
            <p:spPr>
              <a:xfrm rot="5400000" flipH="1">
                <a:off x="3694759" y="2851136"/>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9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3 h 652173"/>
                  <a:gd name="connsiteX20" fmla="*/ 421371 w 1075004"/>
                  <a:gd name="connsiteY20" fmla="*/ 402653 h 652173"/>
                  <a:gd name="connsiteX21" fmla="*/ 421370 w 1075004"/>
                  <a:gd name="connsiteY21" fmla="*/ 417162 h 652173"/>
                  <a:gd name="connsiteX22" fmla="*/ 762268 w 1075004"/>
                  <a:gd name="connsiteY22" fmla="*/ 381333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1 h 652173"/>
                  <a:gd name="connsiteX29" fmla="*/ 398669 w 1075004"/>
                  <a:gd name="connsiteY29" fmla="*/ 402653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3 w 1075004"/>
                  <a:gd name="connsiteY74" fmla="*/ 197162 h 652173"/>
                  <a:gd name="connsiteX75" fmla="*/ 925591 w 1075004"/>
                  <a:gd name="connsiteY75" fmla="*/ 226464 h 652173"/>
                  <a:gd name="connsiteX76" fmla="*/ 925591 w 1075004"/>
                  <a:gd name="connsiteY76" fmla="*/ 425710 h 652173"/>
                  <a:gd name="connsiteX77" fmla="*/ 954893 w 1075004"/>
                  <a:gd name="connsiteY77" fmla="*/ 455012 h 652173"/>
                  <a:gd name="connsiteX78" fmla="*/ 954893 w 1075004"/>
                  <a:gd name="connsiteY78" fmla="*/ 455011 h 652173"/>
                  <a:gd name="connsiteX79" fmla="*/ 984194 w 1075004"/>
                  <a:gd name="connsiteY79" fmla="*/ 425710 h 652173"/>
                  <a:gd name="connsiteX80" fmla="*/ 1075004 w 1075004"/>
                  <a:gd name="connsiteY80" fmla="*/ 402269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9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1" name="Group 40">
              <a:extLst>
                <a:ext uri="{FF2B5EF4-FFF2-40B4-BE49-F238E27FC236}">
                  <a16:creationId xmlns:a16="http://schemas.microsoft.com/office/drawing/2014/main" id="{065C1E06-E941-491D-9B1B-749759F1C45B}"/>
                </a:ext>
              </a:extLst>
            </p:cNvPr>
            <p:cNvGrpSpPr/>
            <p:nvPr/>
          </p:nvGrpSpPr>
          <p:grpSpPr>
            <a:xfrm>
              <a:off x="3158599" y="-1847"/>
              <a:ext cx="762976" cy="2936601"/>
              <a:chOff x="3158599" y="-1847"/>
              <a:chExt cx="762976" cy="2936601"/>
            </a:xfrm>
            <a:solidFill>
              <a:schemeClr val="accent4"/>
            </a:solidFill>
          </p:grpSpPr>
          <p:sp>
            <p:nvSpPr>
              <p:cNvPr id="51" name="Rectangle 50">
                <a:extLst>
                  <a:ext uri="{FF2B5EF4-FFF2-40B4-BE49-F238E27FC236}">
                    <a16:creationId xmlns:a16="http://schemas.microsoft.com/office/drawing/2014/main" id="{0331B67C-1420-4757-B25F-61C4A22CC89E}"/>
                  </a:ext>
                </a:extLst>
              </p:cNvPr>
              <p:cNvSpPr/>
              <p:nvPr/>
            </p:nvSpPr>
            <p:spPr>
              <a:xfrm>
                <a:off x="3501625" y="-1847"/>
                <a:ext cx="72000" cy="1737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52" name="Freeform: Shape 51">
                <a:extLst>
                  <a:ext uri="{FF2B5EF4-FFF2-40B4-BE49-F238E27FC236}">
                    <a16:creationId xmlns:a16="http://schemas.microsoft.com/office/drawing/2014/main" id="{23A6DB40-17DA-4648-AB79-CCE31480CE51}"/>
                  </a:ext>
                </a:extLst>
              </p:cNvPr>
              <p:cNvSpPr/>
              <p:nvPr/>
            </p:nvSpPr>
            <p:spPr>
              <a:xfrm rot="5400000" flipH="1">
                <a:off x="2911264" y="1924443"/>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9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9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8 w 1075004"/>
                  <a:gd name="connsiteY22" fmla="*/ 381332 h 652173"/>
                  <a:gd name="connsiteX23" fmla="*/ 780980 w 1075004"/>
                  <a:gd name="connsiteY23" fmla="*/ 396486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70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70 w 1075004"/>
                  <a:gd name="connsiteY43" fmla="*/ 253854 h 652173"/>
                  <a:gd name="connsiteX44" fmla="*/ 398670 w 1075004"/>
                  <a:gd name="connsiteY44" fmla="*/ 226224 h 652173"/>
                  <a:gd name="connsiteX45" fmla="*/ 399282 w 1075004"/>
                  <a:gd name="connsiteY45" fmla="*/ 224745 h 652173"/>
                  <a:gd name="connsiteX46" fmla="*/ 397876 w 1075004"/>
                  <a:gd name="connsiteY46" fmla="*/ 220285 h 652173"/>
                  <a:gd name="connsiteX47" fmla="*/ 416321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6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5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4 h 652173"/>
                  <a:gd name="connsiteX74" fmla="*/ 954892 w 1075004"/>
                  <a:gd name="connsiteY74" fmla="*/ 197162 h 652173"/>
                  <a:gd name="connsiteX75" fmla="*/ 925591 w 1075004"/>
                  <a:gd name="connsiteY75" fmla="*/ 226464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4 w 1075004"/>
                  <a:gd name="connsiteY81" fmla="*/ 249904 h 652173"/>
                  <a:gd name="connsiteX82" fmla="*/ 1045703 w 1075004"/>
                  <a:gd name="connsiteY82" fmla="*/ 220603 h 652173"/>
                  <a:gd name="connsiteX83" fmla="*/ 1016402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2" name="Group 41">
              <a:extLst>
                <a:ext uri="{FF2B5EF4-FFF2-40B4-BE49-F238E27FC236}">
                  <a16:creationId xmlns:a16="http://schemas.microsoft.com/office/drawing/2014/main" id="{2E90E815-8317-45F4-9259-F20272B0B2B9}"/>
                </a:ext>
              </a:extLst>
            </p:cNvPr>
            <p:cNvGrpSpPr/>
            <p:nvPr/>
          </p:nvGrpSpPr>
          <p:grpSpPr>
            <a:xfrm>
              <a:off x="2015424" y="-1847"/>
              <a:ext cx="1437328" cy="5489412"/>
              <a:chOff x="2015424" y="-1847"/>
              <a:chExt cx="1437328" cy="5489412"/>
            </a:xfrm>
          </p:grpSpPr>
          <p:sp>
            <p:nvSpPr>
              <p:cNvPr id="49" name="Rectangle 48">
                <a:extLst>
                  <a:ext uri="{FF2B5EF4-FFF2-40B4-BE49-F238E27FC236}">
                    <a16:creationId xmlns:a16="http://schemas.microsoft.com/office/drawing/2014/main" id="{7A4ECA8E-856E-45DA-A235-2A212F0B55FA}"/>
                  </a:ext>
                </a:extLst>
              </p:cNvPr>
              <p:cNvSpPr/>
              <p:nvPr/>
            </p:nvSpPr>
            <p:spPr>
              <a:xfrm>
                <a:off x="2701620" y="-1847"/>
                <a:ext cx="72000" cy="402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50" name="Rounded Rectangle 51">
                <a:extLst>
                  <a:ext uri="{FF2B5EF4-FFF2-40B4-BE49-F238E27FC236}">
                    <a16:creationId xmlns:a16="http://schemas.microsoft.com/office/drawing/2014/main" id="{160716ED-7D21-4514-909C-172EE645D281}"/>
                  </a:ext>
                </a:extLst>
              </p:cNvPr>
              <p:cNvSpPr/>
              <p:nvPr/>
            </p:nvSpPr>
            <p:spPr>
              <a:xfrm rot="5400000" flipH="1">
                <a:off x="1970982" y="4005795"/>
                <a:ext cx="1526212" cy="1437328"/>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3" name="Group 42">
              <a:extLst>
                <a:ext uri="{FF2B5EF4-FFF2-40B4-BE49-F238E27FC236}">
                  <a16:creationId xmlns:a16="http://schemas.microsoft.com/office/drawing/2014/main" id="{AAD4B073-7606-449E-97F2-63476F79C7FF}"/>
                </a:ext>
              </a:extLst>
            </p:cNvPr>
            <p:cNvGrpSpPr/>
            <p:nvPr/>
          </p:nvGrpSpPr>
          <p:grpSpPr>
            <a:xfrm>
              <a:off x="808111" y="-1847"/>
              <a:ext cx="762978" cy="3628896"/>
              <a:chOff x="808111" y="-1847"/>
              <a:chExt cx="762978" cy="3628896"/>
            </a:xfrm>
            <a:solidFill>
              <a:schemeClr val="accent2"/>
            </a:solidFill>
          </p:grpSpPr>
          <p:sp>
            <p:nvSpPr>
              <p:cNvPr id="47" name="Rectangle 46">
                <a:extLst>
                  <a:ext uri="{FF2B5EF4-FFF2-40B4-BE49-F238E27FC236}">
                    <a16:creationId xmlns:a16="http://schemas.microsoft.com/office/drawing/2014/main" id="{99C35138-14FF-4C04-82D7-ADC56F23BAEC}"/>
                  </a:ext>
                </a:extLst>
              </p:cNvPr>
              <p:cNvSpPr/>
              <p:nvPr/>
            </p:nvSpPr>
            <p:spPr>
              <a:xfrm>
                <a:off x="1152817" y="-1847"/>
                <a:ext cx="72000" cy="23774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48" name="Freeform: Shape 47">
                <a:extLst>
                  <a:ext uri="{FF2B5EF4-FFF2-40B4-BE49-F238E27FC236}">
                    <a16:creationId xmlns:a16="http://schemas.microsoft.com/office/drawing/2014/main" id="{2596DD59-AA5A-42E7-8B44-DF5B83B38641}"/>
                  </a:ext>
                </a:extLst>
              </p:cNvPr>
              <p:cNvSpPr/>
              <p:nvPr/>
            </p:nvSpPr>
            <p:spPr>
              <a:xfrm rot="5400000" flipH="1">
                <a:off x="560777" y="2616737"/>
                <a:ext cx="1257646" cy="762978"/>
              </a:xfrm>
              <a:custGeom>
                <a:avLst/>
                <a:gdLst>
                  <a:gd name="connsiteX0" fmla="*/ 782320 w 1075004"/>
                  <a:gd name="connsiteY0" fmla="*/ 253920 h 652174"/>
                  <a:gd name="connsiteX1" fmla="*/ 763875 w 1075004"/>
                  <a:gd name="connsiteY1" fmla="*/ 269397 h 652174"/>
                  <a:gd name="connsiteX2" fmla="*/ 421371 w 1075004"/>
                  <a:gd name="connsiteY2" fmla="*/ 239432 h 652174"/>
                  <a:gd name="connsiteX3" fmla="*/ 421370 w 1075004"/>
                  <a:gd name="connsiteY3" fmla="*/ 253855 h 652174"/>
                  <a:gd name="connsiteX4" fmla="*/ 447078 w 1075004"/>
                  <a:gd name="connsiteY4" fmla="*/ 253855 h 652174"/>
                  <a:gd name="connsiteX5" fmla="*/ 464104 w 1075004"/>
                  <a:gd name="connsiteY5" fmla="*/ 270881 h 652174"/>
                  <a:gd name="connsiteX6" fmla="*/ 464104 w 1075004"/>
                  <a:gd name="connsiteY6" fmla="*/ 270880 h 652174"/>
                  <a:gd name="connsiteX7" fmla="*/ 447079 w 1075004"/>
                  <a:gd name="connsiteY7" fmla="*/ 287906 h 652174"/>
                  <a:gd name="connsiteX8" fmla="*/ 421371 w 1075004"/>
                  <a:gd name="connsiteY8" fmla="*/ 287906 h 652174"/>
                  <a:gd name="connsiteX9" fmla="*/ 421371 w 1075004"/>
                  <a:gd name="connsiteY9" fmla="*/ 311228 h 652174"/>
                  <a:gd name="connsiteX10" fmla="*/ 447078 w 1075004"/>
                  <a:gd name="connsiteY10" fmla="*/ 311228 h 652174"/>
                  <a:gd name="connsiteX11" fmla="*/ 464104 w 1075004"/>
                  <a:gd name="connsiteY11" fmla="*/ 328254 h 652174"/>
                  <a:gd name="connsiteX12" fmla="*/ 464104 w 1075004"/>
                  <a:gd name="connsiteY12" fmla="*/ 328254 h 652174"/>
                  <a:gd name="connsiteX13" fmla="*/ 447079 w 1075004"/>
                  <a:gd name="connsiteY13" fmla="*/ 345279 h 652174"/>
                  <a:gd name="connsiteX14" fmla="*/ 421371 w 1075004"/>
                  <a:gd name="connsiteY14" fmla="*/ 345280 h 652174"/>
                  <a:gd name="connsiteX15" fmla="*/ 421371 w 1075004"/>
                  <a:gd name="connsiteY15" fmla="*/ 368602 h 652174"/>
                  <a:gd name="connsiteX16" fmla="*/ 447078 w 1075004"/>
                  <a:gd name="connsiteY16" fmla="*/ 368602 h 652174"/>
                  <a:gd name="connsiteX17" fmla="*/ 464104 w 1075004"/>
                  <a:gd name="connsiteY17" fmla="*/ 385628 h 652174"/>
                  <a:gd name="connsiteX18" fmla="*/ 464104 w 1075004"/>
                  <a:gd name="connsiteY18" fmla="*/ 385628 h 652174"/>
                  <a:gd name="connsiteX19" fmla="*/ 447079 w 1075004"/>
                  <a:gd name="connsiteY19" fmla="*/ 402653 h 652174"/>
                  <a:gd name="connsiteX20" fmla="*/ 421371 w 1075004"/>
                  <a:gd name="connsiteY20" fmla="*/ 402653 h 652174"/>
                  <a:gd name="connsiteX21" fmla="*/ 421370 w 1075004"/>
                  <a:gd name="connsiteY21" fmla="*/ 417163 h 652174"/>
                  <a:gd name="connsiteX22" fmla="*/ 762268 w 1075004"/>
                  <a:gd name="connsiteY22" fmla="*/ 381333 h 652174"/>
                  <a:gd name="connsiteX23" fmla="*/ 780980 w 1075004"/>
                  <a:gd name="connsiteY23" fmla="*/ 396486 h 652174"/>
                  <a:gd name="connsiteX24" fmla="*/ 765828 w 1075004"/>
                  <a:gd name="connsiteY24" fmla="*/ 415198 h 652174"/>
                  <a:gd name="connsiteX25" fmla="*/ 415893 w 1075004"/>
                  <a:gd name="connsiteY25" fmla="*/ 451978 h 652174"/>
                  <a:gd name="connsiteX26" fmla="*/ 397181 w 1075004"/>
                  <a:gd name="connsiteY26" fmla="*/ 436825 h 652174"/>
                  <a:gd name="connsiteX27" fmla="*/ 398889 w 1075004"/>
                  <a:gd name="connsiteY27" fmla="*/ 431061 h 652174"/>
                  <a:gd name="connsiteX28" fmla="*/ 398669 w 1075004"/>
                  <a:gd name="connsiteY28" fmla="*/ 430531 h 652174"/>
                  <a:gd name="connsiteX29" fmla="*/ 398669 w 1075004"/>
                  <a:gd name="connsiteY29" fmla="*/ 402653 h 652174"/>
                  <a:gd name="connsiteX30" fmla="*/ 372962 w 1075004"/>
                  <a:gd name="connsiteY30" fmla="*/ 402654 h 652174"/>
                  <a:gd name="connsiteX31" fmla="*/ 355936 w 1075004"/>
                  <a:gd name="connsiteY31" fmla="*/ 385628 h 652174"/>
                  <a:gd name="connsiteX32" fmla="*/ 372962 w 1075004"/>
                  <a:gd name="connsiteY32" fmla="*/ 368602 h 652174"/>
                  <a:gd name="connsiteX33" fmla="*/ 398669 w 1075004"/>
                  <a:gd name="connsiteY33" fmla="*/ 368602 h 652174"/>
                  <a:gd name="connsiteX34" fmla="*/ 398670 w 1075004"/>
                  <a:gd name="connsiteY34" fmla="*/ 345280 h 652174"/>
                  <a:gd name="connsiteX35" fmla="*/ 372962 w 1075004"/>
                  <a:gd name="connsiteY35" fmla="*/ 345280 h 652174"/>
                  <a:gd name="connsiteX36" fmla="*/ 355936 w 1075004"/>
                  <a:gd name="connsiteY36" fmla="*/ 328254 h 652174"/>
                  <a:gd name="connsiteX37" fmla="*/ 372962 w 1075004"/>
                  <a:gd name="connsiteY37" fmla="*/ 311229 h 652174"/>
                  <a:gd name="connsiteX38" fmla="*/ 398669 w 1075004"/>
                  <a:gd name="connsiteY38" fmla="*/ 311228 h 652174"/>
                  <a:gd name="connsiteX39" fmla="*/ 398669 w 1075004"/>
                  <a:gd name="connsiteY39" fmla="*/ 287906 h 652174"/>
                  <a:gd name="connsiteX40" fmla="*/ 372962 w 1075004"/>
                  <a:gd name="connsiteY40" fmla="*/ 287906 h 652174"/>
                  <a:gd name="connsiteX41" fmla="*/ 355936 w 1075004"/>
                  <a:gd name="connsiteY41" fmla="*/ 270881 h 652174"/>
                  <a:gd name="connsiteX42" fmla="*/ 372962 w 1075004"/>
                  <a:gd name="connsiteY42" fmla="*/ 253855 h 652174"/>
                  <a:gd name="connsiteX43" fmla="*/ 398670 w 1075004"/>
                  <a:gd name="connsiteY43" fmla="*/ 253855 h 652174"/>
                  <a:gd name="connsiteX44" fmla="*/ 398670 w 1075004"/>
                  <a:gd name="connsiteY44" fmla="*/ 226225 h 652174"/>
                  <a:gd name="connsiteX45" fmla="*/ 399282 w 1075004"/>
                  <a:gd name="connsiteY45" fmla="*/ 224746 h 652174"/>
                  <a:gd name="connsiteX46" fmla="*/ 397876 w 1075004"/>
                  <a:gd name="connsiteY46" fmla="*/ 220286 h 652174"/>
                  <a:gd name="connsiteX47" fmla="*/ 416321 w 1075004"/>
                  <a:gd name="connsiteY47" fmla="*/ 204808 h 652174"/>
                  <a:gd name="connsiteX48" fmla="*/ 766843 w 1075004"/>
                  <a:gd name="connsiteY48" fmla="*/ 235475 h 652174"/>
                  <a:gd name="connsiteX49" fmla="*/ 782320 w 1075004"/>
                  <a:gd name="connsiteY49" fmla="*/ 253920 h 652174"/>
                  <a:gd name="connsiteX50" fmla="*/ 787242 w 1075004"/>
                  <a:gd name="connsiteY50" fmla="*/ 326088 h 652174"/>
                  <a:gd name="connsiteX51" fmla="*/ 785600 w 1075004"/>
                  <a:gd name="connsiteY51" fmla="*/ 324446 h 652174"/>
                  <a:gd name="connsiteX52" fmla="*/ 785600 w 1075004"/>
                  <a:gd name="connsiteY52" fmla="*/ 237208 h 652174"/>
                  <a:gd name="connsiteX53" fmla="*/ 722116 w 1075004"/>
                  <a:gd name="connsiteY53" fmla="*/ 173723 h 652174"/>
                  <a:gd name="connsiteX54" fmla="*/ 634876 w 1075004"/>
                  <a:gd name="connsiteY54" fmla="*/ 173723 h 652174"/>
                  <a:gd name="connsiteX55" fmla="*/ 556664 w 1075004"/>
                  <a:gd name="connsiteY55" fmla="*/ 95510 h 652174"/>
                  <a:gd name="connsiteX56" fmla="*/ 95508 w 1075004"/>
                  <a:gd name="connsiteY56" fmla="*/ 95510 h 652174"/>
                  <a:gd name="connsiteX57" fmla="*/ 0 w 1075004"/>
                  <a:gd name="connsiteY57" fmla="*/ 326088 h 652174"/>
                  <a:gd name="connsiteX58" fmla="*/ 95508 w 1075004"/>
                  <a:gd name="connsiteY58" fmla="*/ 556666 h 652174"/>
                  <a:gd name="connsiteX59" fmla="*/ 556665 w 1075004"/>
                  <a:gd name="connsiteY59" fmla="*/ 556666 h 652174"/>
                  <a:gd name="connsiteX60" fmla="*/ 634877 w 1075004"/>
                  <a:gd name="connsiteY60" fmla="*/ 478453 h 652174"/>
                  <a:gd name="connsiteX61" fmla="*/ 722116 w 1075004"/>
                  <a:gd name="connsiteY61" fmla="*/ 478454 h 652174"/>
                  <a:gd name="connsiteX62" fmla="*/ 785600 w 1075004"/>
                  <a:gd name="connsiteY62" fmla="*/ 414969 h 652174"/>
                  <a:gd name="connsiteX63" fmla="*/ 785600 w 1075004"/>
                  <a:gd name="connsiteY63" fmla="*/ 327730 h 652174"/>
                  <a:gd name="connsiteX64" fmla="*/ 893383 w 1075004"/>
                  <a:gd name="connsiteY64" fmla="*/ 437431 h 652174"/>
                  <a:gd name="connsiteX65" fmla="*/ 893383 w 1075004"/>
                  <a:gd name="connsiteY65" fmla="*/ 214744 h 652174"/>
                  <a:gd name="connsiteX66" fmla="*/ 864082 w 1075004"/>
                  <a:gd name="connsiteY66" fmla="*/ 185443 h 652174"/>
                  <a:gd name="connsiteX67" fmla="*/ 834781 w 1075004"/>
                  <a:gd name="connsiteY67" fmla="*/ 214744 h 652174"/>
                  <a:gd name="connsiteX68" fmla="*/ 834781 w 1075004"/>
                  <a:gd name="connsiteY68" fmla="*/ 437432 h 652174"/>
                  <a:gd name="connsiteX69" fmla="*/ 864082 w 1075004"/>
                  <a:gd name="connsiteY69" fmla="*/ 466733 h 652174"/>
                  <a:gd name="connsiteX70" fmla="*/ 864082 w 1075004"/>
                  <a:gd name="connsiteY70" fmla="*/ 466732 h 652174"/>
                  <a:gd name="connsiteX71" fmla="*/ 893383 w 1075004"/>
                  <a:gd name="connsiteY71" fmla="*/ 437431 h 652174"/>
                  <a:gd name="connsiteX72" fmla="*/ 984194 w 1075004"/>
                  <a:gd name="connsiteY72" fmla="*/ 425711 h 652174"/>
                  <a:gd name="connsiteX73" fmla="*/ 984193 w 1075004"/>
                  <a:gd name="connsiteY73" fmla="*/ 226464 h 652174"/>
                  <a:gd name="connsiteX74" fmla="*/ 954893 w 1075004"/>
                  <a:gd name="connsiteY74" fmla="*/ 197163 h 652174"/>
                  <a:gd name="connsiteX75" fmla="*/ 925591 w 1075004"/>
                  <a:gd name="connsiteY75" fmla="*/ 226464 h 652174"/>
                  <a:gd name="connsiteX76" fmla="*/ 925591 w 1075004"/>
                  <a:gd name="connsiteY76" fmla="*/ 425711 h 652174"/>
                  <a:gd name="connsiteX77" fmla="*/ 954893 w 1075004"/>
                  <a:gd name="connsiteY77" fmla="*/ 455012 h 652174"/>
                  <a:gd name="connsiteX78" fmla="*/ 954893 w 1075004"/>
                  <a:gd name="connsiteY78" fmla="*/ 455012 h 652174"/>
                  <a:gd name="connsiteX79" fmla="*/ 984194 w 1075004"/>
                  <a:gd name="connsiteY79" fmla="*/ 425711 h 652174"/>
                  <a:gd name="connsiteX80" fmla="*/ 1075004 w 1075004"/>
                  <a:gd name="connsiteY80" fmla="*/ 402269 h 652174"/>
                  <a:gd name="connsiteX81" fmla="*/ 1075004 w 1075004"/>
                  <a:gd name="connsiteY81" fmla="*/ 249905 h 652174"/>
                  <a:gd name="connsiteX82" fmla="*/ 1045703 w 1075004"/>
                  <a:gd name="connsiteY82" fmla="*/ 220604 h 652174"/>
                  <a:gd name="connsiteX83" fmla="*/ 1016402 w 1075004"/>
                  <a:gd name="connsiteY83" fmla="*/ 249905 h 652174"/>
                  <a:gd name="connsiteX84" fmla="*/ 1016402 w 1075004"/>
                  <a:gd name="connsiteY84" fmla="*/ 402270 h 652174"/>
                  <a:gd name="connsiteX85" fmla="*/ 1045703 w 1075004"/>
                  <a:gd name="connsiteY85" fmla="*/ 431571 h 652174"/>
                  <a:gd name="connsiteX86" fmla="*/ 1045703 w 1075004"/>
                  <a:gd name="connsiteY86" fmla="*/ 431571 h 652174"/>
                  <a:gd name="connsiteX87" fmla="*/ 1075004 w 1075004"/>
                  <a:gd name="connsiteY87" fmla="*/ 402269 h 65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4">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44" name="Group 43">
              <a:extLst>
                <a:ext uri="{FF2B5EF4-FFF2-40B4-BE49-F238E27FC236}">
                  <a16:creationId xmlns:a16="http://schemas.microsoft.com/office/drawing/2014/main" id="{B01C011E-2CF5-4D7E-9264-BE4409A1C915}"/>
                </a:ext>
              </a:extLst>
            </p:cNvPr>
            <p:cNvGrpSpPr/>
            <p:nvPr/>
          </p:nvGrpSpPr>
          <p:grpSpPr>
            <a:xfrm>
              <a:off x="1591607" y="-20084"/>
              <a:ext cx="762976" cy="2449850"/>
              <a:chOff x="1591607" y="-20084"/>
              <a:chExt cx="762976" cy="2449850"/>
            </a:xfrm>
          </p:grpSpPr>
          <p:sp>
            <p:nvSpPr>
              <p:cNvPr id="45" name="Rectangle 44">
                <a:extLst>
                  <a:ext uri="{FF2B5EF4-FFF2-40B4-BE49-F238E27FC236}">
                    <a16:creationId xmlns:a16="http://schemas.microsoft.com/office/drawing/2014/main" id="{E54C283F-ECEC-4C85-BBED-5019532D8F8E}"/>
                  </a:ext>
                </a:extLst>
              </p:cNvPr>
              <p:cNvSpPr/>
              <p:nvPr/>
            </p:nvSpPr>
            <p:spPr>
              <a:xfrm>
                <a:off x="1936171" y="-20084"/>
                <a:ext cx="72000" cy="118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46" name="Freeform: Shape 45">
                <a:extLst>
                  <a:ext uri="{FF2B5EF4-FFF2-40B4-BE49-F238E27FC236}">
                    <a16:creationId xmlns:a16="http://schemas.microsoft.com/office/drawing/2014/main" id="{92E5CF2E-711F-4566-985F-700EE8C6FF04}"/>
                  </a:ext>
                </a:extLst>
              </p:cNvPr>
              <p:cNvSpPr/>
              <p:nvPr/>
            </p:nvSpPr>
            <p:spPr>
              <a:xfrm rot="5400000" flipH="1">
                <a:off x="1344272" y="1419455"/>
                <a:ext cx="1257646" cy="762976"/>
              </a:xfrm>
              <a:custGeom>
                <a:avLst/>
                <a:gdLst>
                  <a:gd name="connsiteX0" fmla="*/ 782320 w 1075004"/>
                  <a:gd name="connsiteY0" fmla="*/ 253919 h 652173"/>
                  <a:gd name="connsiteX1" fmla="*/ 763875 w 1075004"/>
                  <a:gd name="connsiteY1" fmla="*/ 269396 h 652173"/>
                  <a:gd name="connsiteX2" fmla="*/ 421371 w 1075004"/>
                  <a:gd name="connsiteY2" fmla="*/ 239431 h 652173"/>
                  <a:gd name="connsiteX3" fmla="*/ 421370 w 1075004"/>
                  <a:gd name="connsiteY3" fmla="*/ 253854 h 652173"/>
                  <a:gd name="connsiteX4" fmla="*/ 447078 w 1075004"/>
                  <a:gd name="connsiteY4" fmla="*/ 253854 h 652173"/>
                  <a:gd name="connsiteX5" fmla="*/ 464104 w 1075004"/>
                  <a:gd name="connsiteY5" fmla="*/ 270880 h 652173"/>
                  <a:gd name="connsiteX6" fmla="*/ 464104 w 1075004"/>
                  <a:gd name="connsiteY6" fmla="*/ 270879 h 652173"/>
                  <a:gd name="connsiteX7" fmla="*/ 447078 w 1075004"/>
                  <a:gd name="connsiteY7" fmla="*/ 287905 h 652173"/>
                  <a:gd name="connsiteX8" fmla="*/ 421371 w 1075004"/>
                  <a:gd name="connsiteY8" fmla="*/ 287905 h 652173"/>
                  <a:gd name="connsiteX9" fmla="*/ 421371 w 1075004"/>
                  <a:gd name="connsiteY9" fmla="*/ 311227 h 652173"/>
                  <a:gd name="connsiteX10" fmla="*/ 447078 w 1075004"/>
                  <a:gd name="connsiteY10" fmla="*/ 311227 h 652173"/>
                  <a:gd name="connsiteX11" fmla="*/ 464104 w 1075004"/>
                  <a:gd name="connsiteY11" fmla="*/ 328253 h 652173"/>
                  <a:gd name="connsiteX12" fmla="*/ 464104 w 1075004"/>
                  <a:gd name="connsiteY12" fmla="*/ 328253 h 652173"/>
                  <a:gd name="connsiteX13" fmla="*/ 447078 w 1075004"/>
                  <a:gd name="connsiteY13" fmla="*/ 345278 h 652173"/>
                  <a:gd name="connsiteX14" fmla="*/ 421371 w 1075004"/>
                  <a:gd name="connsiteY14" fmla="*/ 345279 h 652173"/>
                  <a:gd name="connsiteX15" fmla="*/ 421371 w 1075004"/>
                  <a:gd name="connsiteY15" fmla="*/ 368601 h 652173"/>
                  <a:gd name="connsiteX16" fmla="*/ 447078 w 1075004"/>
                  <a:gd name="connsiteY16" fmla="*/ 368601 h 652173"/>
                  <a:gd name="connsiteX17" fmla="*/ 464104 w 1075004"/>
                  <a:gd name="connsiteY17" fmla="*/ 385627 h 652173"/>
                  <a:gd name="connsiteX18" fmla="*/ 464104 w 1075004"/>
                  <a:gd name="connsiteY18" fmla="*/ 385627 h 652173"/>
                  <a:gd name="connsiteX19" fmla="*/ 447079 w 1075004"/>
                  <a:gd name="connsiteY19" fmla="*/ 402652 h 652173"/>
                  <a:gd name="connsiteX20" fmla="*/ 421371 w 1075004"/>
                  <a:gd name="connsiteY20" fmla="*/ 402652 h 652173"/>
                  <a:gd name="connsiteX21" fmla="*/ 421370 w 1075004"/>
                  <a:gd name="connsiteY21" fmla="*/ 417162 h 652173"/>
                  <a:gd name="connsiteX22" fmla="*/ 762267 w 1075004"/>
                  <a:gd name="connsiteY22" fmla="*/ 381332 h 652173"/>
                  <a:gd name="connsiteX23" fmla="*/ 780979 w 1075004"/>
                  <a:gd name="connsiteY23" fmla="*/ 396485 h 652173"/>
                  <a:gd name="connsiteX24" fmla="*/ 765828 w 1075004"/>
                  <a:gd name="connsiteY24" fmla="*/ 415197 h 652173"/>
                  <a:gd name="connsiteX25" fmla="*/ 415893 w 1075004"/>
                  <a:gd name="connsiteY25" fmla="*/ 451977 h 652173"/>
                  <a:gd name="connsiteX26" fmla="*/ 397181 w 1075004"/>
                  <a:gd name="connsiteY26" fmla="*/ 436824 h 652173"/>
                  <a:gd name="connsiteX27" fmla="*/ 398889 w 1075004"/>
                  <a:gd name="connsiteY27" fmla="*/ 431060 h 652173"/>
                  <a:gd name="connsiteX28" fmla="*/ 398669 w 1075004"/>
                  <a:gd name="connsiteY28" fmla="*/ 430530 h 652173"/>
                  <a:gd name="connsiteX29" fmla="*/ 398669 w 1075004"/>
                  <a:gd name="connsiteY29" fmla="*/ 402652 h 652173"/>
                  <a:gd name="connsiteX30" fmla="*/ 372962 w 1075004"/>
                  <a:gd name="connsiteY30" fmla="*/ 402653 h 652173"/>
                  <a:gd name="connsiteX31" fmla="*/ 355936 w 1075004"/>
                  <a:gd name="connsiteY31" fmla="*/ 385627 h 652173"/>
                  <a:gd name="connsiteX32" fmla="*/ 372962 w 1075004"/>
                  <a:gd name="connsiteY32" fmla="*/ 368601 h 652173"/>
                  <a:gd name="connsiteX33" fmla="*/ 398669 w 1075004"/>
                  <a:gd name="connsiteY33" fmla="*/ 368601 h 652173"/>
                  <a:gd name="connsiteX34" fmla="*/ 398669 w 1075004"/>
                  <a:gd name="connsiteY34" fmla="*/ 345279 h 652173"/>
                  <a:gd name="connsiteX35" fmla="*/ 372962 w 1075004"/>
                  <a:gd name="connsiteY35" fmla="*/ 345279 h 652173"/>
                  <a:gd name="connsiteX36" fmla="*/ 355936 w 1075004"/>
                  <a:gd name="connsiteY36" fmla="*/ 328253 h 652173"/>
                  <a:gd name="connsiteX37" fmla="*/ 372962 w 1075004"/>
                  <a:gd name="connsiteY37" fmla="*/ 311228 h 652173"/>
                  <a:gd name="connsiteX38" fmla="*/ 398669 w 1075004"/>
                  <a:gd name="connsiteY38" fmla="*/ 311227 h 652173"/>
                  <a:gd name="connsiteX39" fmla="*/ 398669 w 1075004"/>
                  <a:gd name="connsiteY39" fmla="*/ 287905 h 652173"/>
                  <a:gd name="connsiteX40" fmla="*/ 372962 w 1075004"/>
                  <a:gd name="connsiteY40" fmla="*/ 287905 h 652173"/>
                  <a:gd name="connsiteX41" fmla="*/ 355936 w 1075004"/>
                  <a:gd name="connsiteY41" fmla="*/ 270880 h 652173"/>
                  <a:gd name="connsiteX42" fmla="*/ 372962 w 1075004"/>
                  <a:gd name="connsiteY42" fmla="*/ 253854 h 652173"/>
                  <a:gd name="connsiteX43" fmla="*/ 398669 w 1075004"/>
                  <a:gd name="connsiteY43" fmla="*/ 253854 h 652173"/>
                  <a:gd name="connsiteX44" fmla="*/ 398669 w 1075004"/>
                  <a:gd name="connsiteY44" fmla="*/ 226224 h 652173"/>
                  <a:gd name="connsiteX45" fmla="*/ 399282 w 1075004"/>
                  <a:gd name="connsiteY45" fmla="*/ 224745 h 652173"/>
                  <a:gd name="connsiteX46" fmla="*/ 397875 w 1075004"/>
                  <a:gd name="connsiteY46" fmla="*/ 220285 h 652173"/>
                  <a:gd name="connsiteX47" fmla="*/ 416320 w 1075004"/>
                  <a:gd name="connsiteY47" fmla="*/ 204807 h 652173"/>
                  <a:gd name="connsiteX48" fmla="*/ 766843 w 1075004"/>
                  <a:gd name="connsiteY48" fmla="*/ 235474 h 652173"/>
                  <a:gd name="connsiteX49" fmla="*/ 782320 w 1075004"/>
                  <a:gd name="connsiteY49" fmla="*/ 253919 h 652173"/>
                  <a:gd name="connsiteX50" fmla="*/ 787242 w 1075004"/>
                  <a:gd name="connsiteY50" fmla="*/ 326087 h 652173"/>
                  <a:gd name="connsiteX51" fmla="*/ 785600 w 1075004"/>
                  <a:gd name="connsiteY51" fmla="*/ 324445 h 652173"/>
                  <a:gd name="connsiteX52" fmla="*/ 785600 w 1075004"/>
                  <a:gd name="connsiteY52" fmla="*/ 237207 h 652173"/>
                  <a:gd name="connsiteX53" fmla="*/ 722115 w 1075004"/>
                  <a:gd name="connsiteY53" fmla="*/ 173722 h 652173"/>
                  <a:gd name="connsiteX54" fmla="*/ 634876 w 1075004"/>
                  <a:gd name="connsiteY54" fmla="*/ 173722 h 652173"/>
                  <a:gd name="connsiteX55" fmla="*/ 556664 w 1075004"/>
                  <a:gd name="connsiteY55" fmla="*/ 95509 h 652173"/>
                  <a:gd name="connsiteX56" fmla="*/ 95508 w 1075004"/>
                  <a:gd name="connsiteY56" fmla="*/ 95509 h 652173"/>
                  <a:gd name="connsiteX57" fmla="*/ 0 w 1075004"/>
                  <a:gd name="connsiteY57" fmla="*/ 326087 h 652173"/>
                  <a:gd name="connsiteX58" fmla="*/ 95508 w 1075004"/>
                  <a:gd name="connsiteY58" fmla="*/ 556665 h 652173"/>
                  <a:gd name="connsiteX59" fmla="*/ 556664 w 1075004"/>
                  <a:gd name="connsiteY59" fmla="*/ 556665 h 652173"/>
                  <a:gd name="connsiteX60" fmla="*/ 634877 w 1075004"/>
                  <a:gd name="connsiteY60" fmla="*/ 478452 h 652173"/>
                  <a:gd name="connsiteX61" fmla="*/ 722116 w 1075004"/>
                  <a:gd name="connsiteY61" fmla="*/ 478453 h 652173"/>
                  <a:gd name="connsiteX62" fmla="*/ 785600 w 1075004"/>
                  <a:gd name="connsiteY62" fmla="*/ 414968 h 652173"/>
                  <a:gd name="connsiteX63" fmla="*/ 785600 w 1075004"/>
                  <a:gd name="connsiteY63" fmla="*/ 327729 h 652173"/>
                  <a:gd name="connsiteX64" fmla="*/ 893383 w 1075004"/>
                  <a:gd name="connsiteY64" fmla="*/ 437430 h 652173"/>
                  <a:gd name="connsiteX65" fmla="*/ 893383 w 1075004"/>
                  <a:gd name="connsiteY65" fmla="*/ 214743 h 652173"/>
                  <a:gd name="connsiteX66" fmla="*/ 864082 w 1075004"/>
                  <a:gd name="connsiteY66" fmla="*/ 185442 h 652173"/>
                  <a:gd name="connsiteX67" fmla="*/ 834781 w 1075004"/>
                  <a:gd name="connsiteY67" fmla="*/ 214743 h 652173"/>
                  <a:gd name="connsiteX68" fmla="*/ 834781 w 1075004"/>
                  <a:gd name="connsiteY68" fmla="*/ 437431 h 652173"/>
                  <a:gd name="connsiteX69" fmla="*/ 864082 w 1075004"/>
                  <a:gd name="connsiteY69" fmla="*/ 466732 h 652173"/>
                  <a:gd name="connsiteX70" fmla="*/ 864082 w 1075004"/>
                  <a:gd name="connsiteY70" fmla="*/ 466731 h 652173"/>
                  <a:gd name="connsiteX71" fmla="*/ 893383 w 1075004"/>
                  <a:gd name="connsiteY71" fmla="*/ 437430 h 652173"/>
                  <a:gd name="connsiteX72" fmla="*/ 984194 w 1075004"/>
                  <a:gd name="connsiteY72" fmla="*/ 425710 h 652173"/>
                  <a:gd name="connsiteX73" fmla="*/ 984193 w 1075004"/>
                  <a:gd name="connsiteY73" fmla="*/ 226463 h 652173"/>
                  <a:gd name="connsiteX74" fmla="*/ 954892 w 1075004"/>
                  <a:gd name="connsiteY74" fmla="*/ 197162 h 652173"/>
                  <a:gd name="connsiteX75" fmla="*/ 925591 w 1075004"/>
                  <a:gd name="connsiteY75" fmla="*/ 226463 h 652173"/>
                  <a:gd name="connsiteX76" fmla="*/ 925591 w 1075004"/>
                  <a:gd name="connsiteY76" fmla="*/ 425710 h 652173"/>
                  <a:gd name="connsiteX77" fmla="*/ 954892 w 1075004"/>
                  <a:gd name="connsiteY77" fmla="*/ 455011 h 652173"/>
                  <a:gd name="connsiteX78" fmla="*/ 954892 w 1075004"/>
                  <a:gd name="connsiteY78" fmla="*/ 455011 h 652173"/>
                  <a:gd name="connsiteX79" fmla="*/ 984194 w 1075004"/>
                  <a:gd name="connsiteY79" fmla="*/ 425710 h 652173"/>
                  <a:gd name="connsiteX80" fmla="*/ 1075004 w 1075004"/>
                  <a:gd name="connsiteY80" fmla="*/ 402268 h 652173"/>
                  <a:gd name="connsiteX81" fmla="*/ 1075003 w 1075004"/>
                  <a:gd name="connsiteY81" fmla="*/ 249904 h 652173"/>
                  <a:gd name="connsiteX82" fmla="*/ 1045703 w 1075004"/>
                  <a:gd name="connsiteY82" fmla="*/ 220603 h 652173"/>
                  <a:gd name="connsiteX83" fmla="*/ 1016401 w 1075004"/>
                  <a:gd name="connsiteY83" fmla="*/ 249904 h 652173"/>
                  <a:gd name="connsiteX84" fmla="*/ 1016402 w 1075004"/>
                  <a:gd name="connsiteY84" fmla="*/ 402269 h 652173"/>
                  <a:gd name="connsiteX85" fmla="*/ 1045703 w 1075004"/>
                  <a:gd name="connsiteY85" fmla="*/ 431570 h 652173"/>
                  <a:gd name="connsiteX86" fmla="*/ 1045703 w 1075004"/>
                  <a:gd name="connsiteY86" fmla="*/ 431570 h 652173"/>
                  <a:gd name="connsiteX87" fmla="*/ 1075004 w 1075004"/>
                  <a:gd name="connsiteY87" fmla="*/ 402268 h 652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075004" h="652173">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cxnSp>
        <p:nvCxnSpPr>
          <p:cNvPr id="56" name="Straight Connector 55">
            <a:extLst>
              <a:ext uri="{FF2B5EF4-FFF2-40B4-BE49-F238E27FC236}">
                <a16:creationId xmlns:a16="http://schemas.microsoft.com/office/drawing/2014/main" id="{5332BCB9-7077-46F9-BDCA-08218A64A19B}"/>
              </a:ext>
            </a:extLst>
          </p:cNvPr>
          <p:cNvCxnSpPr/>
          <p:nvPr/>
        </p:nvCxnSpPr>
        <p:spPr>
          <a:xfrm>
            <a:off x="0" y="6755907"/>
            <a:ext cx="11558726" cy="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57" name="Rounded Rectangle 51">
            <a:extLst>
              <a:ext uri="{FF2B5EF4-FFF2-40B4-BE49-F238E27FC236}">
                <a16:creationId xmlns:a16="http://schemas.microsoft.com/office/drawing/2014/main" id="{B83253D3-E181-4488-9CD9-39D21527F719}"/>
              </a:ext>
            </a:extLst>
          </p:cNvPr>
          <p:cNvSpPr/>
          <p:nvPr/>
        </p:nvSpPr>
        <p:spPr>
          <a:xfrm rot="16200000" flipH="1">
            <a:off x="10821769" y="5468769"/>
            <a:ext cx="1329433" cy="108063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82" name="TextBox 81">
            <a:extLst>
              <a:ext uri="{FF2B5EF4-FFF2-40B4-BE49-F238E27FC236}">
                <a16:creationId xmlns:a16="http://schemas.microsoft.com/office/drawing/2014/main" id="{105B686D-59F2-4123-8929-5CBAB9841505}"/>
              </a:ext>
            </a:extLst>
          </p:cNvPr>
          <p:cNvSpPr txBox="1"/>
          <p:nvPr/>
        </p:nvSpPr>
        <p:spPr>
          <a:xfrm>
            <a:off x="4012706" y="1229842"/>
            <a:ext cx="6800295" cy="3354765"/>
          </a:xfrm>
          <a:prstGeom prst="rect">
            <a:avLst/>
          </a:prstGeom>
          <a:noFill/>
        </p:spPr>
        <p:txBody>
          <a:bodyPr wrap="square" rtlCol="0">
            <a:spAutoFit/>
          </a:bodyPr>
          <a:lstStyle/>
          <a:p>
            <a:endParaRPr lang="en-US" sz="2800" dirty="0">
              <a:latin typeface="Algerian" panose="04020705040A02060702" pitchFamily="82" charset="0"/>
              <a:cs typeface="Times New Roman" panose="02020603050405020304" pitchFamily="18" charset="0"/>
            </a:endParaRPr>
          </a:p>
          <a:p>
            <a:r>
              <a:rPr lang="en-US" sz="2800" dirty="0">
                <a:latin typeface="Algerian" panose="04020705040A02060702" pitchFamily="82" charset="0"/>
                <a:cs typeface="Times New Roman" panose="02020603050405020304" pitchFamily="18" charset="0"/>
              </a:rPr>
              <a:t>SUMBITTED BY: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NAME		:               SREENA VR</a:t>
            </a:r>
          </a:p>
          <a:p>
            <a:r>
              <a:rPr lang="en-US" dirty="0">
                <a:latin typeface="Times New Roman" panose="02020603050405020304" pitchFamily="18" charset="0"/>
                <a:cs typeface="Times New Roman" panose="02020603050405020304" pitchFamily="18" charset="0"/>
              </a:rPr>
              <a:t>ROLL NO	:	LLMC17MCA030</a:t>
            </a:r>
          </a:p>
          <a:p>
            <a:r>
              <a:rPr lang="en-US" dirty="0">
                <a:latin typeface="Times New Roman" panose="02020603050405020304" pitchFamily="18" charset="0"/>
                <a:cs typeface="Times New Roman" panose="02020603050405020304" pitchFamily="18" charset="0"/>
              </a:rPr>
              <a:t>DEPT		:	MCA</a:t>
            </a:r>
          </a:p>
          <a:p>
            <a:r>
              <a:rPr lang="en-US" dirty="0">
                <a:latin typeface="Times New Roman" panose="02020603050405020304" pitchFamily="18" charset="0"/>
                <a:cs typeface="Times New Roman" panose="02020603050405020304" pitchFamily="18" charset="0"/>
              </a:rPr>
              <a:t>SEMESTER	:	6</a:t>
            </a:r>
            <a:r>
              <a:rPr lang="en-US" baseline="30000" dirty="0">
                <a:latin typeface="Times New Roman" panose="02020603050405020304" pitchFamily="18" charset="0"/>
                <a:cs typeface="Times New Roman" panose="02020603050405020304" pitchFamily="18" charset="0"/>
              </a:rPr>
              <a:t>th</a:t>
            </a:r>
          </a:p>
          <a:p>
            <a:endParaRPr lang="en-US" baseline="30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43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4638"/>
            <a:ext cx="12192000" cy="768085"/>
          </a:xfrm>
        </p:spPr>
        <p:txBody>
          <a:bodyPr/>
          <a:lstStyle/>
          <a:p>
            <a:r>
              <a:rPr lang="en-US" altLang="ko-KR" dirty="0">
                <a:latin typeface="Times New Roman" panose="02020603050405020304" pitchFamily="18" charset="0"/>
                <a:cs typeface="Times New Roman" panose="02020603050405020304" pitchFamily="18" charset="0"/>
              </a:rPr>
              <a:t>Abstract</a:t>
            </a:r>
            <a:endParaRPr lang="ko-KR" alt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0" y="932723"/>
            <a:ext cx="12192000" cy="384043"/>
          </a:xfrm>
        </p:spPr>
        <p:txBody>
          <a:bodyPr/>
          <a:lstStyle/>
          <a:p>
            <a:pPr lvl="0"/>
            <a:r>
              <a:rPr lang="en-US" altLang="ko-KR" dirty="0">
                <a:solidFill>
                  <a:schemeClr val="tx1"/>
                </a:solidFill>
                <a:latin typeface="Times New Roman" panose="02020603050405020304" pitchFamily="18" charset="0"/>
                <a:cs typeface="Times New Roman" panose="02020603050405020304" pitchFamily="18" charset="0"/>
              </a:rPr>
              <a:t>Smart Street Light Monitoring and Controlling</a:t>
            </a:r>
          </a:p>
        </p:txBody>
      </p:sp>
      <p:sp>
        <p:nvSpPr>
          <p:cNvPr id="5" name="TextBox 4"/>
          <p:cNvSpPr txBox="1"/>
          <p:nvPr/>
        </p:nvSpPr>
        <p:spPr>
          <a:xfrm>
            <a:off x="1834377" y="1596028"/>
            <a:ext cx="8256917"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project entitled “IOT based Smart Street Light Monitoring and Controlling” is developed for automatic street light monitoring to ensure, low power consumption, consumption monitoring, instant faulty light detection and light dimming as per external lighting conditions and also light dimming through motion detection. The application is designed in such a way that we place light sensors in all street light circuits, which is responsible for switching off and on automatically. Once the lights are switched on current sensors placed at every street light are responsible to report problem status to the centralized system with help of Wi-Fi module attached with the circuit. </a:t>
            </a:r>
          </a:p>
          <a:p>
            <a:pPr algn="just"/>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99457" y="1412777"/>
            <a:ext cx="993865" cy="707886"/>
          </a:xfrm>
          <a:prstGeom prst="rect">
            <a:avLst/>
          </a:prstGeom>
          <a:noFill/>
        </p:spPr>
        <p:txBody>
          <a:bodyPr wrap="square" rtlCol="0">
            <a:spAutoFit/>
          </a:bodyPr>
          <a:lstStyle/>
          <a:p>
            <a:pPr algn="ctr"/>
            <a:r>
              <a:rPr lang="en-US" altLang="ko-KR" sz="4000" b="1" dirty="0">
                <a:solidFill>
                  <a:schemeClr val="accent1"/>
                </a:solidFill>
                <a:latin typeface="Arial" pitchFamily="34" charset="0"/>
                <a:cs typeface="Arial" pitchFamily="34" charset="0"/>
              </a:rPr>
              <a:t>“</a:t>
            </a:r>
            <a:endParaRPr lang="ko-KR" altLang="en-US" sz="4000" b="1" dirty="0">
              <a:solidFill>
                <a:schemeClr val="accent1"/>
              </a:solidFill>
              <a:latin typeface="Arial" pitchFamily="34" charset="0"/>
              <a:cs typeface="Arial" pitchFamily="34" charset="0"/>
            </a:endParaRPr>
          </a:p>
        </p:txBody>
      </p:sp>
      <p:sp>
        <p:nvSpPr>
          <p:cNvPr id="7" name="TextBox 6"/>
          <p:cNvSpPr txBox="1"/>
          <p:nvPr/>
        </p:nvSpPr>
        <p:spPr>
          <a:xfrm rot="10800000">
            <a:off x="9936428" y="1489333"/>
            <a:ext cx="993865" cy="2554545"/>
          </a:xfrm>
          <a:prstGeom prst="rect">
            <a:avLst/>
          </a:prstGeom>
          <a:noFill/>
        </p:spPr>
        <p:txBody>
          <a:bodyPr wrap="square" rtlCol="0">
            <a:spAutoFit/>
          </a:bodyPr>
          <a:lstStyle/>
          <a:p>
            <a:pPr algn="ctr"/>
            <a:r>
              <a:rPr lang="en-US" altLang="ko-KR" sz="4000" b="1" dirty="0">
                <a:solidFill>
                  <a:schemeClr val="accent1"/>
                </a:solidFill>
                <a:latin typeface="Arial" pitchFamily="34" charset="0"/>
                <a:cs typeface="Arial" pitchFamily="34" charset="0"/>
              </a:rPr>
              <a:t>“</a:t>
            </a:r>
          </a:p>
          <a:p>
            <a:pPr algn="ctr"/>
            <a:endParaRPr lang="en-US" altLang="ko-KR" sz="4000" b="1" dirty="0">
              <a:solidFill>
                <a:schemeClr val="accent1"/>
              </a:solidFill>
              <a:latin typeface="Arial" pitchFamily="34" charset="0"/>
              <a:cs typeface="Arial" pitchFamily="34" charset="0"/>
            </a:endParaRPr>
          </a:p>
          <a:p>
            <a:pPr algn="ctr"/>
            <a:endParaRPr lang="en-US" altLang="ko-KR" sz="4000" b="1" dirty="0">
              <a:solidFill>
                <a:schemeClr val="accent1"/>
              </a:solidFill>
              <a:latin typeface="Arial" pitchFamily="34" charset="0"/>
              <a:cs typeface="Arial" pitchFamily="34" charset="0"/>
            </a:endParaRPr>
          </a:p>
          <a:p>
            <a:pPr algn="ctr"/>
            <a:endParaRPr lang="en-US" altLang="ko-KR" sz="4000" b="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407701" y="452670"/>
            <a:ext cx="8784299"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800" dirty="0">
                <a:latin typeface="Times New Roman" panose="02020603050405020304" pitchFamily="18" charset="0"/>
                <a:cs typeface="Times New Roman" panose="02020603050405020304" pitchFamily="18" charset="0"/>
              </a:rPr>
              <a:t>Aim of the project</a:t>
            </a:r>
          </a:p>
        </p:txBody>
      </p:sp>
      <p:grpSp>
        <p:nvGrpSpPr>
          <p:cNvPr id="6" name="Group 5"/>
          <p:cNvGrpSpPr/>
          <p:nvPr/>
        </p:nvGrpSpPr>
        <p:grpSpPr>
          <a:xfrm>
            <a:off x="4175787" y="1700808"/>
            <a:ext cx="7008779" cy="96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grpSp>
        <p:nvGrpSpPr>
          <p:cNvPr id="17" name="Group 16"/>
          <p:cNvGrpSpPr/>
          <p:nvPr/>
        </p:nvGrpSpPr>
        <p:grpSpPr>
          <a:xfrm>
            <a:off x="4168113" y="2884940"/>
            <a:ext cx="7008779" cy="96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20" name="Group 19"/>
          <p:cNvGrpSpPr/>
          <p:nvPr/>
        </p:nvGrpSpPr>
        <p:grpSpPr>
          <a:xfrm>
            <a:off x="4160440" y="4069072"/>
            <a:ext cx="7008779" cy="96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23" name="Group 22"/>
          <p:cNvGrpSpPr/>
          <p:nvPr/>
        </p:nvGrpSpPr>
        <p:grpSpPr>
          <a:xfrm>
            <a:off x="4152767" y="5253203"/>
            <a:ext cx="7008779" cy="96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sp>
        <p:nvSpPr>
          <p:cNvPr id="26" name="TextBox 25"/>
          <p:cNvSpPr txBox="1"/>
          <p:nvPr/>
        </p:nvSpPr>
        <p:spPr>
          <a:xfrm>
            <a:off x="4175787" y="1700808"/>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01</a:t>
            </a:r>
            <a:endParaRPr lang="ko-KR" altLang="en-US" sz="2667" b="1" dirty="0">
              <a:solidFill>
                <a:schemeClr val="bg1"/>
              </a:solidFill>
              <a:cs typeface="Arial" pitchFamily="34" charset="0"/>
            </a:endParaRPr>
          </a:p>
        </p:txBody>
      </p:sp>
      <p:sp>
        <p:nvSpPr>
          <p:cNvPr id="27" name="TextBox 26"/>
          <p:cNvSpPr txBox="1"/>
          <p:nvPr/>
        </p:nvSpPr>
        <p:spPr>
          <a:xfrm>
            <a:off x="4160440" y="2884940"/>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02</a:t>
            </a:r>
            <a:endParaRPr lang="ko-KR" altLang="en-US" sz="2667" b="1" dirty="0">
              <a:solidFill>
                <a:schemeClr val="bg1"/>
              </a:solidFill>
              <a:cs typeface="Arial" pitchFamily="34" charset="0"/>
            </a:endParaRPr>
          </a:p>
        </p:txBody>
      </p:sp>
      <p:sp>
        <p:nvSpPr>
          <p:cNvPr id="28" name="TextBox 27"/>
          <p:cNvSpPr txBox="1"/>
          <p:nvPr/>
        </p:nvSpPr>
        <p:spPr>
          <a:xfrm>
            <a:off x="4145094" y="4069072"/>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03</a:t>
            </a:r>
            <a:endParaRPr lang="ko-KR" altLang="en-US" sz="2667" b="1" dirty="0">
              <a:solidFill>
                <a:schemeClr val="bg1"/>
              </a:solidFill>
              <a:cs typeface="Arial" pitchFamily="34" charset="0"/>
            </a:endParaRPr>
          </a:p>
        </p:txBody>
      </p:sp>
      <p:sp>
        <p:nvSpPr>
          <p:cNvPr id="29" name="TextBox 28"/>
          <p:cNvSpPr txBox="1"/>
          <p:nvPr/>
        </p:nvSpPr>
        <p:spPr>
          <a:xfrm>
            <a:off x="4129747" y="5253204"/>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04</a:t>
            </a:r>
            <a:endParaRPr lang="ko-KR" altLang="en-US" sz="2667" b="1" dirty="0">
              <a:solidFill>
                <a:schemeClr val="bg1"/>
              </a:solidFill>
              <a:cs typeface="Arial" pitchFamily="34" charset="0"/>
            </a:endParaRPr>
          </a:p>
        </p:txBody>
      </p:sp>
      <p:grpSp>
        <p:nvGrpSpPr>
          <p:cNvPr id="7" name="Group 6"/>
          <p:cNvGrpSpPr/>
          <p:nvPr/>
        </p:nvGrpSpPr>
        <p:grpSpPr>
          <a:xfrm>
            <a:off x="5135787" y="1808330"/>
            <a:ext cx="5856757" cy="697520"/>
            <a:chOff x="3851840" y="1356248"/>
            <a:chExt cx="4392568" cy="523140"/>
          </a:xfrm>
        </p:grpSpPr>
        <p:sp>
          <p:nvSpPr>
            <p:cNvPr id="30" name="TextBox 29"/>
            <p:cNvSpPr txBox="1"/>
            <p:nvPr/>
          </p:nvSpPr>
          <p:spPr>
            <a:xfrm>
              <a:off x="3851840" y="1356248"/>
              <a:ext cx="439256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Dim and Bright Technology</a:t>
              </a:r>
              <a:endParaRPr lang="ko-KR" altLang="en-US" sz="1867"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PIR sensor is used for dim and bright technology. </a:t>
              </a:r>
              <a:endParaRPr lang="ko-KR" altLang="en-US" sz="1600" dirty="0">
                <a:solidFill>
                  <a:schemeClr val="tx1">
                    <a:lumMod val="75000"/>
                    <a:lumOff val="25000"/>
                  </a:schemeClr>
                </a:solidFill>
                <a:cs typeface="Arial" pitchFamily="34" charset="0"/>
              </a:endParaRPr>
            </a:p>
          </p:txBody>
        </p:sp>
      </p:grpSp>
      <p:grpSp>
        <p:nvGrpSpPr>
          <p:cNvPr id="36" name="Group 35"/>
          <p:cNvGrpSpPr/>
          <p:nvPr/>
        </p:nvGrpSpPr>
        <p:grpSpPr>
          <a:xfrm>
            <a:off x="5135787" y="3000736"/>
            <a:ext cx="5856757" cy="697520"/>
            <a:chOff x="3851840" y="1356248"/>
            <a:chExt cx="4392568" cy="523140"/>
          </a:xfrm>
        </p:grpSpPr>
        <p:sp>
          <p:nvSpPr>
            <p:cNvPr id="37" name="TextBox 36"/>
            <p:cNvSpPr txBox="1"/>
            <p:nvPr/>
          </p:nvSpPr>
          <p:spPr>
            <a:xfrm>
              <a:off x="3851840" y="1356248"/>
              <a:ext cx="439256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Fault Light Detection</a:t>
              </a:r>
              <a:endParaRPr lang="ko-KR" altLang="en-US" sz="1867"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Can simply identify the fault light using position number. </a:t>
              </a:r>
              <a:endParaRPr lang="ko-KR" altLang="en-US" sz="1600" dirty="0">
                <a:solidFill>
                  <a:schemeClr val="tx1">
                    <a:lumMod val="75000"/>
                    <a:lumOff val="25000"/>
                  </a:schemeClr>
                </a:solidFill>
                <a:cs typeface="Arial" pitchFamily="34" charset="0"/>
              </a:endParaRPr>
            </a:p>
          </p:txBody>
        </p:sp>
      </p:grpSp>
      <p:grpSp>
        <p:nvGrpSpPr>
          <p:cNvPr id="39" name="Group 38"/>
          <p:cNvGrpSpPr/>
          <p:nvPr/>
        </p:nvGrpSpPr>
        <p:grpSpPr>
          <a:xfrm>
            <a:off x="5135787" y="4193143"/>
            <a:ext cx="5856757" cy="697520"/>
            <a:chOff x="3851840" y="1356248"/>
            <a:chExt cx="4392568" cy="523140"/>
          </a:xfrm>
        </p:grpSpPr>
        <p:sp>
          <p:nvSpPr>
            <p:cNvPr id="40" name="TextBox 39"/>
            <p:cNvSpPr txBox="1"/>
            <p:nvPr/>
          </p:nvSpPr>
          <p:spPr>
            <a:xfrm>
              <a:off x="3851840" y="1356248"/>
              <a:ext cx="439256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Current Consumption</a:t>
              </a:r>
              <a:endParaRPr lang="ko-KR" altLang="en-US" sz="1867"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Identifies current consumption using Current sensor. </a:t>
              </a:r>
              <a:endParaRPr lang="ko-KR" altLang="en-US" sz="1600" dirty="0">
                <a:solidFill>
                  <a:schemeClr val="tx1">
                    <a:lumMod val="75000"/>
                    <a:lumOff val="25000"/>
                  </a:schemeClr>
                </a:solidFill>
                <a:cs typeface="Arial" pitchFamily="34" charset="0"/>
              </a:endParaRPr>
            </a:p>
          </p:txBody>
        </p:sp>
      </p:grpSp>
      <p:grpSp>
        <p:nvGrpSpPr>
          <p:cNvPr id="42" name="Group 41"/>
          <p:cNvGrpSpPr/>
          <p:nvPr/>
        </p:nvGrpSpPr>
        <p:grpSpPr>
          <a:xfrm>
            <a:off x="5135787" y="5385550"/>
            <a:ext cx="5856757" cy="697520"/>
            <a:chOff x="3851840" y="1356248"/>
            <a:chExt cx="4392568" cy="523140"/>
          </a:xfrm>
        </p:grpSpPr>
        <p:sp>
          <p:nvSpPr>
            <p:cNvPr id="43" name="TextBox 42"/>
            <p:cNvSpPr txBox="1"/>
            <p:nvPr/>
          </p:nvSpPr>
          <p:spPr>
            <a:xfrm>
              <a:off x="3851840" y="1356248"/>
              <a:ext cx="439256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Auto Switch ON/OFF </a:t>
              </a:r>
              <a:endParaRPr lang="ko-KR" altLang="en-US" sz="1867" b="1" dirty="0">
                <a:solidFill>
                  <a:schemeClr val="tx1">
                    <a:lumMod val="75000"/>
                    <a:lumOff val="25000"/>
                  </a:schemeClr>
                </a:solidFill>
                <a:cs typeface="Arial" pitchFamily="34" charset="0"/>
              </a:endParaRPr>
            </a:p>
          </p:txBody>
        </p:sp>
        <p:sp>
          <p:nvSpPr>
            <p:cNvPr id="44" name="TextBox 43"/>
            <p:cNvSpPr txBox="1"/>
            <p:nvPr/>
          </p:nvSpPr>
          <p:spPr>
            <a:xfrm>
              <a:off x="3851840" y="1625473"/>
              <a:ext cx="4392568" cy="253915"/>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Automatically switching on/off of light using LDR.  </a:t>
              </a:r>
              <a:endParaRPr lang="ko-KR" altLang="en-US" sz="16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587990E9-16E2-43D5-A1C3-90A8E2A3E9D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5" b="635"/>
          <a:stretch>
            <a:fillRect/>
          </a:stretch>
        </p:blipFill>
        <p:spPr>
          <a:xfrm>
            <a:off x="6096000" y="2168756"/>
            <a:ext cx="4466315" cy="3302924"/>
          </a:xfrm>
          <a:blipFill>
            <a:blip r:embed="rId3"/>
            <a:tile tx="0" ty="0" sx="100000" sy="100000" flip="none" algn="tl"/>
          </a:blipFill>
        </p:spPr>
      </p:pic>
      <p:sp>
        <p:nvSpPr>
          <p:cNvPr id="2" name="Text Placeholder 1"/>
          <p:cNvSpPr>
            <a:spLocks noGrp="1"/>
          </p:cNvSpPr>
          <p:nvPr>
            <p:ph type="body" sz="quarter" idx="10"/>
          </p:nvPr>
        </p:nvSpPr>
        <p:spPr/>
        <p:txBody>
          <a:bodyPr/>
          <a:lstStyle/>
          <a:p>
            <a:r>
              <a:rPr lang="en-US" altLang="ko-KR" dirty="0">
                <a:latin typeface="Times New Roman" panose="02020603050405020304" pitchFamily="18" charset="0"/>
                <a:cs typeface="Times New Roman" panose="02020603050405020304" pitchFamily="18" charset="0"/>
              </a:rPr>
              <a:t>EXISTING SYSTEM</a:t>
            </a:r>
            <a:endParaRPr lang="ko-KR" alt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p:txBody>
          <a:bodyPr/>
          <a:lstStyle/>
          <a:p>
            <a:pPr lvl="0"/>
            <a:r>
              <a:rPr lang="en-US" altLang="ko-KR" dirty="0"/>
              <a:t>Manual Switching ON/OFF Technology</a:t>
            </a:r>
          </a:p>
        </p:txBody>
      </p:sp>
      <p:sp>
        <p:nvSpPr>
          <p:cNvPr id="5" name="Oval 4"/>
          <p:cNvSpPr/>
          <p:nvPr/>
        </p:nvSpPr>
        <p:spPr>
          <a:xfrm>
            <a:off x="5118675" y="3093394"/>
            <a:ext cx="1632181" cy="1632181"/>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Block Arc 14"/>
          <p:cNvSpPr/>
          <p:nvPr/>
        </p:nvSpPr>
        <p:spPr>
          <a:xfrm rot="16200000">
            <a:off x="5588837" y="3332761"/>
            <a:ext cx="691860" cy="69231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7" name="TextBox 6"/>
          <p:cNvSpPr txBox="1"/>
          <p:nvPr/>
        </p:nvSpPr>
        <p:spPr>
          <a:xfrm>
            <a:off x="5297894" y="4123985"/>
            <a:ext cx="1273743" cy="523220"/>
          </a:xfrm>
          <a:prstGeom prst="rect">
            <a:avLst/>
          </a:prstGeom>
          <a:noFill/>
        </p:spPr>
        <p:txBody>
          <a:bodyPr wrap="square" rtlCol="0">
            <a:spAutoFit/>
          </a:bodyPr>
          <a:lstStyle/>
          <a:p>
            <a:pPr algn="ctr"/>
            <a:r>
              <a:rPr lang="en-US" altLang="ko-KR" sz="1400" b="1" dirty="0">
                <a:solidFill>
                  <a:schemeClr val="bg1"/>
                </a:solidFill>
                <a:latin typeface="Times New Roman" panose="02020603050405020304" pitchFamily="18" charset="0"/>
                <a:cs typeface="Times New Roman" panose="02020603050405020304" pitchFamily="18" charset="0"/>
              </a:rPr>
              <a:t>More Manpower</a:t>
            </a:r>
            <a:endParaRPr lang="ko-KR" altLang="en-US" sz="14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23392" y="1710410"/>
            <a:ext cx="4674501" cy="206210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Street light is poorly designed and inadequately maintained, there are large number of burned out lamps which leads to insecurity. There is a complaint register in every zonal office street light section. It is being maintained by the line inspector. The complaint received from public, councilors and corporation officials either over phone is in person being recorded in the complaint register.</a:t>
            </a: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97658" y="4462744"/>
            <a:ext cx="3648405" cy="1384995"/>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complaint thus entered is being handed over to the fieldwork man so as to rectify the complaints, the field staff will have the rounds in the respective areas twice in a week and the complaints about non burning are also being attended then and there.</a:t>
            </a:r>
            <a:endParaRPr lang="en-US" altLang="ko-KR" sz="1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71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Drawbacks of Existing system</a:t>
            </a:r>
            <a:endParaRPr lang="ko-KR" altLang="en-US" sz="4000"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4821192" y="2623644"/>
            <a:ext cx="1200000" cy="1200000"/>
            <a:chOff x="3563888" y="1923678"/>
            <a:chExt cx="900000" cy="900000"/>
          </a:xfrm>
        </p:grpSpPr>
        <p:sp>
          <p:nvSpPr>
            <p:cNvPr id="4" name="Rectangle 3"/>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ight Triangle 4"/>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grpSp>
      <p:grpSp>
        <p:nvGrpSpPr>
          <p:cNvPr id="8" name="Group 7"/>
          <p:cNvGrpSpPr/>
          <p:nvPr/>
        </p:nvGrpSpPr>
        <p:grpSpPr>
          <a:xfrm rot="5400000">
            <a:off x="6168912" y="2287644"/>
            <a:ext cx="1536000" cy="1536000"/>
            <a:chOff x="3563888" y="1923678"/>
            <a:chExt cx="900000" cy="900000"/>
          </a:xfrm>
        </p:grpSpPr>
        <p:sp>
          <p:nvSpPr>
            <p:cNvPr id="9" name="Rectangle 8"/>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0" name="Right Triangle 9"/>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grpSp>
      <p:grpSp>
        <p:nvGrpSpPr>
          <p:cNvPr id="11" name="Group 10"/>
          <p:cNvGrpSpPr/>
          <p:nvPr/>
        </p:nvGrpSpPr>
        <p:grpSpPr>
          <a:xfrm rot="10800000">
            <a:off x="6168912" y="3973363"/>
            <a:ext cx="960000" cy="960000"/>
            <a:chOff x="3563888" y="1923678"/>
            <a:chExt cx="900000" cy="900000"/>
          </a:xfrm>
        </p:grpSpPr>
        <p:sp>
          <p:nvSpPr>
            <p:cNvPr id="12" name="Rectangle 11"/>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3" name="Right Triangle 12"/>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grpSp>
      <p:grpSp>
        <p:nvGrpSpPr>
          <p:cNvPr id="14" name="Group 13"/>
          <p:cNvGrpSpPr/>
          <p:nvPr/>
        </p:nvGrpSpPr>
        <p:grpSpPr>
          <a:xfrm rot="16200000">
            <a:off x="4677149" y="3973365"/>
            <a:ext cx="1344044" cy="1344044"/>
            <a:chOff x="3563888" y="1923678"/>
            <a:chExt cx="900000" cy="900000"/>
          </a:xfrm>
        </p:grpSpPr>
        <p:sp>
          <p:nvSpPr>
            <p:cNvPr id="15" name="Rectangle 14"/>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6" name="Right Triangle 15"/>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grpSp>
      <p:sp>
        <p:nvSpPr>
          <p:cNvPr id="17" name="TextBox 16"/>
          <p:cNvSpPr txBox="1"/>
          <p:nvPr/>
        </p:nvSpPr>
        <p:spPr>
          <a:xfrm>
            <a:off x="5366797" y="3181664"/>
            <a:ext cx="53718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A</a:t>
            </a:r>
            <a:endParaRPr lang="ko-KR" altLang="en-US" sz="2667" b="1" dirty="0">
              <a:solidFill>
                <a:schemeClr val="accent1"/>
              </a:solidFill>
              <a:cs typeface="Arial" pitchFamily="34" charset="0"/>
            </a:endParaRPr>
          </a:p>
        </p:txBody>
      </p:sp>
      <p:sp>
        <p:nvSpPr>
          <p:cNvPr id="18" name="TextBox 17"/>
          <p:cNvSpPr txBox="1"/>
          <p:nvPr/>
        </p:nvSpPr>
        <p:spPr>
          <a:xfrm>
            <a:off x="6311066" y="3128725"/>
            <a:ext cx="53718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B</a:t>
            </a:r>
            <a:endParaRPr lang="ko-KR" altLang="en-US" sz="2667" b="1" dirty="0">
              <a:solidFill>
                <a:schemeClr val="accent1"/>
              </a:solidFill>
              <a:cs typeface="Arial" pitchFamily="34" charset="0"/>
            </a:endParaRPr>
          </a:p>
        </p:txBody>
      </p:sp>
      <p:sp>
        <p:nvSpPr>
          <p:cNvPr id="19" name="TextBox 18"/>
          <p:cNvSpPr txBox="1"/>
          <p:nvPr/>
        </p:nvSpPr>
        <p:spPr>
          <a:xfrm>
            <a:off x="5366797" y="4099004"/>
            <a:ext cx="53718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C</a:t>
            </a:r>
            <a:endParaRPr lang="ko-KR" altLang="en-US" sz="2667" b="1" dirty="0">
              <a:solidFill>
                <a:schemeClr val="accent1"/>
              </a:solidFill>
              <a:cs typeface="Arial" pitchFamily="34" charset="0"/>
            </a:endParaRPr>
          </a:p>
        </p:txBody>
      </p:sp>
      <p:sp>
        <p:nvSpPr>
          <p:cNvPr id="20" name="TextBox 19"/>
          <p:cNvSpPr txBox="1"/>
          <p:nvPr/>
        </p:nvSpPr>
        <p:spPr>
          <a:xfrm>
            <a:off x="6184443" y="3994641"/>
            <a:ext cx="53718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D</a:t>
            </a:r>
            <a:endParaRPr lang="ko-KR" altLang="en-US" sz="2667" b="1" dirty="0">
              <a:solidFill>
                <a:schemeClr val="accent1"/>
              </a:solidFill>
              <a:cs typeface="Arial" pitchFamily="34" charset="0"/>
            </a:endParaRPr>
          </a:p>
        </p:txBody>
      </p:sp>
      <p:sp>
        <p:nvSpPr>
          <p:cNvPr id="21" name="Rectangle 9"/>
          <p:cNvSpPr/>
          <p:nvPr/>
        </p:nvSpPr>
        <p:spPr>
          <a:xfrm>
            <a:off x="4974289" y="2771307"/>
            <a:ext cx="430207" cy="40271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 name="Rectangle 16"/>
          <p:cNvSpPr/>
          <p:nvPr/>
        </p:nvSpPr>
        <p:spPr>
          <a:xfrm rot="2700000">
            <a:off x="4942407" y="4612519"/>
            <a:ext cx="325931" cy="584332"/>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Oval 21"/>
          <p:cNvSpPr>
            <a:spLocks noChangeAspect="1"/>
          </p:cNvSpPr>
          <p:nvPr/>
        </p:nvSpPr>
        <p:spPr>
          <a:xfrm>
            <a:off x="6977988" y="2529332"/>
            <a:ext cx="521955" cy="52631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4" name="Rounded Rectangle 27"/>
          <p:cNvSpPr/>
          <p:nvPr/>
        </p:nvSpPr>
        <p:spPr>
          <a:xfrm>
            <a:off x="6595883" y="4494227"/>
            <a:ext cx="393571" cy="30231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7" name="TextBox 26"/>
          <p:cNvSpPr txBox="1"/>
          <p:nvPr/>
        </p:nvSpPr>
        <p:spPr>
          <a:xfrm>
            <a:off x="722872" y="2371361"/>
            <a:ext cx="3385977" cy="1569660"/>
          </a:xfrm>
          <a:prstGeom prst="rect">
            <a:avLst/>
          </a:prstGeom>
          <a:noFill/>
        </p:spPr>
        <p:txBody>
          <a:bodyPr wrap="square" rtlCol="0">
            <a:spAutoFit/>
          </a:bodyPr>
          <a:lstStyle/>
          <a:p>
            <a:pPr algn="r"/>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Manually Switching ON/OFF of Street Lights</a:t>
            </a:r>
          </a:p>
          <a:p>
            <a:pPr algn="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722872" y="4771629"/>
            <a:ext cx="3385977" cy="1200329"/>
          </a:xfrm>
          <a:prstGeom prst="rect">
            <a:avLst/>
          </a:prstGeom>
          <a:noFill/>
        </p:spPr>
        <p:txBody>
          <a:bodyPr wrap="square" rtlCol="0">
            <a:spAutoFit/>
          </a:bodyPr>
          <a:lstStyle/>
          <a:p>
            <a:pPr algn="r"/>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More Energy Consumption</a:t>
            </a:r>
          </a:p>
          <a:p>
            <a:pPr algn="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8154894" y="2371362"/>
            <a:ext cx="3385977" cy="461665"/>
          </a:xfrm>
          <a:prstGeom prst="rect">
            <a:avLst/>
          </a:prstGeom>
          <a:noFill/>
        </p:spPr>
        <p:txBody>
          <a:bodyPr wrap="square" rtlCol="0">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High Expense</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8154894" y="4771628"/>
            <a:ext cx="3385977" cy="461665"/>
          </a:xfrm>
          <a:prstGeom prst="rect">
            <a:avLst/>
          </a:prstGeom>
          <a:noFill/>
        </p:spPr>
        <p:txBody>
          <a:bodyPr wrap="square" rtlCol="0">
            <a:spAutoFit/>
          </a:bodyPr>
          <a:lstStyle/>
          <a:p>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More Manpower</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89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87355" y="236504"/>
            <a:ext cx="11617291" cy="6384992"/>
          </a:xfrm>
          <a:prstGeom prst="frame">
            <a:avLst>
              <a:gd name="adj1" fmla="val 89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Rectangle 13"/>
          <p:cNvSpPr/>
          <p:nvPr/>
        </p:nvSpPr>
        <p:spPr>
          <a:xfrm>
            <a:off x="8869033" y="0"/>
            <a:ext cx="268829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Text Placeholder 1"/>
          <p:cNvSpPr txBox="1">
            <a:spLocks/>
          </p:cNvSpPr>
          <p:nvPr/>
        </p:nvSpPr>
        <p:spPr>
          <a:xfrm>
            <a:off x="9018523" y="1028403"/>
            <a:ext cx="2400267" cy="192054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ko-KR" altLang="en-US" sz="3733" b="1" dirty="0">
              <a:solidFill>
                <a:schemeClr val="bg1"/>
              </a:solidFill>
              <a:latin typeface="+mj-lt"/>
              <a:cs typeface="Arial" pitchFamily="34" charset="0"/>
            </a:endParaRPr>
          </a:p>
        </p:txBody>
      </p:sp>
      <p:grpSp>
        <p:nvGrpSpPr>
          <p:cNvPr id="21" name="Group 20"/>
          <p:cNvGrpSpPr/>
          <p:nvPr/>
        </p:nvGrpSpPr>
        <p:grpSpPr>
          <a:xfrm>
            <a:off x="815413" y="922179"/>
            <a:ext cx="7584843" cy="4518892"/>
            <a:chOff x="3687661" y="1203598"/>
            <a:chExt cx="2252491" cy="3389169"/>
          </a:xfrm>
        </p:grpSpPr>
        <p:sp>
          <p:nvSpPr>
            <p:cNvPr id="22" name="TextBox 21"/>
            <p:cNvSpPr txBox="1"/>
            <p:nvPr/>
          </p:nvSpPr>
          <p:spPr>
            <a:xfrm>
              <a:off x="3687661" y="1568862"/>
              <a:ext cx="2252491" cy="3023905"/>
            </a:xfrm>
            <a:prstGeom prst="rect">
              <a:avLst/>
            </a:prstGeom>
            <a:noFill/>
          </p:spPr>
          <p:txBody>
            <a:bodyPr wrap="square" rtlCol="0">
              <a:spAutoFit/>
            </a:bodyPr>
            <a:lstStyle/>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Automatic Street Light Control System Using Microcontroller aims at designing executing the advanced development in embedded systems for energy saving of street lights.</a:t>
              </a:r>
            </a:p>
            <a:p>
              <a:pPr algn="just"/>
              <a:r>
                <a:rPr lang="en-US" sz="1600" dirty="0">
                  <a:latin typeface="Times New Roman" panose="02020603050405020304" pitchFamily="18" charset="0"/>
                  <a:cs typeface="Times New Roman" panose="02020603050405020304" pitchFamily="18" charset="0"/>
                </a:rPr>
                <a:t> </a:t>
              </a:r>
            </a:p>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Smart Street Light Monitoring and Controlling gives the best solution for electrical </a:t>
              </a:r>
            </a:p>
            <a:p>
              <a:pPr algn="just"/>
              <a:r>
                <a:rPr lang="en-US" sz="1600" dirty="0">
                  <a:latin typeface="Times New Roman" panose="02020603050405020304" pitchFamily="18" charset="0"/>
                  <a:cs typeface="Times New Roman" panose="02020603050405020304" pitchFamily="18" charset="0"/>
                </a:rPr>
                <a:t>     power wastage. Also manual operation of the lighting system is completely eliminated.</a:t>
              </a:r>
            </a:p>
            <a:p>
              <a:pPr marL="228594" indent="-228594"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here three sensors are used which are Light Dependent Resistor LDR sensor to indicate a day/night time and the PIR sensors to detect the movement on the street and ACS712 current sensor used for sensing the total consumption of current . </a:t>
              </a:r>
            </a:p>
            <a:p>
              <a:pPr marL="228594" indent="-228594"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microcontroller 328 is used as brain to control the street light system, where the programming language used for developing the software to the microcontroller is C-language.</a:t>
              </a:r>
            </a:p>
            <a:p>
              <a:pPr marL="228594" indent="-228594"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purpose of this work is to describe the Intelligent Street Lighting (ISL) system, a first approach to accomplish the demand for flexible public lighting systems. </a:t>
              </a:r>
            </a:p>
          </p:txBody>
        </p:sp>
        <p:sp>
          <p:nvSpPr>
            <p:cNvPr id="23" name="TextBox 22"/>
            <p:cNvSpPr txBox="1"/>
            <p:nvPr/>
          </p:nvSpPr>
          <p:spPr>
            <a:xfrm>
              <a:off x="3687661" y="1203598"/>
              <a:ext cx="2252491" cy="377075"/>
            </a:xfrm>
            <a:prstGeom prst="rect">
              <a:avLst/>
            </a:prstGeom>
            <a:noFill/>
          </p:spPr>
          <p:txBody>
            <a:bodyPr wrap="square" rtlCol="0">
              <a:spAutoFit/>
            </a:bodyPr>
            <a:lstStyle/>
            <a:p>
              <a:pPr algn="ctr"/>
              <a:r>
                <a:rPr lang="en-US" altLang="ko-KR" sz="2667" b="1" dirty="0">
                  <a:solidFill>
                    <a:schemeClr val="tx1">
                      <a:lumMod val="75000"/>
                      <a:lumOff val="25000"/>
                    </a:schemeClr>
                  </a:solidFill>
                  <a:latin typeface="Times New Roman" panose="02020603050405020304" pitchFamily="18" charset="0"/>
                  <a:cs typeface="Times New Roman" panose="02020603050405020304" pitchFamily="18" charset="0"/>
                </a:rPr>
                <a:t>PROPOSED SYSTEM</a:t>
              </a:r>
              <a:endParaRPr lang="ko-KR" altLang="en-US" sz="2667"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그룹 5">
            <a:extLst>
              <a:ext uri="{FF2B5EF4-FFF2-40B4-BE49-F238E27FC236}">
                <a16:creationId xmlns:a16="http://schemas.microsoft.com/office/drawing/2014/main" id="{16F823AF-7CC5-42FD-B731-94EDF8D54000}"/>
              </a:ext>
            </a:extLst>
          </p:cNvPr>
          <p:cNvGrpSpPr/>
          <p:nvPr/>
        </p:nvGrpSpPr>
        <p:grpSpPr>
          <a:xfrm>
            <a:off x="9018524" y="356659"/>
            <a:ext cx="2400267" cy="5562211"/>
            <a:chOff x="3539504" y="1812927"/>
            <a:chExt cx="2156062" cy="4206297"/>
          </a:xfrm>
        </p:grpSpPr>
        <p:grpSp>
          <p:nvGrpSpPr>
            <p:cNvPr id="9" name="Group 8">
              <a:extLst>
                <a:ext uri="{FF2B5EF4-FFF2-40B4-BE49-F238E27FC236}">
                  <a16:creationId xmlns:a16="http://schemas.microsoft.com/office/drawing/2014/main" id="{5C133898-2113-4414-A4E5-7198FB893B1B}"/>
                </a:ext>
              </a:extLst>
            </p:cNvPr>
            <p:cNvGrpSpPr/>
            <p:nvPr/>
          </p:nvGrpSpPr>
          <p:grpSpPr>
            <a:xfrm>
              <a:off x="4080222" y="5227134"/>
              <a:ext cx="1074452" cy="792090"/>
              <a:chOff x="3773268" y="4911608"/>
              <a:chExt cx="922956" cy="1004233"/>
            </a:xfrm>
          </p:grpSpPr>
          <p:sp>
            <p:nvSpPr>
              <p:cNvPr id="31" name="Trapezoid 30">
                <a:extLst>
                  <a:ext uri="{FF2B5EF4-FFF2-40B4-BE49-F238E27FC236}">
                    <a16:creationId xmlns:a16="http://schemas.microsoft.com/office/drawing/2014/main" id="{D63961D8-35FF-4633-9748-44C18E3D1B16}"/>
                  </a:ext>
                </a:extLst>
              </p:cNvPr>
              <p:cNvSpPr/>
              <p:nvPr/>
            </p:nvSpPr>
            <p:spPr>
              <a:xfrm rot="10800000">
                <a:off x="3773268" y="4911608"/>
                <a:ext cx="922956" cy="1004233"/>
              </a:xfrm>
              <a:prstGeom prst="trapezoid">
                <a:avLst>
                  <a:gd name="adj" fmla="val 78876"/>
                </a:avLst>
              </a:prstGeom>
              <a:solidFill>
                <a:srgbClr val="F5B31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32" name="Isosceles Triangle 31">
                <a:extLst>
                  <a:ext uri="{FF2B5EF4-FFF2-40B4-BE49-F238E27FC236}">
                    <a16:creationId xmlns:a16="http://schemas.microsoft.com/office/drawing/2014/main" id="{EB5D458D-5D09-4FB1-8DA9-DBEE24E79CB0}"/>
                  </a:ext>
                </a:extLst>
              </p:cNvPr>
              <p:cNvSpPr/>
              <p:nvPr/>
            </p:nvSpPr>
            <p:spPr>
              <a:xfrm rot="10800000" flipH="1">
                <a:off x="4132972" y="5714655"/>
                <a:ext cx="213694" cy="184219"/>
              </a:xfrm>
              <a:prstGeom prst="triangle">
                <a:avLst/>
              </a:prstGeom>
              <a:solidFill>
                <a:srgbClr val="57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grpSp>
        <p:grpSp>
          <p:nvGrpSpPr>
            <p:cNvPr id="10" name="Group 9">
              <a:extLst>
                <a:ext uri="{FF2B5EF4-FFF2-40B4-BE49-F238E27FC236}">
                  <a16:creationId xmlns:a16="http://schemas.microsoft.com/office/drawing/2014/main" id="{9FA395C5-CE65-4A62-8AD8-3E4C4DF1022C}"/>
                </a:ext>
              </a:extLst>
            </p:cNvPr>
            <p:cNvGrpSpPr/>
            <p:nvPr/>
          </p:nvGrpSpPr>
          <p:grpSpPr>
            <a:xfrm>
              <a:off x="3539504" y="4043430"/>
              <a:ext cx="757285" cy="1249932"/>
              <a:chOff x="3319643" y="3717032"/>
              <a:chExt cx="641101" cy="1058168"/>
            </a:xfrm>
          </p:grpSpPr>
          <p:sp>
            <p:nvSpPr>
              <p:cNvPr id="29" name="Round Same Side Corner Rectangle 3">
                <a:extLst>
                  <a:ext uri="{FF2B5EF4-FFF2-40B4-BE49-F238E27FC236}">
                    <a16:creationId xmlns:a16="http://schemas.microsoft.com/office/drawing/2014/main" id="{8E86E210-28DD-4EBD-AF65-59D9829186AE}"/>
                  </a:ext>
                </a:extLst>
              </p:cNvPr>
              <p:cNvSpPr/>
              <p:nvPr/>
            </p:nvSpPr>
            <p:spPr>
              <a:xfrm rot="10800000">
                <a:off x="3777403" y="4005064"/>
                <a:ext cx="183341" cy="770136"/>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30" name="Oval 29">
                <a:extLst>
                  <a:ext uri="{FF2B5EF4-FFF2-40B4-BE49-F238E27FC236}">
                    <a16:creationId xmlns:a16="http://schemas.microsoft.com/office/drawing/2014/main" id="{365FC05C-A3A7-450C-9DAD-651FD0F48904}"/>
                  </a:ext>
                </a:extLst>
              </p:cNvPr>
              <p:cNvSpPr/>
              <p:nvPr/>
            </p:nvSpPr>
            <p:spPr>
              <a:xfrm>
                <a:off x="3319643" y="3717032"/>
                <a:ext cx="576064" cy="576064"/>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grpSp>
        <p:sp>
          <p:nvSpPr>
            <p:cNvPr id="28" name="Oval 27">
              <a:extLst>
                <a:ext uri="{FF2B5EF4-FFF2-40B4-BE49-F238E27FC236}">
                  <a16:creationId xmlns:a16="http://schemas.microsoft.com/office/drawing/2014/main" id="{0B23D275-ECF2-4202-9099-BC3322D8925D}"/>
                </a:ext>
              </a:extLst>
            </p:cNvPr>
            <p:cNvSpPr/>
            <p:nvPr/>
          </p:nvSpPr>
          <p:spPr>
            <a:xfrm>
              <a:off x="3753192" y="2929372"/>
              <a:ext cx="680461" cy="680459"/>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grpSp>
          <p:nvGrpSpPr>
            <p:cNvPr id="12" name="Group 11">
              <a:extLst>
                <a:ext uri="{FF2B5EF4-FFF2-40B4-BE49-F238E27FC236}">
                  <a16:creationId xmlns:a16="http://schemas.microsoft.com/office/drawing/2014/main" id="{D2B5DEC0-FD59-4244-A6FC-1EAF18ADD0C7}"/>
                </a:ext>
              </a:extLst>
            </p:cNvPr>
            <p:cNvGrpSpPr/>
            <p:nvPr/>
          </p:nvGrpSpPr>
          <p:grpSpPr>
            <a:xfrm>
              <a:off x="3964995" y="1812927"/>
              <a:ext cx="758121" cy="3478053"/>
              <a:chOff x="3684808" y="1830748"/>
              <a:chExt cx="641809" cy="2944452"/>
            </a:xfrm>
          </p:grpSpPr>
          <p:sp>
            <p:nvSpPr>
              <p:cNvPr id="25" name="Round Same Side Corner Rectangle 9">
                <a:extLst>
                  <a:ext uri="{FF2B5EF4-FFF2-40B4-BE49-F238E27FC236}">
                    <a16:creationId xmlns:a16="http://schemas.microsoft.com/office/drawing/2014/main" id="{235303B1-AC80-4D36-9B29-6F2B7E9A22C2}"/>
                  </a:ext>
                </a:extLst>
              </p:cNvPr>
              <p:cNvSpPr/>
              <p:nvPr/>
            </p:nvSpPr>
            <p:spPr>
              <a:xfrm rot="10800000">
                <a:off x="4143276" y="2118780"/>
                <a:ext cx="183341" cy="2656420"/>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26" name="Oval 25">
                <a:extLst>
                  <a:ext uri="{FF2B5EF4-FFF2-40B4-BE49-F238E27FC236}">
                    <a16:creationId xmlns:a16="http://schemas.microsoft.com/office/drawing/2014/main" id="{FA631894-91D5-45A2-BC4C-5BC8C3EDBF29}"/>
                  </a:ext>
                </a:extLst>
              </p:cNvPr>
              <p:cNvSpPr/>
              <p:nvPr/>
            </p:nvSpPr>
            <p:spPr>
              <a:xfrm>
                <a:off x="3684808" y="1830748"/>
                <a:ext cx="576063" cy="576064"/>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dirty="0"/>
              </a:p>
            </p:txBody>
          </p:sp>
        </p:grpSp>
        <p:sp>
          <p:nvSpPr>
            <p:cNvPr id="24" name="Oval 23">
              <a:extLst>
                <a:ext uri="{FF2B5EF4-FFF2-40B4-BE49-F238E27FC236}">
                  <a16:creationId xmlns:a16="http://schemas.microsoft.com/office/drawing/2014/main" id="{51E9E5D6-6F3C-4F51-BAF2-157E9ACC0737}"/>
                </a:ext>
              </a:extLst>
            </p:cNvPr>
            <p:cNvSpPr/>
            <p:nvPr/>
          </p:nvSpPr>
          <p:spPr>
            <a:xfrm>
              <a:off x="4796702" y="2372338"/>
              <a:ext cx="680461" cy="680460"/>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grpSp>
          <p:nvGrpSpPr>
            <p:cNvPr id="15" name="Group 14">
              <a:extLst>
                <a:ext uri="{FF2B5EF4-FFF2-40B4-BE49-F238E27FC236}">
                  <a16:creationId xmlns:a16="http://schemas.microsoft.com/office/drawing/2014/main" id="{4BFC0E7C-1ACA-479C-8A88-164EB66A2975}"/>
                </a:ext>
              </a:extLst>
            </p:cNvPr>
            <p:cNvGrpSpPr/>
            <p:nvPr/>
          </p:nvGrpSpPr>
          <p:grpSpPr>
            <a:xfrm>
              <a:off x="4938107" y="3486400"/>
              <a:ext cx="757459" cy="1806962"/>
              <a:chOff x="4509151" y="3245461"/>
              <a:chExt cx="641249" cy="1529739"/>
            </a:xfrm>
          </p:grpSpPr>
          <p:sp>
            <p:nvSpPr>
              <p:cNvPr id="16" name="Round Same Side Corner Rectangle 11">
                <a:extLst>
                  <a:ext uri="{FF2B5EF4-FFF2-40B4-BE49-F238E27FC236}">
                    <a16:creationId xmlns:a16="http://schemas.microsoft.com/office/drawing/2014/main" id="{3274B746-8164-49D1-B438-28636CD0E3E0}"/>
                  </a:ext>
                </a:extLst>
              </p:cNvPr>
              <p:cNvSpPr/>
              <p:nvPr/>
            </p:nvSpPr>
            <p:spPr>
              <a:xfrm rot="10800000">
                <a:off x="4509151" y="3533493"/>
                <a:ext cx="183341" cy="1241707"/>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18" name="Oval 17">
                <a:extLst>
                  <a:ext uri="{FF2B5EF4-FFF2-40B4-BE49-F238E27FC236}">
                    <a16:creationId xmlns:a16="http://schemas.microsoft.com/office/drawing/2014/main" id="{B5E1573E-4D94-478C-971F-E6A637D64FA4}"/>
                  </a:ext>
                </a:extLst>
              </p:cNvPr>
              <p:cNvSpPr/>
              <p:nvPr/>
            </p:nvSpPr>
            <p:spPr>
              <a:xfrm>
                <a:off x="4574336" y="3245461"/>
                <a:ext cx="576064" cy="576064"/>
              </a:xfrm>
              <a:prstGeom prst="ellipse">
                <a:avLst/>
              </a:prstGeom>
              <a:solidFill>
                <a:schemeClr val="bg1"/>
              </a:solidFill>
              <a:ln w="152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dirty="0"/>
              </a:p>
            </p:txBody>
          </p:sp>
        </p:grpSp>
      </p:grpSp>
    </p:spTree>
    <p:extLst>
      <p:ext uri="{BB962C8B-B14F-4D97-AF65-F5344CB8AC3E}">
        <p14:creationId xmlns:p14="http://schemas.microsoft.com/office/powerpoint/2010/main" val="288759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4000" dirty="0">
                <a:latin typeface="Times New Roman" panose="02020603050405020304" pitchFamily="18" charset="0"/>
                <a:cs typeface="Times New Roman" panose="02020603050405020304" pitchFamily="18" charset="0"/>
              </a:rPr>
              <a:t>Features Of Proposed System</a:t>
            </a:r>
          </a:p>
        </p:txBody>
      </p:sp>
      <p:sp>
        <p:nvSpPr>
          <p:cNvPr id="3" name="Rectangle 2">
            <a:extLst>
              <a:ext uri="{FF2B5EF4-FFF2-40B4-BE49-F238E27FC236}">
                <a16:creationId xmlns:a16="http://schemas.microsoft.com/office/drawing/2014/main" id="{3F187748-434E-4833-A9A2-066925E3D3A5}"/>
              </a:ext>
            </a:extLst>
          </p:cNvPr>
          <p:cNvSpPr/>
          <p:nvPr/>
        </p:nvSpPr>
        <p:spPr>
          <a:xfrm>
            <a:off x="6035783" y="2940308"/>
            <a:ext cx="108000" cy="20547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Rectangle 3">
            <a:extLst>
              <a:ext uri="{FF2B5EF4-FFF2-40B4-BE49-F238E27FC236}">
                <a16:creationId xmlns:a16="http://schemas.microsoft.com/office/drawing/2014/main" id="{D17E4EDA-6116-4903-A3A4-7A67CCC72FBB}"/>
              </a:ext>
            </a:extLst>
          </p:cNvPr>
          <p:cNvSpPr/>
          <p:nvPr/>
        </p:nvSpPr>
        <p:spPr>
          <a:xfrm>
            <a:off x="5630398" y="3264982"/>
            <a:ext cx="108000" cy="173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ctangle 4">
            <a:extLst>
              <a:ext uri="{FF2B5EF4-FFF2-40B4-BE49-F238E27FC236}">
                <a16:creationId xmlns:a16="http://schemas.microsoft.com/office/drawing/2014/main" id="{BEF9F7C5-ECD2-4DEE-948F-B04CF6A0C6D6}"/>
              </a:ext>
            </a:extLst>
          </p:cNvPr>
          <p:cNvSpPr/>
          <p:nvPr/>
        </p:nvSpPr>
        <p:spPr>
          <a:xfrm>
            <a:off x="6441168" y="3264982"/>
            <a:ext cx="108000" cy="173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Rectangle 5">
            <a:extLst>
              <a:ext uri="{FF2B5EF4-FFF2-40B4-BE49-F238E27FC236}">
                <a16:creationId xmlns:a16="http://schemas.microsoft.com/office/drawing/2014/main" id="{0E92DE8D-93F1-4AEA-86DF-9EE9C82D46EE}"/>
              </a:ext>
            </a:extLst>
          </p:cNvPr>
          <p:cNvSpPr/>
          <p:nvPr/>
        </p:nvSpPr>
        <p:spPr>
          <a:xfrm>
            <a:off x="5225013" y="4059101"/>
            <a:ext cx="108000" cy="9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Rectangle 6">
            <a:extLst>
              <a:ext uri="{FF2B5EF4-FFF2-40B4-BE49-F238E27FC236}">
                <a16:creationId xmlns:a16="http://schemas.microsoft.com/office/drawing/2014/main" id="{1420A298-7B66-47E9-9DA8-C1BF7A0B5F65}"/>
              </a:ext>
            </a:extLst>
          </p:cNvPr>
          <p:cNvSpPr/>
          <p:nvPr/>
        </p:nvSpPr>
        <p:spPr>
          <a:xfrm>
            <a:off x="6846553" y="4059101"/>
            <a:ext cx="108000" cy="9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Freeform 18">
            <a:extLst>
              <a:ext uri="{FF2B5EF4-FFF2-40B4-BE49-F238E27FC236}">
                <a16:creationId xmlns:a16="http://schemas.microsoft.com/office/drawing/2014/main" id="{63295C36-B8F1-47CD-B795-351DBFE96084}"/>
              </a:ext>
            </a:extLst>
          </p:cNvPr>
          <p:cNvSpPr>
            <a:spLocks/>
          </p:cNvSpPr>
          <p:nvPr/>
        </p:nvSpPr>
        <p:spPr bwMode="auto">
          <a:xfrm flipH="1">
            <a:off x="5068173" y="48068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9" name="Pentagon 10">
            <a:extLst>
              <a:ext uri="{FF2B5EF4-FFF2-40B4-BE49-F238E27FC236}">
                <a16:creationId xmlns:a16="http://schemas.microsoft.com/office/drawing/2014/main" id="{0AADD642-0B32-4075-930B-6CF866CC0EA9}"/>
              </a:ext>
            </a:extLst>
          </p:cNvPr>
          <p:cNvSpPr/>
          <p:nvPr/>
        </p:nvSpPr>
        <p:spPr>
          <a:xfrm>
            <a:off x="6865962" y="4059101"/>
            <a:ext cx="189852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TextBox 10">
            <a:extLst>
              <a:ext uri="{FF2B5EF4-FFF2-40B4-BE49-F238E27FC236}">
                <a16:creationId xmlns:a16="http://schemas.microsoft.com/office/drawing/2014/main" id="{912B075B-7EC0-4E74-A446-F6D5817FB6C7}"/>
              </a:ext>
            </a:extLst>
          </p:cNvPr>
          <p:cNvSpPr txBox="1"/>
          <p:nvPr/>
        </p:nvSpPr>
        <p:spPr>
          <a:xfrm>
            <a:off x="7555604" y="5079316"/>
            <a:ext cx="2552859"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Easily reduce manpower through automation.</a:t>
            </a:r>
            <a:endParaRPr lang="ko-KR" altLang="en-US" sz="1200" dirty="0">
              <a:solidFill>
                <a:schemeClr val="tx1">
                  <a:lumMod val="75000"/>
                  <a:lumOff val="25000"/>
                </a:schemeClr>
              </a:solidFill>
              <a:cs typeface="Arial" pitchFamily="34" charset="0"/>
            </a:endParaRPr>
          </a:p>
        </p:txBody>
      </p:sp>
      <p:sp>
        <p:nvSpPr>
          <p:cNvPr id="13" name="Pentagon 14">
            <a:extLst>
              <a:ext uri="{FF2B5EF4-FFF2-40B4-BE49-F238E27FC236}">
                <a16:creationId xmlns:a16="http://schemas.microsoft.com/office/drawing/2014/main" id="{7EB885E5-F95F-4444-B0F7-5D1AF6658A7D}"/>
              </a:ext>
            </a:extLst>
          </p:cNvPr>
          <p:cNvSpPr/>
          <p:nvPr/>
        </p:nvSpPr>
        <p:spPr>
          <a:xfrm>
            <a:off x="6456040" y="3274505"/>
            <a:ext cx="189852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Pentagon 15">
            <a:extLst>
              <a:ext uri="{FF2B5EF4-FFF2-40B4-BE49-F238E27FC236}">
                <a16:creationId xmlns:a16="http://schemas.microsoft.com/office/drawing/2014/main" id="{89E741F7-0904-4D78-AB6A-44FA2C446555}"/>
              </a:ext>
            </a:extLst>
          </p:cNvPr>
          <p:cNvSpPr/>
          <p:nvPr/>
        </p:nvSpPr>
        <p:spPr>
          <a:xfrm flipH="1">
            <a:off x="3415406" y="4059101"/>
            <a:ext cx="189852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entagon 16">
            <a:extLst>
              <a:ext uri="{FF2B5EF4-FFF2-40B4-BE49-F238E27FC236}">
                <a16:creationId xmlns:a16="http://schemas.microsoft.com/office/drawing/2014/main" id="{32B77047-4FD5-4C65-9514-AFFCD53CB0CE}"/>
              </a:ext>
            </a:extLst>
          </p:cNvPr>
          <p:cNvSpPr/>
          <p:nvPr/>
        </p:nvSpPr>
        <p:spPr>
          <a:xfrm flipH="1">
            <a:off x="3818906" y="3274505"/>
            <a:ext cx="189852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4D73E0B5-6DC9-4B3A-81D6-560A50541C02}"/>
              </a:ext>
            </a:extLst>
          </p:cNvPr>
          <p:cNvSpPr txBox="1"/>
          <p:nvPr/>
        </p:nvSpPr>
        <p:spPr>
          <a:xfrm>
            <a:off x="2091093" y="5079316"/>
            <a:ext cx="2552859"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Can reduce the maintenance cost through automatically detecting faulty lights.</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0B39854F-5EDD-4033-9699-E135B043B41A}"/>
              </a:ext>
            </a:extLst>
          </p:cNvPr>
          <p:cNvSpPr txBox="1"/>
          <p:nvPr/>
        </p:nvSpPr>
        <p:spPr>
          <a:xfrm>
            <a:off x="8922756" y="3318002"/>
            <a:ext cx="25528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can communicate via Wi-Fi module through Blynk and ThingSpeak.</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DE04AAC6-35C1-4AD9-B788-5977516F3A24}"/>
              </a:ext>
            </a:extLst>
          </p:cNvPr>
          <p:cNvSpPr txBox="1"/>
          <p:nvPr/>
        </p:nvSpPr>
        <p:spPr>
          <a:xfrm>
            <a:off x="734832" y="3318002"/>
            <a:ext cx="255285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We can save energy through automatically dimming of lights.</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963897F1-E332-4092-A230-50F27860288E}"/>
              </a:ext>
            </a:extLst>
          </p:cNvPr>
          <p:cNvSpPr txBox="1"/>
          <p:nvPr/>
        </p:nvSpPr>
        <p:spPr>
          <a:xfrm>
            <a:off x="4833697" y="1641009"/>
            <a:ext cx="2552859"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LDR automatically on/off the light according to the intensity of natural light.</a:t>
            </a:r>
            <a:endParaRPr lang="ko-KR" altLang="en-US" sz="1200" dirty="0">
              <a:solidFill>
                <a:schemeClr val="tx1">
                  <a:lumMod val="75000"/>
                  <a:lumOff val="25000"/>
                </a:schemeClr>
              </a:solidFill>
              <a:cs typeface="Arial" pitchFamily="34" charset="0"/>
            </a:endParaRPr>
          </a:p>
        </p:txBody>
      </p:sp>
      <p:sp>
        <p:nvSpPr>
          <p:cNvPr id="28" name="Pentagon 30">
            <a:extLst>
              <a:ext uri="{FF2B5EF4-FFF2-40B4-BE49-F238E27FC236}">
                <a16:creationId xmlns:a16="http://schemas.microsoft.com/office/drawing/2014/main" id="{D996E087-40CD-42D8-8BF8-FCEDAA5616EA}"/>
              </a:ext>
            </a:extLst>
          </p:cNvPr>
          <p:cNvSpPr/>
          <p:nvPr/>
        </p:nvSpPr>
        <p:spPr>
          <a:xfrm>
            <a:off x="4476002" y="24708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B25F5CBD-78E6-4CA8-96C0-B046780D0257}"/>
              </a:ext>
            </a:extLst>
          </p:cNvPr>
          <p:cNvSpPr txBox="1"/>
          <p:nvPr/>
        </p:nvSpPr>
        <p:spPr>
          <a:xfrm>
            <a:off x="5305574" y="2450589"/>
            <a:ext cx="1609106"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Automatic Switching of Lights</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BCA6923B-3798-4A19-B42C-E359F89994C0}"/>
              </a:ext>
            </a:extLst>
          </p:cNvPr>
          <p:cNvSpPr txBox="1"/>
          <p:nvPr/>
        </p:nvSpPr>
        <p:spPr>
          <a:xfrm>
            <a:off x="4039646" y="3366594"/>
            <a:ext cx="159206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Energy Saving</a:t>
            </a:r>
            <a:endParaRPr lang="ko-KR" altLang="en-US" sz="14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EB1CD79B-F8AF-44E2-8973-B795E799D096}"/>
              </a:ext>
            </a:extLst>
          </p:cNvPr>
          <p:cNvSpPr txBox="1"/>
          <p:nvPr/>
        </p:nvSpPr>
        <p:spPr>
          <a:xfrm>
            <a:off x="3662195" y="4059101"/>
            <a:ext cx="1592062"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Maintenance cost reduction</a:t>
            </a:r>
            <a:endParaRPr lang="ko-KR" altLang="en-US" sz="14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05D65EB7-526B-4D12-98AD-6175C0155179}"/>
              </a:ext>
            </a:extLst>
          </p:cNvPr>
          <p:cNvSpPr txBox="1"/>
          <p:nvPr/>
        </p:nvSpPr>
        <p:spPr>
          <a:xfrm>
            <a:off x="6958629" y="4077561"/>
            <a:ext cx="1592062"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Reduction of manpower</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E7B3FB42-2D2C-4076-8BA3-1620216BE551}"/>
              </a:ext>
            </a:extLst>
          </p:cNvPr>
          <p:cNvSpPr txBox="1"/>
          <p:nvPr/>
        </p:nvSpPr>
        <p:spPr>
          <a:xfrm>
            <a:off x="6576398" y="3270256"/>
            <a:ext cx="1592062"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Wireless Communication</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13570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5427780" y="2776959"/>
            <a:ext cx="3648069" cy="2025104"/>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 name="Text Placeholder 1"/>
          <p:cNvSpPr>
            <a:spLocks noGrp="1"/>
          </p:cNvSpPr>
          <p:nvPr>
            <p:ph type="body" sz="quarter" idx="10"/>
          </p:nvPr>
        </p:nvSpPr>
        <p:spPr/>
        <p:txBody>
          <a:bodyPr/>
          <a:lstStyle/>
          <a:p>
            <a:r>
              <a:rPr lang="en-US" altLang="ko-KR" sz="3200" dirty="0">
                <a:latin typeface="Times New Roman" panose="02020603050405020304" pitchFamily="18" charset="0"/>
                <a:cs typeface="Times New Roman" panose="02020603050405020304" pitchFamily="18" charset="0"/>
              </a:rPr>
              <a:t>HARDWARE REQUIREMENTS</a:t>
            </a:r>
            <a:endParaRPr lang="ko-KR" altLang="en-US" sz="32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868908" y="1866511"/>
            <a:ext cx="720000" cy="408002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ounded Rectangle 5"/>
          <p:cNvSpPr/>
          <p:nvPr/>
        </p:nvSpPr>
        <p:spPr>
          <a:xfrm>
            <a:off x="1871531" y="1866511"/>
            <a:ext cx="720000" cy="408002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Rounded Rectangle 6"/>
          <p:cNvSpPr/>
          <p:nvPr/>
        </p:nvSpPr>
        <p:spPr>
          <a:xfrm>
            <a:off x="2874153" y="1866511"/>
            <a:ext cx="720000" cy="408002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ounded Rectangle 7"/>
          <p:cNvSpPr/>
          <p:nvPr/>
        </p:nvSpPr>
        <p:spPr>
          <a:xfrm>
            <a:off x="3876776" y="1866511"/>
            <a:ext cx="720000" cy="4080023"/>
          </a:xfrm>
          <a:prstGeom prst="roundRect">
            <a:avLst>
              <a:gd name="adj" fmla="val 50000"/>
            </a:avLst>
          </a:prstGeom>
          <a:solidFill>
            <a:srgbClr val="D48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4879399" y="1866511"/>
            <a:ext cx="720000" cy="408002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Oval 4"/>
          <p:cNvSpPr/>
          <p:nvPr/>
        </p:nvSpPr>
        <p:spPr>
          <a:xfrm>
            <a:off x="8255145" y="2973420"/>
            <a:ext cx="1632181" cy="16321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nvGrpSpPr>
          <p:cNvPr id="14" name="Group 13"/>
          <p:cNvGrpSpPr/>
          <p:nvPr/>
        </p:nvGrpSpPr>
        <p:grpSpPr>
          <a:xfrm rot="3411746">
            <a:off x="8690564" y="3107044"/>
            <a:ext cx="640887" cy="1364931"/>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
        <p:nvSpPr>
          <p:cNvPr id="10" name="Oval 9"/>
          <p:cNvSpPr/>
          <p:nvPr/>
        </p:nvSpPr>
        <p:spPr>
          <a:xfrm>
            <a:off x="920844"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0" name="Oval 19"/>
          <p:cNvSpPr/>
          <p:nvPr/>
        </p:nvSpPr>
        <p:spPr>
          <a:xfrm>
            <a:off x="1923467"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1" name="Oval 20"/>
          <p:cNvSpPr/>
          <p:nvPr/>
        </p:nvSpPr>
        <p:spPr>
          <a:xfrm>
            <a:off x="2926089"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2" name="Oval 21"/>
          <p:cNvSpPr/>
          <p:nvPr/>
        </p:nvSpPr>
        <p:spPr>
          <a:xfrm>
            <a:off x="3928712"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3" name="Oval 22"/>
          <p:cNvSpPr/>
          <p:nvPr/>
        </p:nvSpPr>
        <p:spPr>
          <a:xfrm>
            <a:off x="4931335" y="1927525"/>
            <a:ext cx="616128" cy="616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4" name="TextBox 23"/>
          <p:cNvSpPr txBox="1"/>
          <p:nvPr/>
        </p:nvSpPr>
        <p:spPr>
          <a:xfrm>
            <a:off x="878616" y="1967816"/>
            <a:ext cx="71136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01</a:t>
            </a:r>
            <a:endParaRPr lang="ko-KR" altLang="en-US" sz="2667" b="1" dirty="0">
              <a:solidFill>
                <a:schemeClr val="accent1"/>
              </a:solidFill>
              <a:cs typeface="Arial" pitchFamily="34" charset="0"/>
            </a:endParaRPr>
          </a:p>
        </p:txBody>
      </p:sp>
      <p:sp>
        <p:nvSpPr>
          <p:cNvPr id="25" name="TextBox 24"/>
          <p:cNvSpPr txBox="1"/>
          <p:nvPr/>
        </p:nvSpPr>
        <p:spPr>
          <a:xfrm>
            <a:off x="1880168" y="1965476"/>
            <a:ext cx="711363" cy="502766"/>
          </a:xfrm>
          <a:prstGeom prst="rect">
            <a:avLst/>
          </a:prstGeom>
          <a:noFill/>
        </p:spPr>
        <p:txBody>
          <a:bodyPr wrap="square" rtlCol="0">
            <a:spAutoFit/>
          </a:bodyPr>
          <a:lstStyle/>
          <a:p>
            <a:pPr algn="ctr"/>
            <a:r>
              <a:rPr lang="en-US" altLang="ko-KR" sz="2667" b="1" dirty="0">
                <a:solidFill>
                  <a:schemeClr val="accent2"/>
                </a:solidFill>
                <a:cs typeface="Arial" pitchFamily="34" charset="0"/>
              </a:rPr>
              <a:t>02</a:t>
            </a:r>
            <a:endParaRPr lang="ko-KR" altLang="en-US" sz="2667" b="1" dirty="0">
              <a:solidFill>
                <a:schemeClr val="accent2"/>
              </a:solidFill>
              <a:cs typeface="Arial" pitchFamily="34" charset="0"/>
            </a:endParaRPr>
          </a:p>
        </p:txBody>
      </p:sp>
      <p:sp>
        <p:nvSpPr>
          <p:cNvPr id="26" name="TextBox 25"/>
          <p:cNvSpPr txBox="1"/>
          <p:nvPr/>
        </p:nvSpPr>
        <p:spPr>
          <a:xfrm>
            <a:off x="2881720" y="1963136"/>
            <a:ext cx="71136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03</a:t>
            </a:r>
            <a:endParaRPr lang="ko-KR" altLang="en-US" sz="2667" b="1" dirty="0">
              <a:solidFill>
                <a:schemeClr val="accent1"/>
              </a:solidFill>
              <a:cs typeface="Arial" pitchFamily="34" charset="0"/>
            </a:endParaRPr>
          </a:p>
        </p:txBody>
      </p:sp>
      <p:sp>
        <p:nvSpPr>
          <p:cNvPr id="27" name="TextBox 26"/>
          <p:cNvSpPr txBox="1"/>
          <p:nvPr/>
        </p:nvSpPr>
        <p:spPr>
          <a:xfrm>
            <a:off x="3883272" y="1960796"/>
            <a:ext cx="711363" cy="502766"/>
          </a:xfrm>
          <a:prstGeom prst="rect">
            <a:avLst/>
          </a:prstGeom>
          <a:noFill/>
        </p:spPr>
        <p:txBody>
          <a:bodyPr wrap="square" rtlCol="0">
            <a:spAutoFit/>
          </a:bodyPr>
          <a:lstStyle/>
          <a:p>
            <a:pPr algn="ctr"/>
            <a:r>
              <a:rPr lang="en-US" altLang="ko-KR" sz="2667" b="1" dirty="0">
                <a:solidFill>
                  <a:srgbClr val="D4802C"/>
                </a:solidFill>
                <a:cs typeface="Arial" pitchFamily="34" charset="0"/>
              </a:rPr>
              <a:t>04</a:t>
            </a:r>
            <a:endParaRPr lang="ko-KR" altLang="en-US" sz="2667" b="1" dirty="0">
              <a:solidFill>
                <a:srgbClr val="D4802C"/>
              </a:solidFill>
              <a:cs typeface="Arial" pitchFamily="34" charset="0"/>
            </a:endParaRPr>
          </a:p>
        </p:txBody>
      </p:sp>
      <p:sp>
        <p:nvSpPr>
          <p:cNvPr id="28" name="TextBox 27"/>
          <p:cNvSpPr txBox="1"/>
          <p:nvPr/>
        </p:nvSpPr>
        <p:spPr>
          <a:xfrm>
            <a:off x="4884824" y="1958456"/>
            <a:ext cx="711363" cy="502766"/>
          </a:xfrm>
          <a:prstGeom prst="rect">
            <a:avLst/>
          </a:prstGeom>
          <a:noFill/>
        </p:spPr>
        <p:txBody>
          <a:bodyPr wrap="square" rtlCol="0">
            <a:spAutoFit/>
          </a:bodyPr>
          <a:lstStyle/>
          <a:p>
            <a:pPr algn="ctr"/>
            <a:r>
              <a:rPr lang="en-US" altLang="ko-KR" sz="2667" b="1" dirty="0">
                <a:solidFill>
                  <a:schemeClr val="accent1"/>
                </a:solidFill>
                <a:cs typeface="Arial" pitchFamily="34" charset="0"/>
              </a:rPr>
              <a:t>05</a:t>
            </a:r>
            <a:endParaRPr lang="ko-KR" altLang="en-US" sz="2667" b="1" dirty="0">
              <a:solidFill>
                <a:schemeClr val="accent1"/>
              </a:solidFill>
              <a:cs typeface="Arial" pitchFamily="34" charset="0"/>
            </a:endParaRPr>
          </a:p>
        </p:txBody>
      </p:sp>
      <p:sp>
        <p:nvSpPr>
          <p:cNvPr id="29" name="TextBox 28"/>
          <p:cNvSpPr txBox="1"/>
          <p:nvPr/>
        </p:nvSpPr>
        <p:spPr>
          <a:xfrm rot="16200000">
            <a:off x="-352288" y="4030433"/>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Arduino Atmega 328  </a:t>
            </a:r>
            <a:endParaRPr lang="ko-KR" altLang="en-US" sz="1867" b="1" dirty="0">
              <a:solidFill>
                <a:schemeClr val="bg1"/>
              </a:solidFill>
              <a:cs typeface="Arial" pitchFamily="34" charset="0"/>
            </a:endParaRPr>
          </a:p>
        </p:txBody>
      </p:sp>
      <p:sp>
        <p:nvSpPr>
          <p:cNvPr id="30" name="TextBox 29"/>
          <p:cNvSpPr txBox="1"/>
          <p:nvPr/>
        </p:nvSpPr>
        <p:spPr>
          <a:xfrm rot="16200000">
            <a:off x="650335" y="4030435"/>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Light Dependent Resistor</a:t>
            </a:r>
            <a:endParaRPr lang="ko-KR" altLang="en-US" sz="1867" b="1" dirty="0">
              <a:solidFill>
                <a:schemeClr val="bg1"/>
              </a:solidFill>
              <a:cs typeface="Arial" pitchFamily="34" charset="0"/>
            </a:endParaRPr>
          </a:p>
        </p:txBody>
      </p:sp>
      <p:sp>
        <p:nvSpPr>
          <p:cNvPr id="31" name="TextBox 30"/>
          <p:cNvSpPr txBox="1"/>
          <p:nvPr/>
        </p:nvSpPr>
        <p:spPr>
          <a:xfrm rot="16200000">
            <a:off x="1652957" y="4030436"/>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   Relay   	  </a:t>
            </a:r>
            <a:endParaRPr lang="ko-KR" altLang="en-US" sz="1867" b="1" dirty="0">
              <a:solidFill>
                <a:schemeClr val="bg1"/>
              </a:solidFill>
              <a:cs typeface="Arial" pitchFamily="34" charset="0"/>
            </a:endParaRPr>
          </a:p>
        </p:txBody>
      </p:sp>
      <p:sp>
        <p:nvSpPr>
          <p:cNvPr id="32" name="TextBox 31"/>
          <p:cNvSpPr txBox="1"/>
          <p:nvPr/>
        </p:nvSpPr>
        <p:spPr>
          <a:xfrm rot="16200000">
            <a:off x="2655580" y="4030437"/>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ACS712   30A(current sensor)</a:t>
            </a:r>
            <a:endParaRPr lang="ko-KR" altLang="en-US" sz="1867" b="1" dirty="0">
              <a:solidFill>
                <a:schemeClr val="bg1"/>
              </a:solidFill>
              <a:cs typeface="Arial" pitchFamily="34" charset="0"/>
            </a:endParaRPr>
          </a:p>
        </p:txBody>
      </p:sp>
      <p:sp>
        <p:nvSpPr>
          <p:cNvPr id="33" name="TextBox 32"/>
          <p:cNvSpPr txBox="1"/>
          <p:nvPr/>
        </p:nvSpPr>
        <p:spPr>
          <a:xfrm rot="16200000">
            <a:off x="3658203" y="4030439"/>
            <a:ext cx="3162392" cy="379656"/>
          </a:xfrm>
          <a:prstGeom prst="rect">
            <a:avLst/>
          </a:prstGeom>
          <a:noFill/>
        </p:spPr>
        <p:txBody>
          <a:bodyPr wrap="square" rtlCol="0">
            <a:spAutoFit/>
          </a:bodyPr>
          <a:lstStyle/>
          <a:p>
            <a:pPr algn="r"/>
            <a:r>
              <a:rPr lang="en-US" altLang="ko-KR" sz="1867" b="1" dirty="0">
                <a:solidFill>
                  <a:schemeClr val="bg1"/>
                </a:solidFill>
                <a:cs typeface="Arial" pitchFamily="34" charset="0"/>
              </a:rPr>
              <a:t>Passive Infrared Sensor</a:t>
            </a:r>
            <a:endParaRPr lang="ko-KR" altLang="en-US" sz="1867" b="1" dirty="0">
              <a:solidFill>
                <a:schemeClr val="bg1"/>
              </a:solidFill>
              <a:cs typeface="Arial" pitchFamily="34" charset="0"/>
            </a:endParaRPr>
          </a:p>
        </p:txBody>
      </p:sp>
    </p:spTree>
    <p:extLst>
      <p:ext uri="{BB962C8B-B14F-4D97-AF65-F5344CB8AC3E}">
        <p14:creationId xmlns:p14="http://schemas.microsoft.com/office/powerpoint/2010/main" val="1815539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4379</TotalTime>
  <Words>840</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Raleway</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33</cp:revision>
  <dcterms:created xsi:type="dcterms:W3CDTF">2020-05-25T06:43:57Z</dcterms:created>
  <dcterms:modified xsi:type="dcterms:W3CDTF">2020-06-06T17:20:09Z</dcterms:modified>
</cp:coreProperties>
</file>