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1" r:id="rId5"/>
    <p:sldId id="257" r:id="rId6"/>
    <p:sldId id="262" r:id="rId7"/>
    <p:sldId id="263" r:id="rId8"/>
    <p:sldId id="264" r:id="rId9"/>
  </p:sldIdLst>
  <p:sldSz cx="2743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DD627-98D8-4CF2-A522-9BFE1197CA95}" v="2" dt="2023-04-18T19:13:54.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50" d="100"/>
          <a:sy n="50" d="100"/>
        </p:scale>
        <p:origin x="3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9F6A8-8E8A-43EE-8305-0EA31FE2FC0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386855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9F6A8-8E8A-43EE-8305-0EA31FE2FC0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410334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9F6A8-8E8A-43EE-8305-0EA31FE2FC0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396890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9F6A8-8E8A-43EE-8305-0EA31FE2FC0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345547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9F6A8-8E8A-43EE-8305-0EA31FE2FC0D}"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99570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9F6A8-8E8A-43EE-8305-0EA31FE2FC0D}"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1914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9F6A8-8E8A-43EE-8305-0EA31FE2FC0D}"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315000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9F6A8-8E8A-43EE-8305-0EA31FE2FC0D}"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249704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9F6A8-8E8A-43EE-8305-0EA31FE2FC0D}"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202508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DFE9F6A8-8E8A-43EE-8305-0EA31FE2FC0D}"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119304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Click icon to add picture</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DFE9F6A8-8E8A-43EE-8305-0EA31FE2FC0D}"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16287-0557-44C6-9F94-F65B6B8055AC}" type="slidenum">
              <a:rPr lang="en-US" smtClean="0"/>
              <a:t>‹#›</a:t>
            </a:fld>
            <a:endParaRPr lang="en-US"/>
          </a:p>
        </p:txBody>
      </p:sp>
    </p:spTree>
    <p:extLst>
      <p:ext uri="{BB962C8B-B14F-4D97-AF65-F5344CB8AC3E}">
        <p14:creationId xmlns:p14="http://schemas.microsoft.com/office/powerpoint/2010/main" val="289968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DFE9F6A8-8E8A-43EE-8305-0EA31FE2FC0D}" type="datetimeFigureOut">
              <a:rPr lang="en-US" smtClean="0"/>
              <a:t>5/1/2023</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25E16287-0557-44C6-9F94-F65B6B8055AC}" type="slidenum">
              <a:rPr lang="en-US" smtClean="0"/>
              <a:t>‹#›</a:t>
            </a:fld>
            <a:endParaRPr lang="en-US"/>
          </a:p>
        </p:txBody>
      </p:sp>
    </p:spTree>
    <p:extLst>
      <p:ext uri="{BB962C8B-B14F-4D97-AF65-F5344CB8AC3E}">
        <p14:creationId xmlns:p14="http://schemas.microsoft.com/office/powerpoint/2010/main" val="31411989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insideairbnb.com/get-the-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E150-105A-9FC6-5A85-4DA2A536C501}"/>
              </a:ext>
            </a:extLst>
          </p:cNvPr>
          <p:cNvSpPr>
            <a:spLocks noGrp="1"/>
          </p:cNvSpPr>
          <p:nvPr>
            <p:ph type="ctrTitle"/>
          </p:nvPr>
        </p:nvSpPr>
        <p:spPr>
          <a:xfrm>
            <a:off x="2628900" y="1943100"/>
            <a:ext cx="23317200" cy="1797051"/>
          </a:xfrm>
        </p:spPr>
        <p:txBody>
          <a:bodyPr>
            <a:normAutofit/>
          </a:bodyPr>
          <a:lstStyle/>
          <a:p>
            <a:r>
              <a:rPr lang="en-US" sz="8000" b="1" dirty="0">
                <a:latin typeface="Times New Roman" panose="02020603050405020304" pitchFamily="18" charset="0"/>
                <a:cs typeface="Times New Roman" panose="02020603050405020304" pitchFamily="18" charset="0"/>
              </a:rPr>
              <a:t>FINAL PROJECT- 582 </a:t>
            </a:r>
          </a:p>
        </p:txBody>
      </p:sp>
      <p:sp>
        <p:nvSpPr>
          <p:cNvPr id="3" name="Subtitle 2">
            <a:extLst>
              <a:ext uri="{FF2B5EF4-FFF2-40B4-BE49-F238E27FC236}">
                <a16:creationId xmlns:a16="http://schemas.microsoft.com/office/drawing/2014/main" id="{F1FB1419-5952-0EDE-B965-46DA84FCBB03}"/>
              </a:ext>
            </a:extLst>
          </p:cNvPr>
          <p:cNvSpPr>
            <a:spLocks noGrp="1"/>
          </p:cNvSpPr>
          <p:nvPr>
            <p:ph type="subTitle" idx="1"/>
          </p:nvPr>
        </p:nvSpPr>
        <p:spPr>
          <a:xfrm>
            <a:off x="3695700" y="5471585"/>
            <a:ext cx="20574000" cy="4415365"/>
          </a:xfrm>
        </p:spPr>
        <p:txBody>
          <a:bodyPr>
            <a:normAutofit/>
          </a:bodyPr>
          <a:lstStyle/>
          <a:p>
            <a:r>
              <a:rPr lang="en-US" sz="9600" b="1" dirty="0">
                <a:solidFill>
                  <a:srgbClr val="FF5050"/>
                </a:solidFill>
                <a:latin typeface="Times New Roman" panose="02020603050405020304" pitchFamily="18" charset="0"/>
                <a:cs typeface="Times New Roman" panose="02020603050405020304" pitchFamily="18" charset="0"/>
              </a:rPr>
              <a:t>DATA  DASHBOARD</a:t>
            </a:r>
          </a:p>
          <a:p>
            <a:r>
              <a:rPr lang="en-US" sz="6000" b="1" dirty="0">
                <a:latin typeface="Times New Roman" panose="02020603050405020304" pitchFamily="18" charset="0"/>
                <a:cs typeface="Times New Roman" panose="02020603050405020304" pitchFamily="18" charset="0"/>
              </a:rPr>
              <a:t>BY </a:t>
            </a:r>
          </a:p>
          <a:p>
            <a:r>
              <a:rPr lang="en-US" sz="6000" b="1" dirty="0">
                <a:latin typeface="Times New Roman" panose="02020603050405020304" pitchFamily="18" charset="0"/>
                <a:cs typeface="Times New Roman" panose="02020603050405020304" pitchFamily="18" charset="0"/>
              </a:rPr>
              <a:t>SREENIJA DHARMA</a:t>
            </a:r>
          </a:p>
        </p:txBody>
      </p:sp>
    </p:spTree>
    <p:extLst>
      <p:ext uri="{BB962C8B-B14F-4D97-AF65-F5344CB8AC3E}">
        <p14:creationId xmlns:p14="http://schemas.microsoft.com/office/powerpoint/2010/main" val="321918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1385-FCA3-AE41-6656-71C0924A4A40}"/>
              </a:ext>
            </a:extLst>
          </p:cNvPr>
          <p:cNvSpPr>
            <a:spLocks noGrp="1"/>
          </p:cNvSpPr>
          <p:nvPr>
            <p:ph type="title"/>
          </p:nvPr>
        </p:nvSpPr>
        <p:spPr/>
        <p:txBody>
          <a:bodyPr>
            <a:normAutofit/>
          </a:bodyPr>
          <a:lstStyle/>
          <a:p>
            <a:r>
              <a:rPr lang="en-US" sz="5300" b="1" dirty="0">
                <a:solidFill>
                  <a:srgbClr val="FF5050"/>
                </a:solidFill>
                <a:latin typeface="Times New Roman" panose="02020603050405020304" pitchFamily="18" charset="0"/>
                <a:cs typeface="Times New Roman" panose="02020603050405020304" pitchFamily="18" charset="0"/>
              </a:rPr>
              <a:t>DATA SOURCE</a:t>
            </a:r>
            <a:r>
              <a:rPr lang="en-US" sz="4000" b="1" dirty="0">
                <a:solidFill>
                  <a:srgbClr val="FF5050"/>
                </a:solidFill>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Tableau Public Sample </a:t>
            </a:r>
            <a:r>
              <a:rPr lang="en-US" sz="4000" b="0" i="0" dirty="0">
                <a:effectLst/>
                <a:latin typeface="Times New Roman" panose="02020603050405020304" pitchFamily="18" charset="0"/>
                <a:cs typeface="Times New Roman" panose="02020603050405020304" pitchFamily="18" charset="0"/>
              </a:rPr>
              <a:t>Airbnb Listings in New York City</a:t>
            </a:r>
            <a:br>
              <a:rPr lang="en-US" sz="4000" b="0" i="0" dirty="0">
                <a:effectLst/>
                <a:latin typeface="Times New Roman" panose="02020603050405020304" pitchFamily="18" charset="0"/>
                <a:cs typeface="Times New Roman" panose="02020603050405020304" pitchFamily="18" charset="0"/>
              </a:rPr>
            </a:br>
            <a:r>
              <a:rPr lang="en-US" sz="5400" b="1" dirty="0">
                <a:solidFill>
                  <a:srgbClr val="FF5050"/>
                </a:solidFill>
                <a:latin typeface="Times New Roman" panose="02020603050405020304" pitchFamily="18" charset="0"/>
                <a:cs typeface="Times New Roman" panose="02020603050405020304" pitchFamily="18" charset="0"/>
              </a:rPr>
              <a:t>DATA LINK </a:t>
            </a:r>
            <a:r>
              <a:rPr lang="en-US" sz="54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hlinkClick r:id="rId2"/>
              </a:rPr>
              <a:t>http://insideairbnb.com/get-the-data/</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554989-7C92-247D-EC7C-7FFD92E1AEB8}"/>
              </a:ext>
            </a:extLst>
          </p:cNvPr>
          <p:cNvSpPr>
            <a:spLocks noGrp="1"/>
          </p:cNvSpPr>
          <p:nvPr>
            <p:ph idx="1"/>
          </p:nvPr>
        </p:nvSpPr>
        <p:spPr/>
        <p:txBody>
          <a:bodyPr/>
          <a:lstStyle/>
          <a:p>
            <a:pPr marL="0" indent="0">
              <a:buNone/>
            </a:pPr>
            <a:r>
              <a:rPr lang="en-US" sz="5400" b="1" dirty="0">
                <a:solidFill>
                  <a:srgbClr val="FF5050"/>
                </a:solidFill>
              </a:rPr>
              <a:t>MEASURES:                                                                 DIMENSIONS</a:t>
            </a:r>
          </a:p>
          <a:p>
            <a:pPr marL="0" indent="0">
              <a:buNone/>
            </a:pPr>
            <a:r>
              <a:rPr lang="en-US" sz="4000" dirty="0"/>
              <a:t>Beds                                                                                                             Host id</a:t>
            </a:r>
          </a:p>
          <a:p>
            <a:pPr marL="0" indent="0">
              <a:buNone/>
            </a:pPr>
            <a:r>
              <a:rPr lang="en-US" sz="4000" dirty="0"/>
              <a:t>Number of records                                                                                    Host </a:t>
            </a:r>
            <a:r>
              <a:rPr lang="en-US" sz="4000" dirty="0" err="1"/>
              <a:t>scince</a:t>
            </a:r>
            <a:endParaRPr lang="en-US" sz="4000" dirty="0"/>
          </a:p>
          <a:p>
            <a:pPr marL="0" indent="0">
              <a:buNone/>
            </a:pPr>
            <a:r>
              <a:rPr lang="en-US" sz="4000" dirty="0"/>
              <a:t>Number of reviews                                                                                   Name  </a:t>
            </a:r>
          </a:p>
          <a:p>
            <a:pPr marL="0" indent="0">
              <a:buNone/>
            </a:pPr>
            <a:r>
              <a:rPr lang="en-US" sz="4000" dirty="0"/>
              <a:t>Price                                                                                                            </a:t>
            </a:r>
            <a:r>
              <a:rPr lang="en-US" sz="4000" dirty="0" err="1"/>
              <a:t>Neighbourhood</a:t>
            </a:r>
            <a:endParaRPr lang="en-US" sz="4000" dirty="0"/>
          </a:p>
          <a:p>
            <a:pPr marL="0" indent="0">
              <a:buNone/>
            </a:pPr>
            <a:r>
              <a:rPr lang="en-US" sz="4000" dirty="0"/>
              <a:t>Review scores rating                                                                                Property type</a:t>
            </a:r>
          </a:p>
          <a:p>
            <a:pPr marL="0" indent="0">
              <a:buNone/>
            </a:pPr>
            <a:r>
              <a:rPr lang="en-US" sz="4000" dirty="0"/>
              <a:t>Reviews fixed                                                                                            Room type</a:t>
            </a:r>
          </a:p>
          <a:p>
            <a:pPr marL="0" indent="0">
              <a:buNone/>
            </a:pPr>
            <a:r>
              <a:rPr lang="en-US" sz="4000" dirty="0" err="1"/>
              <a:t>Airbib_nyc</a:t>
            </a:r>
            <a:r>
              <a:rPr lang="en-US" sz="4000" dirty="0"/>
              <a:t>                                                                                                  </a:t>
            </a:r>
            <a:r>
              <a:rPr lang="en-US" sz="4000" dirty="0" err="1"/>
              <a:t>Zipcode</a:t>
            </a:r>
            <a:endParaRPr lang="en-US" sz="4000" dirty="0"/>
          </a:p>
          <a:p>
            <a:endParaRPr lang="en-US" sz="4000" dirty="0"/>
          </a:p>
          <a:p>
            <a:pPr marL="0" indent="0">
              <a:buNone/>
            </a:pPr>
            <a:endParaRPr lang="en-US" dirty="0"/>
          </a:p>
        </p:txBody>
      </p:sp>
    </p:spTree>
    <p:extLst>
      <p:ext uri="{BB962C8B-B14F-4D97-AF65-F5344CB8AC3E}">
        <p14:creationId xmlns:p14="http://schemas.microsoft.com/office/powerpoint/2010/main" val="158506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0297-4F85-38A1-9B9A-D684FF0EA9D1}"/>
              </a:ext>
            </a:extLst>
          </p:cNvPr>
          <p:cNvSpPr>
            <a:spLocks noGrp="1"/>
          </p:cNvSpPr>
          <p:nvPr>
            <p:ph type="title"/>
          </p:nvPr>
        </p:nvSpPr>
        <p:spPr/>
        <p:txBody>
          <a:bodyPr>
            <a:normAutofit/>
          </a:bodyPr>
          <a:lstStyle/>
          <a:p>
            <a:r>
              <a:rPr lang="en-US" sz="9600" b="1" dirty="0">
                <a:solidFill>
                  <a:srgbClr val="FF5050"/>
                </a:solidFill>
                <a:latin typeface="Times New Roman" panose="02020603050405020304" pitchFamily="18" charset="0"/>
                <a:cs typeface="Times New Roman" panose="02020603050405020304" pitchFamily="18" charset="0"/>
              </a:rPr>
              <a:t>Why I selected this dataset: </a:t>
            </a:r>
            <a:br>
              <a:rPr lang="en-US" sz="9600" b="1" dirty="0"/>
            </a:br>
            <a:endParaRPr lang="en-US" sz="9600" dirty="0"/>
          </a:p>
        </p:txBody>
      </p:sp>
      <p:sp>
        <p:nvSpPr>
          <p:cNvPr id="3" name="Content Placeholder 2">
            <a:extLst>
              <a:ext uri="{FF2B5EF4-FFF2-40B4-BE49-F238E27FC236}">
                <a16:creationId xmlns:a16="http://schemas.microsoft.com/office/drawing/2014/main" id="{92D335CE-E620-F60E-9F25-9F9C0A0FD5AE}"/>
              </a:ext>
            </a:extLst>
          </p:cNvPr>
          <p:cNvSpPr>
            <a:spLocks noGrp="1"/>
          </p:cNvSpPr>
          <p:nvPr>
            <p:ph idx="1"/>
          </p:nvPr>
        </p:nvSpPr>
        <p:spPr/>
        <p:txBody>
          <a:bodyPr>
            <a:normAutofit/>
          </a:bodyPr>
          <a:lstStyle/>
          <a:p>
            <a:r>
              <a:rPr lang="en-US" sz="5400" dirty="0"/>
              <a:t>A Tableau project may benefit from using the Airbnb database since it offers a wealth of fascinating data to work with, including information on the location, cost, availability, and ratings of rooms. </a:t>
            </a:r>
          </a:p>
          <a:p>
            <a:r>
              <a:rPr lang="en-US" sz="5400" dirty="0"/>
              <a:t>This data may be studied to learn more about the habits and preferences of Airbnb hosts and guests as well as to comprehend global market trends in different cities and geographical areas. </a:t>
            </a:r>
          </a:p>
          <a:p>
            <a:r>
              <a:rPr lang="en-US" sz="5400" dirty="0"/>
              <a:t>Additionally, the dataset contains details about the different kinds of properties, amenities, and reviews, which can be used to spot patterns and trends in consumer preferences and satisfaction. </a:t>
            </a:r>
          </a:p>
          <a:p>
            <a:r>
              <a:rPr lang="en-US" sz="5400" dirty="0"/>
              <a:t>In general, the Airbnb dataset may be a great source of data for developing visualizations and dashboards that can provide insightful information for organizations and people seeking to comprehend the workings of the sharing economy and the travel sector.</a:t>
            </a:r>
          </a:p>
        </p:txBody>
      </p:sp>
    </p:spTree>
    <p:extLst>
      <p:ext uri="{BB962C8B-B14F-4D97-AF65-F5344CB8AC3E}">
        <p14:creationId xmlns:p14="http://schemas.microsoft.com/office/powerpoint/2010/main" val="128813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6E23-DD77-ED81-E9ED-610B129D176C}"/>
              </a:ext>
            </a:extLst>
          </p:cNvPr>
          <p:cNvSpPr>
            <a:spLocks noGrp="1"/>
          </p:cNvSpPr>
          <p:nvPr>
            <p:ph type="title"/>
          </p:nvPr>
        </p:nvSpPr>
        <p:spPr/>
        <p:txBody>
          <a:bodyPr>
            <a:noAutofit/>
          </a:bodyPr>
          <a:lstStyle/>
          <a:p>
            <a:r>
              <a:rPr lang="en-US" sz="9600" b="1" dirty="0">
                <a:solidFill>
                  <a:srgbClr val="FF5050"/>
                </a:solidFill>
              </a:rPr>
              <a:t>What I want my audience to find out via this dashboard: </a:t>
            </a:r>
            <a:br>
              <a:rPr lang="en-US" sz="9600" b="1" dirty="0"/>
            </a:br>
            <a:endParaRPr lang="en-US" sz="9600" dirty="0"/>
          </a:p>
        </p:txBody>
      </p:sp>
      <p:sp>
        <p:nvSpPr>
          <p:cNvPr id="3" name="Content Placeholder 2">
            <a:extLst>
              <a:ext uri="{FF2B5EF4-FFF2-40B4-BE49-F238E27FC236}">
                <a16:creationId xmlns:a16="http://schemas.microsoft.com/office/drawing/2014/main" id="{EC61C305-8DCE-DBAB-ADFD-23407A7D1BA2}"/>
              </a:ext>
            </a:extLst>
          </p:cNvPr>
          <p:cNvSpPr>
            <a:spLocks noGrp="1"/>
          </p:cNvSpPr>
          <p:nvPr>
            <p:ph idx="1"/>
          </p:nvPr>
        </p:nvSpPr>
        <p:spPr/>
        <p:txBody>
          <a:bodyPr>
            <a:normAutofit/>
          </a:bodyPr>
          <a:lstStyle/>
          <a:p>
            <a:pPr marL="0" indent="0">
              <a:buNone/>
            </a:pPr>
            <a:r>
              <a:rPr lang="en-US" sz="5400" dirty="0"/>
              <a:t>The objective as the designer of an Airbnb dashboard should be to provide  target market knowledge and data that will enable them to make wiser choices about their Airbnb rental activities. Here are some potential dashboard focal points:</a:t>
            </a:r>
          </a:p>
          <a:p>
            <a:r>
              <a:rPr lang="en-US" sz="4000" b="0" i="0" dirty="0">
                <a:solidFill>
                  <a:srgbClr val="374151"/>
                </a:solidFill>
                <a:effectLst/>
                <a:latin typeface="Söhne"/>
              </a:rPr>
              <a:t>Rental Prices</a:t>
            </a:r>
            <a:endParaRPr lang="en-US" sz="4000" dirty="0">
              <a:solidFill>
                <a:srgbClr val="374151"/>
              </a:solidFill>
              <a:latin typeface="Söhne"/>
            </a:endParaRPr>
          </a:p>
          <a:p>
            <a:r>
              <a:rPr lang="en-US" sz="4000" b="0" i="0" dirty="0">
                <a:solidFill>
                  <a:srgbClr val="374151"/>
                </a:solidFill>
                <a:effectLst/>
                <a:latin typeface="Söhne"/>
              </a:rPr>
              <a:t>Reviews</a:t>
            </a:r>
          </a:p>
          <a:p>
            <a:r>
              <a:rPr lang="en-US" sz="4000" b="0" i="0" dirty="0">
                <a:solidFill>
                  <a:srgbClr val="374151"/>
                </a:solidFill>
                <a:effectLst/>
                <a:latin typeface="Söhne"/>
              </a:rPr>
              <a:t>Amenities</a:t>
            </a:r>
            <a:endParaRPr lang="en-US" sz="4000" dirty="0">
              <a:solidFill>
                <a:srgbClr val="374151"/>
              </a:solidFill>
              <a:latin typeface="Söhne"/>
            </a:endParaRPr>
          </a:p>
          <a:p>
            <a:r>
              <a:rPr lang="en-US" sz="4000" b="0" i="0" dirty="0">
                <a:solidFill>
                  <a:srgbClr val="374151"/>
                </a:solidFill>
                <a:effectLst/>
                <a:latin typeface="Söhne"/>
              </a:rPr>
              <a:t>Trends</a:t>
            </a:r>
            <a:endParaRPr lang="en-US" sz="4000" dirty="0"/>
          </a:p>
          <a:p>
            <a:pPr marL="0" indent="0">
              <a:buNone/>
            </a:pPr>
            <a:endParaRPr lang="en-US" sz="5400" dirty="0"/>
          </a:p>
          <a:p>
            <a:endParaRPr lang="en-US" sz="5400" dirty="0"/>
          </a:p>
        </p:txBody>
      </p:sp>
    </p:spTree>
    <p:extLst>
      <p:ext uri="{BB962C8B-B14F-4D97-AF65-F5344CB8AC3E}">
        <p14:creationId xmlns:p14="http://schemas.microsoft.com/office/powerpoint/2010/main" val="316510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47208889-12CB-9B96-E60C-E721F6B3C13C}"/>
              </a:ext>
            </a:extLst>
          </p:cNvPr>
          <p:cNvPicPr>
            <a:picLocks noChangeAspect="1"/>
          </p:cNvPicPr>
          <p:nvPr/>
        </p:nvPicPr>
        <p:blipFill rotWithShape="1">
          <a:blip r:embed="rId2">
            <a:extLst>
              <a:ext uri="{28A0092B-C50C-407E-A947-70E740481C1C}">
                <a14:useLocalDpi xmlns:a14="http://schemas.microsoft.com/office/drawing/2010/main" val="0"/>
              </a:ext>
            </a:extLst>
          </a:blip>
          <a:srcRect l="10888" t="7939" r="17396" b="10208"/>
          <a:stretch/>
        </p:blipFill>
        <p:spPr>
          <a:xfrm>
            <a:off x="1990725" y="2876550"/>
            <a:ext cx="22307550" cy="14173200"/>
          </a:xfrm>
          <a:prstGeom prst="rect">
            <a:avLst/>
          </a:prstGeom>
        </p:spPr>
      </p:pic>
      <p:sp>
        <p:nvSpPr>
          <p:cNvPr id="4" name="TextBox 3">
            <a:extLst>
              <a:ext uri="{FF2B5EF4-FFF2-40B4-BE49-F238E27FC236}">
                <a16:creationId xmlns:a16="http://schemas.microsoft.com/office/drawing/2014/main" id="{9F368A13-94EB-02FD-93A2-3F768C11CB9A}"/>
              </a:ext>
            </a:extLst>
          </p:cNvPr>
          <p:cNvSpPr txBox="1"/>
          <p:nvPr/>
        </p:nvSpPr>
        <p:spPr>
          <a:xfrm>
            <a:off x="6210300" y="1333500"/>
            <a:ext cx="13525500" cy="1015663"/>
          </a:xfrm>
          <a:prstGeom prst="rect">
            <a:avLst/>
          </a:prstGeom>
          <a:noFill/>
        </p:spPr>
        <p:txBody>
          <a:bodyPr wrap="square" rtlCol="0">
            <a:spAutoFit/>
          </a:bodyPr>
          <a:lstStyle/>
          <a:p>
            <a:pPr algn="ct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DATA DASHBOARD </a:t>
            </a:r>
          </a:p>
        </p:txBody>
      </p:sp>
    </p:spTree>
    <p:extLst>
      <p:ext uri="{BB962C8B-B14F-4D97-AF65-F5344CB8AC3E}">
        <p14:creationId xmlns:p14="http://schemas.microsoft.com/office/powerpoint/2010/main" val="241119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1753B8-1C3D-4007-DB04-319B56D6C7FE}"/>
              </a:ext>
            </a:extLst>
          </p:cNvPr>
          <p:cNvSpPr txBox="1"/>
          <p:nvPr/>
        </p:nvSpPr>
        <p:spPr>
          <a:xfrm>
            <a:off x="800100" y="819150"/>
            <a:ext cx="21469350" cy="13295948"/>
          </a:xfrm>
          <a:prstGeom prst="rect">
            <a:avLst/>
          </a:prstGeom>
          <a:noFill/>
        </p:spPr>
        <p:txBody>
          <a:bodyPr wrap="square">
            <a:spAutoFit/>
          </a:bodyPr>
          <a:lstStyle/>
          <a:p>
            <a:r>
              <a:rPr lang="en-US" sz="6000" b="1" dirty="0">
                <a:solidFill>
                  <a:srgbClr val="FF5050"/>
                </a:solidFill>
              </a:rPr>
              <a:t>Basic calculations: </a:t>
            </a:r>
          </a:p>
          <a:p>
            <a:pPr marL="285750" indent="-285750">
              <a:buFont typeface="Arial" panose="020B0604020202020204" pitchFamily="34" charset="0"/>
              <a:buChar char="•"/>
            </a:pPr>
            <a:r>
              <a:rPr lang="en-US" sz="6000" dirty="0"/>
              <a:t>AVG( review score rating)</a:t>
            </a:r>
          </a:p>
          <a:p>
            <a:pPr marL="285750" indent="-285750">
              <a:buFont typeface="Arial" panose="020B0604020202020204" pitchFamily="34" charset="0"/>
              <a:buChar char="•"/>
            </a:pPr>
            <a:r>
              <a:rPr lang="en-US" sz="6000" dirty="0"/>
              <a:t>Sum(beds)</a:t>
            </a:r>
          </a:p>
          <a:p>
            <a:pPr marL="285750" indent="-285750">
              <a:buFont typeface="Arial" panose="020B0604020202020204" pitchFamily="34" charset="0"/>
              <a:buChar char="•"/>
            </a:pPr>
            <a:r>
              <a:rPr lang="en-US" sz="6000" dirty="0"/>
              <a:t>Avg(price)</a:t>
            </a:r>
          </a:p>
          <a:p>
            <a:pPr marL="285750" indent="-285750">
              <a:buFont typeface="Arial" panose="020B0604020202020204" pitchFamily="34" charset="0"/>
              <a:buChar char="•"/>
            </a:pPr>
            <a:r>
              <a:rPr lang="en-US" sz="6000" dirty="0"/>
              <a:t>Count(name)</a:t>
            </a:r>
          </a:p>
          <a:p>
            <a:pPr marL="285750" indent="-285750">
              <a:buFont typeface="Arial" panose="020B0604020202020204" pitchFamily="34" charset="0"/>
              <a:buChar char="•"/>
            </a:pPr>
            <a:r>
              <a:rPr lang="en-US" sz="6000" dirty="0"/>
              <a:t>Discreate count( number of reviews)</a:t>
            </a:r>
          </a:p>
          <a:p>
            <a:endParaRPr lang="en-US" sz="6000" dirty="0"/>
          </a:p>
          <a:p>
            <a:endParaRPr lang="en-US" sz="6000" dirty="0"/>
          </a:p>
          <a:p>
            <a:r>
              <a:rPr lang="en-US" sz="6000" b="1" dirty="0">
                <a:solidFill>
                  <a:srgbClr val="FF5050"/>
                </a:solidFill>
              </a:rPr>
              <a:t>LOD expression:</a:t>
            </a:r>
          </a:p>
          <a:p>
            <a:pPr marL="285750" indent="-285750">
              <a:buFont typeface="Arial" panose="020B0604020202020204" pitchFamily="34" charset="0"/>
              <a:buChar char="•"/>
            </a:pPr>
            <a:r>
              <a:rPr lang="en-US" sz="6000" dirty="0"/>
              <a:t>{ FIXED [Host Id]:COUNTD([Number Of Reviews])}</a:t>
            </a:r>
          </a:p>
          <a:p>
            <a:pPr marL="285750" indent="-285750">
              <a:buFont typeface="Arial" panose="020B0604020202020204" pitchFamily="34" charset="0"/>
              <a:buChar char="•"/>
            </a:pPr>
            <a:endParaRPr lang="en-US" sz="6000" dirty="0"/>
          </a:p>
          <a:p>
            <a:endParaRPr lang="en-US" sz="6000" dirty="0"/>
          </a:p>
          <a:p>
            <a:r>
              <a:rPr lang="en-US" sz="6000" b="1" dirty="0">
                <a:solidFill>
                  <a:srgbClr val="FF5050"/>
                </a:solidFill>
              </a:rPr>
              <a:t>Table calculations</a:t>
            </a:r>
          </a:p>
          <a:p>
            <a:pPr marL="285750" indent="-285750">
              <a:buFont typeface="Arial" panose="020B0604020202020204" pitchFamily="34" charset="0"/>
              <a:buChar char="•"/>
            </a:pPr>
            <a:r>
              <a:rPr lang="en-US" sz="6000" dirty="0"/>
              <a:t>Sum(beds) with quick table calculations</a:t>
            </a:r>
          </a:p>
          <a:p>
            <a:endParaRPr lang="en-US" dirty="0"/>
          </a:p>
        </p:txBody>
      </p:sp>
    </p:spTree>
    <p:extLst>
      <p:ext uri="{BB962C8B-B14F-4D97-AF65-F5344CB8AC3E}">
        <p14:creationId xmlns:p14="http://schemas.microsoft.com/office/powerpoint/2010/main" val="65474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30F7-A418-7B1B-883C-EC989EF2CBEB}"/>
              </a:ext>
            </a:extLst>
          </p:cNvPr>
          <p:cNvSpPr>
            <a:spLocks noGrp="1"/>
          </p:cNvSpPr>
          <p:nvPr>
            <p:ph type="title"/>
          </p:nvPr>
        </p:nvSpPr>
        <p:spPr/>
        <p:txBody>
          <a:bodyPr>
            <a:noAutofit/>
          </a:bodyPr>
          <a:lstStyle/>
          <a:p>
            <a:r>
              <a:rPr lang="en-US" sz="8800" b="1" dirty="0">
                <a:solidFill>
                  <a:srgbClr val="FF5050"/>
                </a:solidFill>
              </a:rPr>
              <a:t>Briefly describe the purpose and design of each graph:</a:t>
            </a:r>
            <a:br>
              <a:rPr lang="en-US" sz="8800" b="1" dirty="0">
                <a:solidFill>
                  <a:srgbClr val="FF5050"/>
                </a:solidFill>
              </a:rPr>
            </a:br>
            <a:endParaRPr lang="en-US" sz="8800" dirty="0">
              <a:solidFill>
                <a:srgbClr val="FF5050"/>
              </a:solidFill>
            </a:endParaRPr>
          </a:p>
        </p:txBody>
      </p:sp>
      <p:sp>
        <p:nvSpPr>
          <p:cNvPr id="3" name="Content Placeholder 2">
            <a:extLst>
              <a:ext uri="{FF2B5EF4-FFF2-40B4-BE49-F238E27FC236}">
                <a16:creationId xmlns:a16="http://schemas.microsoft.com/office/drawing/2014/main" id="{226620F1-4DA7-E7C1-155E-EF3A3E1B7D29}"/>
              </a:ext>
            </a:extLst>
          </p:cNvPr>
          <p:cNvSpPr>
            <a:spLocks noGrp="1"/>
          </p:cNvSpPr>
          <p:nvPr>
            <p:ph idx="1"/>
          </p:nvPr>
        </p:nvSpPr>
        <p:spPr/>
        <p:txBody>
          <a:bodyPr>
            <a:normAutofit/>
          </a:bodyPr>
          <a:lstStyle/>
          <a:p>
            <a:r>
              <a:rPr lang="en-US" sz="5400" dirty="0">
                <a:latin typeface="Times New Roman" panose="02020603050405020304" pitchFamily="18" charset="0"/>
                <a:cs typeface="Times New Roman" panose="02020603050405020304" pitchFamily="18" charset="0"/>
              </a:rPr>
              <a:t>Map graph shows the Airbnb in </a:t>
            </a:r>
            <a:r>
              <a:rPr lang="en-US" sz="5400" dirty="0" err="1">
                <a:latin typeface="Times New Roman" panose="02020603050405020304" pitchFamily="18" charset="0"/>
                <a:cs typeface="Times New Roman" panose="02020603050405020304" pitchFamily="18" charset="0"/>
              </a:rPr>
              <a:t>NewYork</a:t>
            </a:r>
            <a:r>
              <a:rPr lang="en-US" sz="5400" dirty="0">
                <a:latin typeface="Times New Roman" panose="02020603050405020304" pitchFamily="18" charset="0"/>
                <a:cs typeface="Times New Roman" panose="02020603050405020304" pitchFamily="18" charset="0"/>
              </a:rPr>
              <a:t> city with respective zip codes.</a:t>
            </a:r>
          </a:p>
          <a:p>
            <a:r>
              <a:rPr lang="en-US" sz="5400" dirty="0">
                <a:latin typeface="Times New Roman" panose="02020603050405020304" pitchFamily="18" charset="0"/>
                <a:cs typeface="Times New Roman" panose="02020603050405020304" pitchFamily="18" charset="0"/>
              </a:rPr>
              <a:t>Second bar graph represents the most reviewed region with the neighborhood.</a:t>
            </a:r>
          </a:p>
          <a:p>
            <a:r>
              <a:rPr lang="en-US" sz="5400" dirty="0">
                <a:latin typeface="Times New Roman" panose="02020603050405020304" pitchFamily="18" charset="0"/>
                <a:cs typeface="Times New Roman" panose="02020603050405020304" pitchFamily="18" charset="0"/>
              </a:rPr>
              <a:t>Third graph shows the availability of the rooms with respective to the neighborhood.</a:t>
            </a:r>
          </a:p>
          <a:p>
            <a:r>
              <a:rPr lang="en-US" sz="5400" dirty="0">
                <a:latin typeface="Times New Roman" panose="02020603050405020304" pitchFamily="18" charset="0"/>
                <a:cs typeface="Times New Roman" panose="02020603050405020304" pitchFamily="18" charset="0"/>
              </a:rPr>
              <a:t>Next graph tells about the average price for a particular year.</a:t>
            </a:r>
          </a:p>
          <a:p>
            <a:r>
              <a:rPr lang="en-US" sz="5400" dirty="0">
                <a:latin typeface="Times New Roman" panose="02020603050405020304" pitchFamily="18" charset="0"/>
                <a:cs typeface="Times New Roman" panose="02020603050405020304" pitchFamily="18" charset="0"/>
              </a:rPr>
              <a:t>Five graph explains the total books respective to room using a bar graph</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31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6CC3-297A-58BE-0A5B-204F3ACCB3B1}"/>
              </a:ext>
            </a:extLst>
          </p:cNvPr>
          <p:cNvSpPr>
            <a:spLocks noGrp="1"/>
          </p:cNvSpPr>
          <p:nvPr>
            <p:ph type="title"/>
          </p:nvPr>
        </p:nvSpPr>
        <p:spPr>
          <a:xfrm>
            <a:off x="1695450" y="5609165"/>
            <a:ext cx="23660100" cy="3534835"/>
          </a:xfrm>
        </p:spPr>
        <p:txBody>
          <a:bodyPr/>
          <a:lstStyle/>
          <a:p>
            <a:pPr algn="ctr"/>
            <a:r>
              <a:rPr lang="en-US" b="1" dirty="0">
                <a:latin typeface="Times New Roman" panose="02020603050405020304" pitchFamily="18" charset="0"/>
                <a:cs typeface="Times New Roman" panose="02020603050405020304" pitchFamily="18" charset="0"/>
              </a:rPr>
              <a:t>Thank </a:t>
            </a:r>
            <a:r>
              <a:rPr lang="en-US" b="1" dirty="0">
                <a:solidFill>
                  <a:srgbClr val="FF5050"/>
                </a:solidFill>
                <a:latin typeface="Times New Roman" panose="02020603050405020304" pitchFamily="18" charset="0"/>
                <a:cs typeface="Times New Roman" panose="02020603050405020304" pitchFamily="18" charset="0"/>
              </a:rPr>
              <a:t>you</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2734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405</Words>
  <Application>Microsoft Office PowerPoint</Application>
  <PresentationFormat>Custom</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Times New Roman</vt:lpstr>
      <vt:lpstr>Office Theme</vt:lpstr>
      <vt:lpstr>FINAL PROJECT- 582 </vt:lpstr>
      <vt:lpstr>DATA SOURCE: Tableau Public Sample Airbnb Listings in New York City DATA LINK : http://insideairbnb.com/get-the-data/  </vt:lpstr>
      <vt:lpstr>Why I selected this dataset:  </vt:lpstr>
      <vt:lpstr>What I want my audience to find out via this dashboard:  </vt:lpstr>
      <vt:lpstr>PowerPoint Presentation</vt:lpstr>
      <vt:lpstr>PowerPoint Presentation</vt:lpstr>
      <vt:lpstr>Briefly describe the purpose and design of each graph: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Sienna Lei</dc:creator>
  <cp:lastModifiedBy>Dharma, Sreenija</cp:lastModifiedBy>
  <cp:revision>2</cp:revision>
  <dcterms:created xsi:type="dcterms:W3CDTF">2023-04-18T18:21:02Z</dcterms:created>
  <dcterms:modified xsi:type="dcterms:W3CDTF">2023-05-01T07:24:28Z</dcterms:modified>
</cp:coreProperties>
</file>