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11"/>
  </p:notesMasterIdLst>
  <p:sldIdLst>
    <p:sldId id="256" r:id="rId2"/>
    <p:sldId id="260" r:id="rId3"/>
    <p:sldId id="258" r:id="rId4"/>
    <p:sldId id="261" r:id="rId5"/>
    <p:sldId id="262" r:id="rId6"/>
    <p:sldId id="263" r:id="rId7"/>
    <p:sldId id="264" r:id="rId8"/>
    <p:sldId id="266" r:id="rId9"/>
    <p:sldId id="267"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7" autoAdjust="0"/>
  </p:normalViewPr>
  <p:slideViewPr>
    <p:cSldViewPr snapToGrid="0">
      <p:cViewPr>
        <p:scale>
          <a:sx n="80" d="100"/>
          <a:sy n="80" d="100"/>
        </p:scale>
        <p:origin x="1710" y="-19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24/8/2021</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24/8/2021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24/8/2021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24/8/2021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24/8/2021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24/8/2021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24/8/2021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24/8/2021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24/8/2021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24/8/2021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24/8/2021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24/8/2021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24/8/2021</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11" name="TextBox 10"/>
          <p:cNvSpPr txBox="1"/>
          <p:nvPr/>
        </p:nvSpPr>
        <p:spPr>
          <a:xfrm>
            <a:off x="273192" y="5693743"/>
            <a:ext cx="631160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MENTOR NAME</a:t>
            </a:r>
            <a:endParaRPr lang="en-SG"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F547D2-2674-4B79-B217-E742EBE95ED1}"/>
              </a:ext>
            </a:extLst>
          </p:cNvPr>
          <p:cNvSpPr txBox="1"/>
          <p:nvPr/>
        </p:nvSpPr>
        <p:spPr>
          <a:xfrm>
            <a:off x="1336936" y="4165922"/>
            <a:ext cx="418410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“PROJECT TITLE”</a:t>
            </a:r>
            <a:endParaRPr lang="en-IN" sz="1600" b="1" dirty="0">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78" y="212912"/>
            <a:ext cx="6578417" cy="9480176"/>
          </a:xfrm>
          <a:prstGeom prst="rect">
            <a:avLst/>
          </a:prstGeom>
        </p:spPr>
      </p:pic>
      <p:pic>
        <p:nvPicPr>
          <p:cNvPr id="6" name="Picture 11">
            <a:extLst>
              <a:ext uri="{FF2B5EF4-FFF2-40B4-BE49-F238E27FC236}">
                <a16:creationId xmlns:a16="http://schemas.microsoft.com/office/drawing/2014/main" id="{53611655-7964-1645-A36E-FFBFDF82A3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846" y="3415836"/>
            <a:ext cx="2286000" cy="1184487"/>
          </a:xfrm>
          <a:prstGeom prst="rect">
            <a:avLst/>
          </a:prstGeom>
        </p:spPr>
      </p:pic>
      <p:sp>
        <p:nvSpPr>
          <p:cNvPr id="12" name="TextBox 11">
            <a:extLst>
              <a:ext uri="{FF2B5EF4-FFF2-40B4-BE49-F238E27FC236}">
                <a16:creationId xmlns:a16="http://schemas.microsoft.com/office/drawing/2014/main" id="{38DAEBD3-68FB-3D44-BA0A-CD9587AE0D9C}"/>
              </a:ext>
            </a:extLst>
          </p:cNvPr>
          <p:cNvSpPr txBox="1"/>
          <p:nvPr/>
        </p:nvSpPr>
        <p:spPr>
          <a:xfrm>
            <a:off x="1806665" y="3573624"/>
            <a:ext cx="3244644" cy="338554"/>
          </a:xfrm>
          <a:prstGeom prst="rect">
            <a:avLst/>
          </a:prstGeom>
          <a:noFill/>
        </p:spPr>
        <p:txBody>
          <a:bodyPr wrap="square" rtlCol="0">
            <a:spAutoFit/>
          </a:bodyPr>
          <a:lstStyle/>
          <a:p>
            <a:pPr algn="l"/>
            <a:r>
              <a:rPr lang="en-IN" sz="1600">
                <a:latin typeface="Times New Roman" panose="02020603050405020304" pitchFamily="18" charset="0"/>
                <a:cs typeface="Times New Roman" panose="02020603050405020304" pitchFamily="18" charset="0"/>
              </a:rPr>
              <a:t>          E-COMMERCE WEBSITE</a:t>
            </a:r>
            <a:endParaRPr lang="en-US"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EDE4C0C-C058-6A47-B3DE-383B0BB5D151}"/>
              </a:ext>
            </a:extLst>
          </p:cNvPr>
          <p:cNvSpPr txBox="1"/>
          <p:nvPr/>
        </p:nvSpPr>
        <p:spPr>
          <a:xfrm>
            <a:off x="2746996" y="3792587"/>
            <a:ext cx="1769135" cy="598609"/>
          </a:xfrm>
          <a:prstGeom prst="rect">
            <a:avLst/>
          </a:prstGeom>
          <a:noFill/>
        </p:spPr>
        <p:txBody>
          <a:bodyPr wrap="square" rtlCol="0">
            <a:spAutoFit/>
          </a:bodyPr>
          <a:lstStyle/>
          <a:p>
            <a:pPr algn="l"/>
            <a:r>
              <a:rPr lang="en-IN" sz="1600" b="1">
                <a:latin typeface="Times New Roman" panose="02020603050405020304" pitchFamily="18" charset="0"/>
                <a:cs typeface="Times New Roman" panose="02020603050405020304" pitchFamily="18" charset="0"/>
              </a:rPr>
              <a:t>   “NigozeoTienda”</a:t>
            </a:r>
            <a:endParaRPr lang="en-US" sz="1600" b="1">
              <a:latin typeface="Times New Roman" panose="02020603050405020304" pitchFamily="18" charset="0"/>
              <a:cs typeface="Times New Roman" panose="02020603050405020304" pitchFamily="18" charset="0"/>
            </a:endParaRPr>
          </a:p>
        </p:txBody>
      </p:sp>
      <p:pic>
        <p:nvPicPr>
          <p:cNvPr id="16" name="Picture 16">
            <a:extLst>
              <a:ext uri="{FF2B5EF4-FFF2-40B4-BE49-F238E27FC236}">
                <a16:creationId xmlns:a16="http://schemas.microsoft.com/office/drawing/2014/main" id="{A9618EF0-44EA-CA46-90F2-3FF9C2374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8845" y="5600070"/>
            <a:ext cx="4572000" cy="401450"/>
          </a:xfrm>
          <a:prstGeom prst="rect">
            <a:avLst/>
          </a:prstGeom>
        </p:spPr>
      </p:pic>
      <p:sp>
        <p:nvSpPr>
          <p:cNvPr id="17" name="TextBox 16">
            <a:extLst>
              <a:ext uri="{FF2B5EF4-FFF2-40B4-BE49-F238E27FC236}">
                <a16:creationId xmlns:a16="http://schemas.microsoft.com/office/drawing/2014/main" id="{17833C02-7432-404D-9940-F7BF3E88214E}"/>
              </a:ext>
            </a:extLst>
          </p:cNvPr>
          <p:cNvSpPr txBox="1"/>
          <p:nvPr/>
        </p:nvSpPr>
        <p:spPr>
          <a:xfrm>
            <a:off x="2917719" y="5667749"/>
            <a:ext cx="1828800" cy="307777"/>
          </a:xfrm>
          <a:prstGeom prst="rect">
            <a:avLst/>
          </a:prstGeom>
          <a:noFill/>
        </p:spPr>
        <p:txBody>
          <a:bodyPr wrap="square" rtlCol="0">
            <a:spAutoFit/>
          </a:bodyPr>
          <a:lstStyle/>
          <a:p>
            <a:pPr algn="l"/>
            <a:r>
              <a:rPr lang="en-IN" sz="1400">
                <a:latin typeface="Times New Roman" panose="02020603050405020304" pitchFamily="18" charset="0"/>
                <a:cs typeface="Times New Roman" panose="02020603050405020304" pitchFamily="18" charset="0"/>
              </a:rPr>
              <a:t>SAI CHAND</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1079" y="1195206"/>
            <a:ext cx="5064015" cy="584775"/>
          </a:xfrm>
          <a:prstGeom prst="rect">
            <a:avLst/>
          </a:prstGeom>
        </p:spPr>
        <p:txBody>
          <a:bodyPr wrap="non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a:latin typeface="Times New Roman" panose="02020603050405020304" pitchFamily="18" charset="0"/>
                <a:cs typeface="Times New Roman" panose="02020603050405020304" pitchFamily="18" charset="0"/>
              </a:rPr>
              <a:t>“PROJECT TITLE”</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416901" y="3636146"/>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extLst>
              <p:ext uri="{D42A27DB-BD31-4B8C-83A1-F6EECF244321}">
                <p14:modId xmlns:p14="http://schemas.microsoft.com/office/powerpoint/2010/main" val="3611667418"/>
              </p:ext>
            </p:extLst>
          </p:nvPr>
        </p:nvGraphicFramePr>
        <p:xfrm>
          <a:off x="390468" y="6096950"/>
          <a:ext cx="6105238" cy="2050763"/>
        </p:xfrm>
        <a:graphic>
          <a:graphicData uri="http://schemas.openxmlformats.org/drawingml/2006/table">
            <a:tbl>
              <a:tblPr firstRow="1" bandRow="1">
                <a:tableStyleId>{5C22544A-7EE6-4342-B048-85BDC9FD1C3A}</a:tableStyleId>
              </a:tblPr>
              <a:tblGrid>
                <a:gridCol w="2785927">
                  <a:extLst>
                    <a:ext uri="{9D8B030D-6E8A-4147-A177-3AD203B41FA5}">
                      <a16:colId xmlns:a16="http://schemas.microsoft.com/office/drawing/2014/main" val="20000"/>
                    </a:ext>
                  </a:extLst>
                </a:gridCol>
                <a:gridCol w="1926014">
                  <a:extLst>
                    <a:ext uri="{9D8B030D-6E8A-4147-A177-3AD203B41FA5}">
                      <a16:colId xmlns:a16="http://schemas.microsoft.com/office/drawing/2014/main" val="20001"/>
                    </a:ext>
                  </a:extLst>
                </a:gridCol>
                <a:gridCol w="1393297">
                  <a:extLst>
                    <a:ext uri="{9D8B030D-6E8A-4147-A177-3AD203B41FA5}">
                      <a16:colId xmlns:a16="http://schemas.microsoft.com/office/drawing/2014/main" val="20002"/>
                    </a:ext>
                  </a:extLst>
                </a:gridCol>
              </a:tblGrid>
              <a:tr h="475850">
                <a:tc>
                  <a:txBody>
                    <a:bodyPr/>
                    <a:lstStyle/>
                    <a:p>
                      <a:pPr algn="ctr"/>
                      <a:r>
                        <a:rPr lang="en-IN" sz="1600" b="1" dirty="0">
                          <a:latin typeface="+mn-lt"/>
                        </a:rPr>
                        <a:t>NAME</a:t>
                      </a:r>
                      <a:endParaRPr lang="en-US" sz="1600" b="1" dirty="0">
                        <a:latin typeface="+mn-lt"/>
                      </a:endParaRPr>
                    </a:p>
                  </a:txBody>
                  <a:tcPr marL="36000" marR="36000" marT="36000" marB="36000" anchor="ctr"/>
                </a:tc>
                <a:tc>
                  <a:txBody>
                    <a:bodyPr/>
                    <a:lstStyle/>
                    <a:p>
                      <a:pPr algn="ctr"/>
                      <a:r>
                        <a:rPr lang="en-IN" sz="1600" b="1" dirty="0">
                          <a:latin typeface="+mn-lt"/>
                        </a:rPr>
                        <a:t>ROLL</a:t>
                      </a:r>
                      <a:r>
                        <a:rPr lang="en-IN" sz="1600" b="1" baseline="0" dirty="0">
                          <a:latin typeface="+mn-lt"/>
                        </a:rPr>
                        <a:t> NO.</a:t>
                      </a:r>
                      <a:endParaRPr lang="en-US" sz="1600" b="1" dirty="0">
                        <a:latin typeface="+mn-lt"/>
                      </a:endParaRPr>
                    </a:p>
                  </a:txBody>
                  <a:tcPr marL="36000" marR="36000" marT="36000" marB="36000" anchor="ctr"/>
                </a:tc>
                <a:tc>
                  <a:txBody>
                    <a:bodyPr/>
                    <a:lstStyle/>
                    <a:p>
                      <a:pPr algn="ctr"/>
                      <a:r>
                        <a:rPr lang="en-IN" sz="1600" b="1" dirty="0">
                          <a:latin typeface="+mn-lt"/>
                        </a:rPr>
                        <a:t>BRANCH</a:t>
                      </a:r>
                      <a:endParaRPr lang="en-US" sz="1600" b="1" dirty="0">
                        <a:latin typeface="+mn-lt"/>
                      </a:endParaRPr>
                    </a:p>
                  </a:txBody>
                  <a:tcPr marL="36000" marR="36000" marT="36000" marB="36000" anchor="ctr"/>
                </a:tc>
                <a:extLst>
                  <a:ext uri="{0D108BD9-81ED-4DB2-BD59-A6C34878D82A}">
                    <a16:rowId xmlns:a16="http://schemas.microsoft.com/office/drawing/2014/main" val="10000"/>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BALURI RISHIKA REDDY</a:t>
                      </a: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effectLst/>
                          <a:latin typeface="+mn-lt"/>
                          <a:ea typeface="+mn-ea"/>
                          <a:cs typeface="+mn-cs"/>
                        </a:rPr>
                        <a:t>19241A1206</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IT</a:t>
                      </a:r>
                    </a:p>
                  </a:txBody>
                  <a:tcPr marL="36000" marR="36000" marT="36000" marB="36000" anchor="ctr"/>
                </a:tc>
                <a:extLst>
                  <a:ext uri="{0D108BD9-81ED-4DB2-BD59-A6C34878D82A}">
                    <a16:rowId xmlns:a16="http://schemas.microsoft.com/office/drawing/2014/main" val="10003"/>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BETHI VISHNU VARDHAN REDDY</a:t>
                      </a: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0" kern="1200" dirty="0">
                          <a:solidFill>
                            <a:schemeClr val="dk1"/>
                          </a:solidFill>
                          <a:effectLst/>
                          <a:latin typeface="+mn-lt"/>
                          <a:ea typeface="+mn-ea"/>
                          <a:cs typeface="+mn-cs"/>
                        </a:rPr>
                        <a:t>19241A05U5</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CSE</a:t>
                      </a:r>
                    </a:p>
                  </a:txBody>
                  <a:tcPr marL="36000" marR="36000" marT="36000" marB="36000" anchor="ctr"/>
                </a:tc>
                <a:extLst>
                  <a:ext uri="{0D108BD9-81ED-4DB2-BD59-A6C34878D82A}">
                    <a16:rowId xmlns:a16="http://schemas.microsoft.com/office/drawing/2014/main" val="2017163711"/>
                  </a:ext>
                </a:extLst>
              </a:tr>
              <a:tr h="524971">
                <a:tc>
                  <a:txBody>
                    <a:bodyPr/>
                    <a:lstStyle/>
                    <a:p>
                      <a:pPr algn="ctr" fontAlgn="ctr"/>
                      <a:r>
                        <a:rPr lang="en-IN" sz="1400" b="0" i="0" u="none" strike="noStrike" dirty="0">
                          <a:solidFill>
                            <a:srgbClr val="000000"/>
                          </a:solidFill>
                          <a:effectLst/>
                          <a:latin typeface="+mn-lt"/>
                        </a:rPr>
                        <a:t>CHEVVURI SWARNA TEJASWI</a:t>
                      </a:r>
                    </a:p>
                  </a:txBody>
                  <a:tcPr marL="36000" marR="36000" marT="36000" marB="36000" anchor="ctr"/>
                </a:tc>
                <a:tc>
                  <a:txBody>
                    <a:bodyPr/>
                    <a:lstStyle/>
                    <a:p>
                      <a:pPr algn="ctr"/>
                      <a:r>
                        <a:rPr lang="en-IN" sz="1400" b="0" kern="1200" dirty="0">
                          <a:solidFill>
                            <a:schemeClr val="dk1"/>
                          </a:solidFill>
                          <a:effectLst/>
                          <a:latin typeface="+mn-lt"/>
                          <a:ea typeface="+mn-ea"/>
                          <a:cs typeface="+mn-cs"/>
                        </a:rPr>
                        <a:t>19241A04D1</a:t>
                      </a:r>
                      <a:endParaRPr lang="en-US" sz="1400" b="0" dirty="0">
                        <a:latin typeface="+mn-lt"/>
                      </a:endParaRPr>
                    </a:p>
                  </a:txBody>
                  <a:tcPr marL="36000" marR="36000" marT="36000" marB="36000" anchor="ctr"/>
                </a:tc>
                <a:tc>
                  <a:txBody>
                    <a:bodyPr/>
                    <a:lstStyle/>
                    <a:p>
                      <a:pPr algn="ctr" fontAlgn="ctr"/>
                      <a:r>
                        <a:rPr lang="en-IN" sz="1400" b="0" i="0" u="none" strike="noStrike" dirty="0">
                          <a:solidFill>
                            <a:srgbClr val="000000"/>
                          </a:solidFill>
                          <a:effectLst/>
                          <a:latin typeface="+mn-lt"/>
                        </a:rPr>
                        <a:t>ECE</a:t>
                      </a:r>
                    </a:p>
                  </a:txBody>
                  <a:tcPr marL="36000" marR="36000" marT="36000" marB="36000" anchor="ctr"/>
                </a:tc>
                <a:extLst>
                  <a:ext uri="{0D108BD9-81ED-4DB2-BD59-A6C34878D82A}">
                    <a16:rowId xmlns:a16="http://schemas.microsoft.com/office/drawing/2014/main" val="443372718"/>
                  </a:ext>
                </a:extLst>
              </a:tr>
            </a:tbl>
          </a:graphicData>
        </a:graphic>
      </p:graphicFrame>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1"/>
            <a:ext cx="6606761" cy="9521023"/>
          </a:xfrm>
          <a:prstGeom prst="rect">
            <a:avLst/>
          </a:prstGeom>
        </p:spPr>
      </p:pic>
      <p:pic>
        <p:nvPicPr>
          <p:cNvPr id="2" name="Picture 2">
            <a:extLst>
              <a:ext uri="{FF2B5EF4-FFF2-40B4-BE49-F238E27FC236}">
                <a16:creationId xmlns:a16="http://schemas.microsoft.com/office/drawing/2014/main" id="{A2930705-6A01-9C46-B0EA-0264952D9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551" y="3179894"/>
            <a:ext cx="4572000" cy="1011504"/>
          </a:xfrm>
          <a:prstGeom prst="rect">
            <a:avLst/>
          </a:prstGeom>
        </p:spPr>
      </p:pic>
      <p:graphicFrame>
        <p:nvGraphicFramePr>
          <p:cNvPr id="4" name="Table 4">
            <a:extLst>
              <a:ext uri="{FF2B5EF4-FFF2-40B4-BE49-F238E27FC236}">
                <a16:creationId xmlns:a16="http://schemas.microsoft.com/office/drawing/2014/main" id="{D29D1C38-DB00-994A-AD66-6EF29F47FA7F}"/>
              </a:ext>
            </a:extLst>
          </p:cNvPr>
          <p:cNvGraphicFramePr>
            <a:graphicFrameLocks noGrp="1"/>
          </p:cNvGraphicFramePr>
          <p:nvPr>
            <p:extLst>
              <p:ext uri="{D42A27DB-BD31-4B8C-83A1-F6EECF244321}">
                <p14:modId xmlns:p14="http://schemas.microsoft.com/office/powerpoint/2010/main" val="3143562938"/>
              </p:ext>
            </p:extLst>
          </p:nvPr>
        </p:nvGraphicFramePr>
        <p:xfrm>
          <a:off x="390468" y="5181434"/>
          <a:ext cx="6133410" cy="2425708"/>
        </p:xfrm>
        <a:graphic>
          <a:graphicData uri="http://schemas.openxmlformats.org/drawingml/2006/table">
            <a:tbl>
              <a:tblPr firstRow="1" bandRow="1">
                <a:tableStyleId>{5C22544A-7EE6-4342-B048-85BDC9FD1C3A}</a:tableStyleId>
              </a:tblPr>
              <a:tblGrid>
                <a:gridCol w="2044470">
                  <a:extLst>
                    <a:ext uri="{9D8B030D-6E8A-4147-A177-3AD203B41FA5}">
                      <a16:colId xmlns:a16="http://schemas.microsoft.com/office/drawing/2014/main" val="3699351276"/>
                    </a:ext>
                  </a:extLst>
                </a:gridCol>
                <a:gridCol w="2044470">
                  <a:extLst>
                    <a:ext uri="{9D8B030D-6E8A-4147-A177-3AD203B41FA5}">
                      <a16:colId xmlns:a16="http://schemas.microsoft.com/office/drawing/2014/main" val="1633330437"/>
                    </a:ext>
                  </a:extLst>
                </a:gridCol>
                <a:gridCol w="2044470">
                  <a:extLst>
                    <a:ext uri="{9D8B030D-6E8A-4147-A177-3AD203B41FA5}">
                      <a16:colId xmlns:a16="http://schemas.microsoft.com/office/drawing/2014/main" val="272019380"/>
                    </a:ext>
                  </a:extLst>
                </a:gridCol>
              </a:tblGrid>
              <a:tr h="480697">
                <a:tc>
                  <a:txBody>
                    <a:bodyPr/>
                    <a:lstStyle/>
                    <a:p>
                      <a:pPr algn="ctr"/>
                      <a:r>
                        <a:rPr lang="en-IN" sz="1400">
                          <a:latin typeface="Times New Roman" panose="02020603050405020304" pitchFamily="18" charset="0"/>
                          <a:cs typeface="Times New Roman" panose="02020603050405020304" pitchFamily="18" charset="0"/>
                        </a:rPr>
                        <a:t>NAME</a:t>
                      </a:r>
                      <a:endParaRPr lang="en-US" sz="1400">
                        <a:latin typeface="Times New Roman" panose="02020603050405020304" pitchFamily="18" charset="0"/>
                        <a:cs typeface="Times New Roman" panose="02020603050405020304" pitchFamily="18" charset="0"/>
                      </a:endParaRPr>
                    </a:p>
                  </a:txBody>
                  <a:tcPr anchor="ctr"/>
                </a:tc>
                <a:tc>
                  <a:txBody>
                    <a:bodyPr/>
                    <a:lstStyle/>
                    <a:p>
                      <a:pPr algn="ctr"/>
                      <a:r>
                        <a:rPr lang="en-IN"/>
                        <a:t>ROLL NO.</a:t>
                      </a:r>
                      <a:endParaRPr lang="en-US"/>
                    </a:p>
                  </a:txBody>
                  <a:tcPr anchor="ctr"/>
                </a:tc>
                <a:tc>
                  <a:txBody>
                    <a:bodyPr/>
                    <a:lstStyle/>
                    <a:p>
                      <a:pPr algn="ctr"/>
                      <a:r>
                        <a:rPr lang="en-IN"/>
                        <a:t>BRANCH</a:t>
                      </a:r>
                      <a:endParaRPr lang="en-US"/>
                    </a:p>
                  </a:txBody>
                  <a:tcPr anchor="ctr"/>
                </a:tc>
                <a:extLst>
                  <a:ext uri="{0D108BD9-81ED-4DB2-BD59-A6C34878D82A}">
                    <a16:rowId xmlns:a16="http://schemas.microsoft.com/office/drawing/2014/main" val="2032561886"/>
                  </a:ext>
                </a:extLst>
              </a:tr>
              <a:tr h="480697">
                <a:tc>
                  <a:txBody>
                    <a:bodyPr/>
                    <a:lstStyle/>
                    <a:p>
                      <a:pPr algn="ctr"/>
                      <a:r>
                        <a:rPr lang="en-IN"/>
                        <a:t>V DEEPAK</a:t>
                      </a:r>
                      <a:endParaRPr lang="en-US"/>
                    </a:p>
                  </a:txBody>
                  <a:tcPr anchor="ctr"/>
                </a:tc>
                <a:tc>
                  <a:txBody>
                    <a:bodyPr/>
                    <a:lstStyle/>
                    <a:p>
                      <a:pPr algn="ctr"/>
                      <a:r>
                        <a:rPr lang="en-IN"/>
                        <a:t>20241A12B7</a:t>
                      </a:r>
                      <a:endParaRPr lang="en-US"/>
                    </a:p>
                  </a:txBody>
                  <a:tcPr anchor="ctr"/>
                </a:tc>
                <a:tc>
                  <a:txBody>
                    <a:bodyPr/>
                    <a:lstStyle/>
                    <a:p>
                      <a:pPr algn="ctr"/>
                      <a:r>
                        <a:rPr lang="en-IN"/>
                        <a:t>IT</a:t>
                      </a:r>
                      <a:endParaRPr lang="en-US"/>
                    </a:p>
                  </a:txBody>
                  <a:tcPr anchor="ctr"/>
                </a:tc>
                <a:extLst>
                  <a:ext uri="{0D108BD9-81ED-4DB2-BD59-A6C34878D82A}">
                    <a16:rowId xmlns:a16="http://schemas.microsoft.com/office/drawing/2014/main" val="3348531286"/>
                  </a:ext>
                </a:extLst>
              </a:tr>
              <a:tr h="480697">
                <a:tc>
                  <a:txBody>
                    <a:bodyPr/>
                    <a:lstStyle/>
                    <a:p>
                      <a:pPr algn="ctr"/>
                      <a:r>
                        <a:rPr lang="en-IN"/>
                        <a:t>EARANKI PAVAN SREEHARSHA</a:t>
                      </a:r>
                      <a:endParaRPr lang="en-US"/>
                    </a:p>
                  </a:txBody>
                  <a:tcPr anchor="ctr"/>
                </a:tc>
                <a:tc>
                  <a:txBody>
                    <a:bodyPr/>
                    <a:lstStyle/>
                    <a:p>
                      <a:pPr algn="ctr"/>
                      <a:r>
                        <a:rPr lang="en-US"/>
                        <a:t>20241A05J2</a:t>
                      </a:r>
                    </a:p>
                  </a:txBody>
                  <a:tcPr anchor="ctr"/>
                </a:tc>
                <a:tc>
                  <a:txBody>
                    <a:bodyPr/>
                    <a:lstStyle/>
                    <a:p>
                      <a:pPr algn="ctr"/>
                      <a:r>
                        <a:rPr lang="en-IN"/>
                        <a:t>CSE</a:t>
                      </a:r>
                      <a:endParaRPr lang="en-US"/>
                    </a:p>
                  </a:txBody>
                  <a:tcPr anchor="ctr"/>
                </a:tc>
                <a:extLst>
                  <a:ext uri="{0D108BD9-81ED-4DB2-BD59-A6C34878D82A}">
                    <a16:rowId xmlns:a16="http://schemas.microsoft.com/office/drawing/2014/main" val="2367956181"/>
                  </a:ext>
                </a:extLst>
              </a:tr>
              <a:tr h="480697">
                <a:tc>
                  <a:txBody>
                    <a:bodyPr/>
                    <a:lstStyle/>
                    <a:p>
                      <a:pPr algn="ctr"/>
                      <a:r>
                        <a:rPr lang="en-IN"/>
                        <a:t>DEVARA THRYLOKYA</a:t>
                      </a:r>
                      <a:endParaRPr lang="en-US"/>
                    </a:p>
                  </a:txBody>
                  <a:tcPr anchor="ctr"/>
                </a:tc>
                <a:tc>
                  <a:txBody>
                    <a:bodyPr/>
                    <a:lstStyle/>
                    <a:p>
                      <a:pPr algn="ctr"/>
                      <a:r>
                        <a:rPr lang="en-IN"/>
                        <a:t>20241A05E3</a:t>
                      </a:r>
                      <a:endParaRPr lang="en-US"/>
                    </a:p>
                  </a:txBody>
                  <a:tcPr anchor="ctr"/>
                </a:tc>
                <a:tc>
                  <a:txBody>
                    <a:bodyPr/>
                    <a:lstStyle/>
                    <a:p>
                      <a:pPr algn="ctr"/>
                      <a:r>
                        <a:rPr lang="en-IN"/>
                        <a:t>CSE</a:t>
                      </a:r>
                      <a:endParaRPr lang="en-US"/>
                    </a:p>
                  </a:txBody>
                  <a:tcPr anchor="ctr"/>
                </a:tc>
                <a:extLst>
                  <a:ext uri="{0D108BD9-81ED-4DB2-BD59-A6C34878D82A}">
                    <a16:rowId xmlns:a16="http://schemas.microsoft.com/office/drawing/2014/main" val="1741974934"/>
                  </a:ext>
                </a:extLst>
              </a:tr>
              <a:tr h="480697">
                <a:tc>
                  <a:txBody>
                    <a:bodyPr/>
                    <a:lstStyle/>
                    <a:p>
                      <a:pPr algn="ctr"/>
                      <a:r>
                        <a:rPr lang="en-IN"/>
                        <a:t>ALEKHYA JAWALKAR</a:t>
                      </a:r>
                      <a:endParaRPr lang="en-US"/>
                    </a:p>
                  </a:txBody>
                  <a:tcPr anchor="ctr"/>
                </a:tc>
                <a:tc>
                  <a:txBody>
                    <a:bodyPr/>
                    <a:lstStyle/>
                    <a:p>
                      <a:pPr algn="ctr"/>
                      <a:r>
                        <a:rPr lang="en-IN"/>
                        <a:t>20241A05O2</a:t>
                      </a:r>
                      <a:endParaRPr lang="en-US"/>
                    </a:p>
                  </a:txBody>
                  <a:tcPr anchor="ctr"/>
                </a:tc>
                <a:tc>
                  <a:txBody>
                    <a:bodyPr/>
                    <a:lstStyle/>
                    <a:p>
                      <a:pPr algn="ctr"/>
                      <a:r>
                        <a:rPr lang="en-IN"/>
                        <a:t>CSE</a:t>
                      </a:r>
                      <a:endParaRPr lang="en-US"/>
                    </a:p>
                  </a:txBody>
                  <a:tcPr anchor="ctr"/>
                </a:tc>
                <a:extLst>
                  <a:ext uri="{0D108BD9-81ED-4DB2-BD59-A6C34878D82A}">
                    <a16:rowId xmlns:a16="http://schemas.microsoft.com/office/drawing/2014/main" val="3872086116"/>
                  </a:ext>
                </a:extLst>
              </a:tr>
            </a:tbl>
          </a:graphicData>
        </a:graphic>
      </p:graphicFrame>
      <p:sp>
        <p:nvSpPr>
          <p:cNvPr id="17" name="TextBox 16">
            <a:extLst>
              <a:ext uri="{FF2B5EF4-FFF2-40B4-BE49-F238E27FC236}">
                <a16:creationId xmlns:a16="http://schemas.microsoft.com/office/drawing/2014/main" id="{1711B062-9144-E548-AA25-FC072F77BBB7}"/>
              </a:ext>
            </a:extLst>
          </p:cNvPr>
          <p:cNvSpPr txBox="1"/>
          <p:nvPr/>
        </p:nvSpPr>
        <p:spPr>
          <a:xfrm>
            <a:off x="3524529" y="3089818"/>
            <a:ext cx="470943" cy="1384995"/>
          </a:xfrm>
          <a:prstGeom prst="rect">
            <a:avLst/>
          </a:prstGeom>
          <a:noFill/>
        </p:spPr>
        <p:txBody>
          <a:bodyPr wrap="square">
            <a:spAutoFit/>
          </a:bodyPr>
          <a:lstStyle/>
          <a:p>
            <a:pPr marL="0" algn="ctr" rtl="0" eaLnBrk="1" fontAlgn="ctr" latinLnBrk="0" hangingPunct="1">
              <a:spcBef>
                <a:spcPts val="0"/>
              </a:spcBef>
              <a:spcAft>
                <a:spcPts val="0"/>
              </a:spcAft>
            </a:pPr>
            <a:endParaRPr lang="en-IN" sz="2400" b="0" i="0" u="none" strike="noStrike">
              <a:effectLst/>
              <a:latin typeface="Arial" panose="020B0604020202020204" pitchFamily="34" charset="0"/>
            </a:endParaRPr>
          </a:p>
          <a:p>
            <a:pPr marL="0" algn="ctr" rtl="0" eaLnBrk="1" fontAlgn="ctr" latinLnBrk="0" hangingPunct="1">
              <a:spcBef>
                <a:spcPts val="0"/>
              </a:spcBef>
              <a:spcAft>
                <a:spcPts val="0"/>
              </a:spcAft>
            </a:pPr>
            <a:endParaRPr lang="en-IN" sz="1800" b="0" i="0" u="none" strike="noStrike" kern="1200">
              <a:solidFill>
                <a:srgbClr val="000000"/>
              </a:solidFill>
              <a:effectLst/>
              <a:latin typeface="Calibri" panose="020F0502020204030204" pitchFamily="34" charset="0"/>
            </a:endParaRPr>
          </a:p>
          <a:p>
            <a:pPr marL="0" algn="ctr" rtl="0" eaLnBrk="1" fontAlgn="ctr" latinLnBrk="0" hangingPunct="1">
              <a:spcBef>
                <a:spcPts val="0"/>
              </a:spcBef>
              <a:spcAft>
                <a:spcPts val="0"/>
              </a:spcAft>
            </a:pPr>
            <a:endParaRPr lang="en-IN" sz="1800" b="0" i="0" u="none" strike="noStrike" kern="1200">
              <a:solidFill>
                <a:srgbClr val="000000"/>
              </a:solidFill>
              <a:effectLst/>
              <a:latin typeface="Calibri" panose="020F0502020204030204" pitchFamily="34" charset="0"/>
            </a:endParaRPr>
          </a:p>
          <a:p>
            <a:pPr marL="0" algn="ctr" rtl="0" eaLnBrk="1" fontAlgn="ctr" latinLnBrk="0" hangingPunct="1">
              <a:spcBef>
                <a:spcPts val="0"/>
              </a:spcBef>
              <a:spcAft>
                <a:spcPts val="0"/>
              </a:spcAft>
            </a:pPr>
            <a:endParaRPr lang="en-IN" sz="2400" b="0" i="0" u="none" strike="noStrike">
              <a:effectLst/>
              <a:latin typeface="Arial" panose="020B0604020202020204" pitchFamily="34" charset="0"/>
            </a:endParaRPr>
          </a:p>
        </p:txBody>
      </p:sp>
      <p:pic>
        <p:nvPicPr>
          <p:cNvPr id="26" name="Picture 26">
            <a:extLst>
              <a:ext uri="{FF2B5EF4-FFF2-40B4-BE49-F238E27FC236}">
                <a16:creationId xmlns:a16="http://schemas.microsoft.com/office/drawing/2014/main" id="{D96DED2B-AB75-FF4B-8DE4-47781947C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17067"/>
            <a:ext cx="6913552" cy="2300133"/>
          </a:xfrm>
          <a:prstGeom prst="rect">
            <a:avLst/>
          </a:prstGeom>
        </p:spPr>
      </p:pic>
      <p:sp>
        <p:nvSpPr>
          <p:cNvPr id="5" name="TextBox 4">
            <a:extLst>
              <a:ext uri="{FF2B5EF4-FFF2-40B4-BE49-F238E27FC236}">
                <a16:creationId xmlns:a16="http://schemas.microsoft.com/office/drawing/2014/main" id="{A60CA4C5-0DCE-6D40-BC0B-36EAC1594089}"/>
              </a:ext>
            </a:extLst>
          </p:cNvPr>
          <p:cNvSpPr txBox="1"/>
          <p:nvPr/>
        </p:nvSpPr>
        <p:spPr>
          <a:xfrm>
            <a:off x="2639961" y="2880589"/>
            <a:ext cx="1769135" cy="598609"/>
          </a:xfrm>
          <a:prstGeom prst="rect">
            <a:avLst/>
          </a:prstGeom>
          <a:noFill/>
        </p:spPr>
        <p:txBody>
          <a:bodyPr wrap="square" rtlCol="0">
            <a:spAutoFit/>
          </a:bodyPr>
          <a:lstStyle/>
          <a:p>
            <a:pPr algn="l"/>
            <a:r>
              <a:rPr lang="en-IN" sz="1600" b="1">
                <a:latin typeface="Times New Roman" panose="02020603050405020304" pitchFamily="18" charset="0"/>
                <a:cs typeface="Times New Roman" panose="02020603050405020304" pitchFamily="18" charset="0"/>
              </a:rPr>
              <a:t>   “NigozeoTienda”</a:t>
            </a:r>
            <a:endParaRPr lang="en-US"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dirty="0">
                <a:latin typeface="Times New Roman" panose="02020603050405020304" pitchFamily="18" charset="0"/>
                <a:cs typeface="Times New Roman" panose="02020603050405020304" pitchFamily="18" charset="0"/>
              </a:rPr>
              <a:t>We express our deep sense of gratitude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With immense pleasure, we extend our appreciation to our </a:t>
            </a:r>
            <a:r>
              <a:rPr lang="en-SG" altLang="en-GB" sz="1200" dirty="0">
                <a:latin typeface="Times New Roman" panose="02020603050405020304" pitchFamily="18" charset="0"/>
                <a:cs typeface="Times New Roman" panose="02020603050405020304" pitchFamily="18" charset="0"/>
              </a:rPr>
              <a:t>respected</a:t>
            </a:r>
            <a:r>
              <a:rPr lang="en-GB" sz="1200" dirty="0">
                <a:latin typeface="Times New Roman" panose="02020603050405020304" pitchFamily="18" charset="0"/>
                <a:cs typeface="Times New Roman" panose="02020603050405020304" pitchFamily="18" charset="0"/>
              </a:rPr>
              <a:t> Principal, for permitting us to carry out this project.</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dirty="0">
                <a:latin typeface="Times New Roman" panose="02020603050405020304" pitchFamily="18" charset="0"/>
                <a:cs typeface="Times New Roman" panose="02020603050405020304" pitchFamily="18" charset="0"/>
              </a:rPr>
              <a:t>environment</a:t>
            </a:r>
            <a:r>
              <a:rPr lang="en-GB" sz="1200" dirty="0">
                <a:latin typeface="Times New Roman" panose="02020603050405020304" pitchFamily="18" charset="0"/>
                <a:cs typeface="Times New Roman" panose="02020603050405020304" pitchFamily="18" charset="0"/>
              </a:rPr>
              <a:t> required for the project completion.</a:t>
            </a:r>
          </a:p>
          <a:p>
            <a:pPr algn="just"/>
            <a:endParaRPr 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grateful to </a:t>
            </a:r>
            <a:r>
              <a:rPr lang="en-SG" altLang="en-GB" sz="1200" dirty="0">
                <a:latin typeface="Times New Roman" panose="02020603050405020304" pitchFamily="18" charset="0"/>
                <a:cs typeface="Times New Roman" panose="02020603050405020304" pitchFamily="18" charset="0"/>
              </a:rPr>
              <a:t>our</a:t>
            </a:r>
            <a:r>
              <a:rPr lang="en-GB" sz="1200" dirty="0">
                <a:latin typeface="Times New Roman" panose="02020603050405020304" pitchFamily="18" charset="0"/>
                <a:cs typeface="Times New Roman" panose="02020603050405020304" pitchFamily="18" charset="0"/>
              </a:rPr>
              <a:t> project supervisor who spared valuable time </a:t>
            </a:r>
            <a:r>
              <a:rPr lang="en-SG" sz="1200" dirty="0">
                <a:latin typeface="Times New Roman" panose="02020603050405020304" pitchFamily="18" charset="0"/>
                <a:cs typeface="Times New Roman" panose="02020603050405020304" pitchFamily="18" charset="0"/>
              </a:rPr>
              <a:t>to</a:t>
            </a:r>
            <a:r>
              <a:rPr lang="en-GB" sz="1200" dirty="0">
                <a:latin typeface="Times New Roman" panose="02020603050405020304" pitchFamily="18" charset="0"/>
                <a:cs typeface="Times New Roman" panose="02020603050405020304" pitchFamily="18" charset="0"/>
              </a:rPr>
              <a:t> </a:t>
            </a:r>
            <a:r>
              <a:rPr lang="en-SG" altLang="en-GB" sz="1200" dirty="0">
                <a:latin typeface="Times New Roman" panose="02020603050405020304" pitchFamily="18" charset="0"/>
                <a:cs typeface="Times New Roman" panose="02020603050405020304" pitchFamily="18" charset="0"/>
              </a:rPr>
              <a:t>influence </a:t>
            </a:r>
            <a:r>
              <a:rPr lang="en-GB" sz="1200" dirty="0">
                <a:latin typeface="Times New Roman" panose="02020603050405020304" pitchFamily="18" charset="0"/>
                <a:cs typeface="Times New Roman" panose="02020603050405020304" pitchFamily="18" charset="0"/>
              </a:rPr>
              <a:t>us with their novel insights</a:t>
            </a:r>
            <a:r>
              <a:rPr lang="en-SG" altLang="en-GB" sz="1200" dirty="0">
                <a:latin typeface="Times New Roman" panose="02020603050405020304" pitchFamily="18" charset="0"/>
                <a:cs typeface="Times New Roman" panose="02020603050405020304" pitchFamily="18" charset="0"/>
              </a:rPr>
              <a:t>.</a:t>
            </a:r>
          </a:p>
          <a:p>
            <a:pPr algn="just"/>
            <a:endParaRPr lang="en-SG" altLang="en-GB" sz="1200" dirty="0">
              <a:latin typeface="Times New Roman" panose="02020603050405020304" pitchFamily="18" charset="0"/>
              <a:cs typeface="Times New Roman" panose="02020603050405020304" pitchFamily="18" charset="0"/>
            </a:endParaRPr>
          </a:p>
          <a:p>
            <a:pPr algn="just"/>
            <a:r>
              <a:rPr lang="en-GB" sz="1200" dirty="0">
                <a:latin typeface="Times New Roman" panose="02020603050405020304" pitchFamily="18" charset="0"/>
                <a:cs typeface="Times New Roman" panose="02020603050405020304" pitchFamily="18" charset="0"/>
              </a:rPr>
              <a:t>We are indebted to </a:t>
            </a:r>
            <a:r>
              <a:rPr lang="en-SG" altLang="en-GB" sz="1200" dirty="0">
                <a:latin typeface="Times New Roman" panose="02020603050405020304" pitchFamily="18" charset="0"/>
                <a:cs typeface="Times New Roman" panose="02020603050405020304" pitchFamily="18" charset="0"/>
              </a:rPr>
              <a:t>all the above mentioned people </a:t>
            </a:r>
            <a:r>
              <a:rPr lang="en-GB" sz="1200" dirty="0">
                <a:latin typeface="Times New Roman" panose="02020603050405020304" pitchFamily="18" charset="0"/>
                <a:cs typeface="Times New Roman" panose="02020603050405020304" pitchFamily="18" charset="0"/>
              </a:rPr>
              <a:t>without whom we would not have </a:t>
            </a:r>
            <a:r>
              <a:rPr lang="en-SG" altLang="en-GB" sz="1200" dirty="0">
                <a:latin typeface="Times New Roman" panose="02020603050405020304" pitchFamily="18" charset="0"/>
                <a:cs typeface="Times New Roman" panose="02020603050405020304" pitchFamily="18" charset="0"/>
              </a:rPr>
              <a:t>concluded</a:t>
            </a:r>
            <a:r>
              <a:rPr lang="en-GB" sz="1200" dirty="0">
                <a:latin typeface="Times New Roman" panose="02020603050405020304" pitchFamily="18" charset="0"/>
                <a:cs typeface="Times New Roman" panose="02020603050405020304" pitchFamily="18" charset="0"/>
              </a:rPr>
              <a:t> the project.</a:t>
            </a:r>
            <a:endParaRPr lang="en-IN" sz="1200" dirty="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D065B-8634-8743-81F9-61DD303F593D}"/>
              </a:ext>
            </a:extLst>
          </p:cNvPr>
          <p:cNvSpPr txBox="1"/>
          <p:nvPr/>
        </p:nvSpPr>
        <p:spPr>
          <a:xfrm>
            <a:off x="2514600" y="4039717"/>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D9877026-12A9-0A45-B5BA-1E6ABA6BF052}"/>
              </a:ext>
            </a:extLst>
          </p:cNvPr>
          <p:cNvSpPr txBox="1"/>
          <p:nvPr/>
        </p:nvSpPr>
        <p:spPr>
          <a:xfrm>
            <a:off x="128043" y="185025"/>
            <a:ext cx="1828800" cy="338554"/>
          </a:xfrm>
          <a:prstGeom prst="rect">
            <a:avLst/>
          </a:prstGeom>
          <a:noFill/>
        </p:spPr>
        <p:txBody>
          <a:bodyPr wrap="square" rtlCol="0">
            <a:spAutoFit/>
          </a:bodyPr>
          <a:lstStyle/>
          <a:p>
            <a:pPr algn="l"/>
            <a:r>
              <a:rPr lang="en-IN" sz="1600" dirty="0">
                <a:latin typeface="Times New Roman" panose="02020603050405020304" pitchFamily="18" charset="0"/>
                <a:cs typeface="Times New Roman" panose="02020603050405020304" pitchFamily="18" charset="0"/>
              </a:rPr>
              <a:t>1. ABSTRACT:</a:t>
            </a: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D7B6E8-AAE7-6D43-BC37-26582226CD53}"/>
              </a:ext>
            </a:extLst>
          </p:cNvPr>
          <p:cNvSpPr txBox="1"/>
          <p:nvPr/>
        </p:nvSpPr>
        <p:spPr>
          <a:xfrm>
            <a:off x="128043" y="3152708"/>
            <a:ext cx="2459629" cy="338554"/>
          </a:xfrm>
          <a:prstGeom prst="rect">
            <a:avLst/>
          </a:prstGeom>
          <a:noFill/>
        </p:spPr>
        <p:txBody>
          <a:bodyPr wrap="square" rtlCol="0">
            <a:spAutoFit/>
          </a:bodyPr>
          <a:lstStyle/>
          <a:p>
            <a:pPr algn="l"/>
            <a:r>
              <a:rPr lang="en-IN" sz="1600" dirty="0">
                <a:latin typeface="Times New Roman" panose="02020603050405020304" pitchFamily="18" charset="0"/>
                <a:cs typeface="Times New Roman" panose="02020603050405020304" pitchFamily="18" charset="0"/>
              </a:rPr>
              <a:t>2. INTRODUCTION:</a:t>
            </a: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3D391E3-A49A-47DB-8389-7B37E6665B3E}"/>
              </a:ext>
            </a:extLst>
          </p:cNvPr>
          <p:cNvSpPr txBox="1"/>
          <p:nvPr/>
        </p:nvSpPr>
        <p:spPr>
          <a:xfrm>
            <a:off x="285750" y="819150"/>
            <a:ext cx="6286500" cy="1938992"/>
          </a:xfrm>
          <a:prstGeom prst="rect">
            <a:avLst/>
          </a:prstGeom>
          <a:noFill/>
        </p:spPr>
        <p:txBody>
          <a:bodyPr wrap="square" rtlCol="0">
            <a:spAutoFit/>
          </a:bodyPr>
          <a:lstStyle/>
          <a:p>
            <a:r>
              <a:rPr lang="en-US" sz="1200" cap="all" dirty="0" err="1">
                <a:latin typeface="Times New Roman" panose="02020603050405020304" pitchFamily="18" charset="0"/>
                <a:cs typeface="Times New Roman" panose="02020603050405020304" pitchFamily="18" charset="0"/>
              </a:rPr>
              <a:t>Negozio</a:t>
            </a:r>
            <a:r>
              <a:rPr lang="en-US" sz="1200" cap="all" dirty="0">
                <a:latin typeface="Times New Roman" panose="02020603050405020304" pitchFamily="18" charset="0"/>
                <a:cs typeface="Times New Roman" panose="02020603050405020304" pitchFamily="18" charset="0"/>
              </a:rPr>
              <a:t> Tienda </a:t>
            </a:r>
            <a:r>
              <a:rPr lang="en-US" sz="1200" dirty="0">
                <a:latin typeface="Times New Roman" panose="02020603050405020304" pitchFamily="18" charset="0"/>
                <a:cs typeface="Times New Roman" panose="02020603050405020304" pitchFamily="18" charset="0"/>
              </a:rPr>
              <a:t>offers a platform to buy and sell items online and contact other users to buy or sell the products all over India.</a:t>
            </a:r>
          </a:p>
          <a:p>
            <a:pPr algn="l"/>
            <a:r>
              <a:rPr lang="en-US" sz="1200" b="0" i="0" dirty="0">
                <a:solidFill>
                  <a:srgbClr val="212529"/>
                </a:solidFill>
                <a:effectLst/>
                <a:latin typeface="Times New Roman" panose="02020603050405020304" pitchFamily="18" charset="0"/>
                <a:cs typeface="Times New Roman" panose="02020603050405020304" pitchFamily="18" charset="0"/>
              </a:rPr>
              <a:t>You get to find your perfect second hand item here.</a:t>
            </a:r>
          </a:p>
          <a:p>
            <a:pPr algn="l"/>
            <a:r>
              <a:rPr lang="en-US" sz="1200" b="0" i="0" dirty="0">
                <a:solidFill>
                  <a:srgbClr val="212529"/>
                </a:solidFill>
                <a:effectLst/>
                <a:latin typeface="Times New Roman" panose="02020603050405020304" pitchFamily="18" charset="0"/>
                <a:cs typeface="Times New Roman" panose="02020603050405020304" pitchFamily="18" charset="0"/>
              </a:rPr>
              <a:t>You can sell and buy anything online here on our site all over India for free of cost.</a:t>
            </a:r>
          </a:p>
          <a:p>
            <a:pPr algn="l"/>
            <a:r>
              <a:rPr lang="en-US" sz="1200" b="0" i="0" dirty="0">
                <a:solidFill>
                  <a:srgbClr val="212529"/>
                </a:solidFill>
                <a:effectLst/>
                <a:latin typeface="Times New Roman" panose="02020603050405020304" pitchFamily="18" charset="0"/>
                <a:cs typeface="Times New Roman" panose="02020603050405020304" pitchFamily="18" charset="0"/>
              </a:rPr>
              <a:t>Put up ads for selling your belongings like gadgets, apparel, property, cars and bikes.</a:t>
            </a:r>
          </a:p>
          <a:p>
            <a:pPr algn="l"/>
            <a:r>
              <a:rPr lang="en-US" sz="1200" b="0" i="0" dirty="0">
                <a:solidFill>
                  <a:srgbClr val="212529"/>
                </a:solidFill>
                <a:effectLst/>
                <a:latin typeface="Times New Roman" panose="02020603050405020304" pitchFamily="18" charset="0"/>
                <a:cs typeface="Times New Roman" panose="02020603050405020304" pitchFamily="18" charset="0"/>
              </a:rPr>
              <a:t>As a buyer, you can look for stuff within the price range or available in your preferred location.</a:t>
            </a:r>
          </a:p>
          <a:p>
            <a:pPr algn="l"/>
            <a:r>
              <a:rPr lang="en-US" sz="1200" b="0" i="0" dirty="0">
                <a:solidFill>
                  <a:srgbClr val="212529"/>
                </a:solidFill>
                <a:effectLst/>
                <a:latin typeface="Times New Roman" panose="02020603050405020304" pitchFamily="18" charset="0"/>
                <a:cs typeface="Times New Roman" panose="02020603050405020304" pitchFamily="18" charset="0"/>
              </a:rPr>
              <a:t>As a seller, put in the details of the stuff you want to sell in your ads. </a:t>
            </a:r>
          </a:p>
          <a:p>
            <a:pPr algn="l"/>
            <a:r>
              <a:rPr lang="en-US" sz="1200" b="0" i="0" dirty="0">
                <a:solidFill>
                  <a:srgbClr val="212529"/>
                </a:solidFill>
                <a:effectLst/>
                <a:latin typeface="Times New Roman" panose="02020603050405020304" pitchFamily="18" charset="0"/>
                <a:cs typeface="Times New Roman" panose="02020603050405020304" pitchFamily="18" charset="0"/>
              </a:rPr>
              <a:t>As a buyer, you can look for stuff within the price range or available in your preferred locations. Add images of the stuff you want to sell through the app.</a:t>
            </a:r>
          </a:p>
          <a:p>
            <a:pPr algn="l"/>
            <a:r>
              <a:rPr lang="en-US" sz="1200" b="0" i="0" dirty="0">
                <a:solidFill>
                  <a:srgbClr val="212529"/>
                </a:solidFill>
                <a:effectLst/>
                <a:latin typeface="Times New Roman" panose="02020603050405020304" pitchFamily="18" charset="0"/>
                <a:cs typeface="Times New Roman" panose="02020603050405020304" pitchFamily="18" charset="0"/>
              </a:rPr>
              <a:t>You can choose to be contacted by others by email, phone number and both.</a:t>
            </a:r>
          </a:p>
        </p:txBody>
      </p:sp>
      <p:sp>
        <p:nvSpPr>
          <p:cNvPr id="11" name="TextBox 10">
            <a:extLst>
              <a:ext uri="{FF2B5EF4-FFF2-40B4-BE49-F238E27FC236}">
                <a16:creationId xmlns:a16="http://schemas.microsoft.com/office/drawing/2014/main" id="{82929558-07F0-469D-8DB3-66DACCC3D1D1}"/>
              </a:ext>
            </a:extLst>
          </p:cNvPr>
          <p:cNvSpPr txBox="1"/>
          <p:nvPr/>
        </p:nvSpPr>
        <p:spPr>
          <a:xfrm>
            <a:off x="372979" y="3753853"/>
            <a:ext cx="5835316" cy="3693319"/>
          </a:xfrm>
          <a:prstGeom prst="rect">
            <a:avLst/>
          </a:prstGeom>
          <a:noFill/>
        </p:spPr>
        <p:txBody>
          <a:bodyPr wrap="square" rtlCol="0">
            <a:spAutoFit/>
          </a:bodyPr>
          <a:lstStyle/>
          <a:p>
            <a:pPr algn="l"/>
            <a:r>
              <a:rPr lang="en-US" sz="1200" cap="all" dirty="0" err="1">
                <a:latin typeface="Times New Roman" panose="02020603050405020304" pitchFamily="18" charset="0"/>
                <a:cs typeface="Times New Roman" panose="02020603050405020304" pitchFamily="18" charset="0"/>
              </a:rPr>
              <a:t>Negozio</a:t>
            </a:r>
            <a:r>
              <a:rPr lang="en-US" sz="1200" cap="all" dirty="0">
                <a:latin typeface="Times New Roman" panose="02020603050405020304" pitchFamily="18" charset="0"/>
                <a:cs typeface="Times New Roman" panose="02020603050405020304" pitchFamily="18" charset="0"/>
              </a:rPr>
              <a:t> Tienda</a:t>
            </a:r>
            <a:r>
              <a:rPr lang="en-US" sz="1200" b="0" i="0" dirty="0">
                <a:solidFill>
                  <a:srgbClr val="212529"/>
                </a:solidFill>
                <a:effectLst/>
                <a:latin typeface="Times New Roman" panose="02020603050405020304" pitchFamily="18" charset="0"/>
                <a:cs typeface="Times New Roman" panose="02020603050405020304" pitchFamily="18" charset="0"/>
              </a:rPr>
              <a:t> can be described as a web-based platform where the users can buy and sell myriads of products, easily and at their convenience.</a:t>
            </a:r>
          </a:p>
          <a:p>
            <a:pPr algn="l"/>
            <a:r>
              <a:rPr lang="en-US" sz="1200" b="0" i="0" dirty="0">
                <a:solidFill>
                  <a:srgbClr val="212529"/>
                </a:solidFill>
                <a:effectLst/>
                <a:latin typeface="Times New Roman" panose="02020603050405020304" pitchFamily="18" charset="0"/>
                <a:cs typeface="Times New Roman" panose="02020603050405020304" pitchFamily="18" charset="0"/>
              </a:rPr>
              <a:t>These include cars, gadgets, Properties, furniture, household goods, and more.</a:t>
            </a:r>
          </a:p>
          <a:p>
            <a:pPr algn="l"/>
            <a:r>
              <a:rPr lang="en-US" sz="1200" b="0" i="0" dirty="0">
                <a:solidFill>
                  <a:srgbClr val="212529"/>
                </a:solidFill>
                <a:effectLst/>
                <a:latin typeface="Times New Roman" panose="02020603050405020304" pitchFamily="18" charset="0"/>
                <a:cs typeface="Times New Roman" panose="02020603050405020304" pitchFamily="18" charset="0"/>
              </a:rPr>
              <a:t>Our site offers its service for free of cost because it </a:t>
            </a:r>
            <a:r>
              <a:rPr lang="en-US" sz="1200" b="0" i="0" dirty="0" err="1">
                <a:solidFill>
                  <a:srgbClr val="212529"/>
                </a:solidFill>
                <a:effectLst/>
                <a:latin typeface="Times New Roman" panose="02020603050405020304" pitchFamily="18" charset="0"/>
                <a:cs typeface="Times New Roman" panose="02020603050405020304" pitchFamily="18" charset="0"/>
              </a:rPr>
              <a:t>belives</a:t>
            </a:r>
            <a:r>
              <a:rPr lang="en-US" sz="1200" b="0" i="0" dirty="0">
                <a:solidFill>
                  <a:srgbClr val="212529"/>
                </a:solidFill>
                <a:effectLst/>
                <a:latin typeface="Times New Roman" panose="02020603050405020304" pitchFamily="18" charset="0"/>
                <a:cs typeface="Times New Roman" panose="02020603050405020304" pitchFamily="18" charset="0"/>
              </a:rPr>
              <a:t> everyone needs to have a platform to address their needs , hence this site was built mainly for those people who buy second hand products. </a:t>
            </a:r>
          </a:p>
          <a:p>
            <a:pPr algn="l"/>
            <a:r>
              <a:rPr lang="en-US" sz="1200" b="0" i="0" dirty="0">
                <a:solidFill>
                  <a:srgbClr val="212529"/>
                </a:solidFill>
                <a:effectLst/>
                <a:latin typeface="Times New Roman" panose="02020603050405020304" pitchFamily="18" charset="0"/>
                <a:cs typeface="Times New Roman" panose="02020603050405020304" pitchFamily="18" charset="0"/>
              </a:rPr>
              <a:t>Our site offers a very simple interface that can be used by anyone to buy and sell products online. </a:t>
            </a:r>
          </a:p>
          <a:p>
            <a:pPr algn="l"/>
            <a:r>
              <a:rPr lang="en-US" sz="1200" b="0" i="0" dirty="0">
                <a:solidFill>
                  <a:srgbClr val="212529"/>
                </a:solidFill>
                <a:effectLst/>
                <a:latin typeface="Times New Roman" panose="02020603050405020304" pitchFamily="18" charset="0"/>
                <a:cs typeface="Times New Roman" panose="02020603050405020304" pitchFamily="18" charset="0"/>
              </a:rPr>
              <a:t>Our site offers a cross platform feature so it can be used on virtually any machine.</a:t>
            </a:r>
          </a:p>
          <a:p>
            <a:pPr algn="l"/>
            <a:r>
              <a:rPr lang="en-US" sz="1200" b="0" i="0" dirty="0">
                <a:solidFill>
                  <a:srgbClr val="212529"/>
                </a:solidFill>
                <a:effectLst/>
                <a:latin typeface="Times New Roman" panose="02020603050405020304" pitchFamily="18" charset="0"/>
                <a:cs typeface="Times New Roman" panose="02020603050405020304" pitchFamily="18" charset="0"/>
              </a:rPr>
              <a:t>It can be described as a web-based platform where the users can buy and sell myriads of products, easily and at their convenience. These include cars, gadgets, Properties, furniture, household goods, and more. </a:t>
            </a:r>
            <a:endParaRPr lang="en-US" sz="1200" b="0" i="0" dirty="0">
              <a:solidFill>
                <a:srgbClr val="FFFFFF"/>
              </a:solidFill>
              <a:effectLst/>
              <a:latin typeface="Times New Roman" panose="02020603050405020304" pitchFamily="18" charset="0"/>
              <a:cs typeface="Times New Roman" panose="02020603050405020304" pitchFamily="18" charset="0"/>
            </a:endParaRPr>
          </a:p>
          <a:p>
            <a:endParaRPr lang="en-US" dirty="0"/>
          </a:p>
          <a:p>
            <a:endParaRPr lang="en-US" dirty="0"/>
          </a:p>
          <a:p>
            <a:pPr algn="ctr"/>
            <a:r>
              <a:rPr lang="en-US" sz="1600" b="1" i="0" dirty="0" err="1">
                <a:solidFill>
                  <a:srgbClr val="212529"/>
                </a:solidFill>
                <a:effectLst/>
                <a:latin typeface="Times New Roman" panose="02020603050405020304" pitchFamily="18" charset="0"/>
                <a:cs typeface="Times New Roman" panose="02020603050405020304" pitchFamily="18" charset="0"/>
              </a:rPr>
              <a:t>Negozio</a:t>
            </a:r>
            <a:r>
              <a:rPr lang="en-US" sz="1600" b="1" i="0" dirty="0">
                <a:solidFill>
                  <a:srgbClr val="212529"/>
                </a:solidFill>
                <a:effectLst/>
                <a:latin typeface="Times New Roman" panose="02020603050405020304" pitchFamily="18" charset="0"/>
                <a:cs typeface="Times New Roman" panose="02020603050405020304" pitchFamily="18" charset="0"/>
              </a:rPr>
              <a:t> Tienda</a:t>
            </a:r>
          </a:p>
          <a:p>
            <a:pPr algn="ctr"/>
            <a:r>
              <a:rPr lang="en-US" sz="1200" i="0" dirty="0">
                <a:effectLst/>
                <a:latin typeface="Times New Roman" panose="02020603050405020304" pitchFamily="18" charset="0"/>
                <a:cs typeface="Times New Roman" panose="02020603050405020304" pitchFamily="18" charset="0"/>
              </a:rPr>
              <a:t>The best second hand ecommerce website</a:t>
            </a:r>
          </a:p>
          <a:p>
            <a:endParaRPr lang="en-US" dirty="0"/>
          </a:p>
        </p:txBody>
      </p:sp>
    </p:spTree>
    <p:extLst>
      <p:ext uri="{BB962C8B-B14F-4D97-AF65-F5344CB8AC3E}">
        <p14:creationId xmlns:p14="http://schemas.microsoft.com/office/powerpoint/2010/main" val="264099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4D11E8A-C5E3-854F-B991-712BC3E147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38" y="1119538"/>
            <a:ext cx="6717221" cy="7360786"/>
          </a:xfrm>
          <a:prstGeom prst="rect">
            <a:avLst/>
          </a:prstGeom>
        </p:spPr>
      </p:pic>
      <p:sp>
        <p:nvSpPr>
          <p:cNvPr id="3" name="TextBox 2">
            <a:extLst>
              <a:ext uri="{FF2B5EF4-FFF2-40B4-BE49-F238E27FC236}">
                <a16:creationId xmlns:a16="http://schemas.microsoft.com/office/drawing/2014/main" id="{B2E7E2DB-6FCE-5C49-86DE-D6057CFC5ED7}"/>
              </a:ext>
            </a:extLst>
          </p:cNvPr>
          <p:cNvSpPr txBox="1"/>
          <p:nvPr/>
        </p:nvSpPr>
        <p:spPr>
          <a:xfrm>
            <a:off x="1833828" y="439769"/>
            <a:ext cx="3190344" cy="338554"/>
          </a:xfrm>
          <a:prstGeom prst="rect">
            <a:avLst/>
          </a:prstGeom>
          <a:noFill/>
        </p:spPr>
        <p:txBody>
          <a:bodyPr wrap="square" rtlCol="0">
            <a:spAutoFit/>
          </a:bodyPr>
          <a:lstStyle/>
          <a:p>
            <a:pPr algn="l"/>
            <a:r>
              <a:rPr lang="en-IN" sz="1600">
                <a:latin typeface="Times New Roman" panose="02020603050405020304" pitchFamily="18" charset="0"/>
                <a:cs typeface="Times New Roman" panose="02020603050405020304" pitchFamily="18" charset="0"/>
              </a:rPr>
              <a:t>3: PROJECT WORKFLOW:</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93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9FB43E-1A32-A149-AD72-A868988FE618}"/>
              </a:ext>
            </a:extLst>
          </p:cNvPr>
          <p:cNvSpPr txBox="1"/>
          <p:nvPr/>
        </p:nvSpPr>
        <p:spPr>
          <a:xfrm>
            <a:off x="215193" y="211840"/>
            <a:ext cx="1828800" cy="338554"/>
          </a:xfrm>
          <a:prstGeom prst="rect">
            <a:avLst/>
          </a:prstGeom>
          <a:noFill/>
        </p:spPr>
        <p:txBody>
          <a:bodyPr wrap="square" rtlCol="0">
            <a:spAutoFit/>
          </a:bodyPr>
          <a:lstStyle/>
          <a:p>
            <a:pPr algn="l"/>
            <a:r>
              <a:rPr lang="en-IN" sz="1600">
                <a:latin typeface="Times New Roman" panose="02020603050405020304" pitchFamily="18" charset="0"/>
                <a:cs typeface="Times New Roman" panose="02020603050405020304" pitchFamily="18" charset="0"/>
              </a:rPr>
              <a:t>4. CODE:</a:t>
            </a:r>
            <a:endParaRPr lang="en-US" sz="16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15CAF7-C482-CD43-801D-572AA71BFBDB}"/>
              </a:ext>
            </a:extLst>
          </p:cNvPr>
          <p:cNvSpPr txBox="1"/>
          <p:nvPr/>
        </p:nvSpPr>
        <p:spPr>
          <a:xfrm>
            <a:off x="1" y="482674"/>
            <a:ext cx="6858000" cy="9171742"/>
          </a:xfrm>
          <a:prstGeom prst="rect">
            <a:avLst/>
          </a:prstGeom>
          <a:noFill/>
        </p:spPr>
        <p:txBody>
          <a:bodyPr wrap="square" rtlCol="0">
            <a:spAutoFit/>
          </a:bodyPr>
          <a:lstStyle/>
          <a:p>
            <a:pPr algn="l"/>
            <a:r>
              <a:rPr lang="en-IN" sz="1400">
                <a:latin typeface="Times New Roman" panose="02020603050405020304" pitchFamily="18" charset="0"/>
                <a:cs typeface="Times New Roman" panose="02020603050405020304" pitchFamily="18" charset="0"/>
              </a:rPr>
              <a:t>HOME PAGE</a:t>
            </a:r>
            <a:r>
              <a:rPr lang="en-IN" sz="1200"/>
              <a:t>: </a:t>
            </a:r>
            <a:r>
              <a:rPr lang="en-IN" sz="1200">
                <a:latin typeface="Times New Roman" panose="02020603050405020304" pitchFamily="18" charset="0"/>
                <a:cs typeface="Times New Roman" panose="02020603050405020304" pitchFamily="18" charset="0"/>
              </a:rPr>
              <a:t>&lt;!DOCTYPE html&gt; &lt;html lang="en"&gt; &lt;head&gt; &lt;meta charset="UTF-8"&gt; &lt;meta name="viewport" content="width=device-width, initial-scale=1.0"&gt; &lt;meta http-equiv="X-UA-Compatible" content="ie=edge"&gt; &lt;!-- Font Awesome --&gt; &lt;link rel="stylesheet" href="/static/css/all.css"&gt; &lt;!-- Bootstrap --&gt; &lt;link rel="stylesheet" href="/static/css/bootstrap.css"&gt; &lt;!-- Custom --&gt; &lt;link rel="stylesheet" href="/static/css/style.css"&gt; &lt;link rel="stylesheet" href="/static/css/lightbox.min.css"&gt; &lt;title&gt;Negozio Tienda &lt;/title&gt; &lt;/head&gt; &lt;body&gt; &lt;nav class="navbar navbar-expand-lg navbar-dark bg-primary sticky-top"&gt; &lt;div class="container"&gt; &lt;a class="navbar-brand" href="/"&gt; &lt;img src="/static/img/Negozio tienda1.png" class="logo" alt=""&gt; &lt;/a&gt; &lt;button class="navbar-toggler" type="button" data-toggle="collapse" data-target="#navbarNavAltMarkup"&gt; &lt;span class="navbar-toggler-icon"&gt;&lt;/span&gt; &lt;/button&gt; &lt;div class="collapse navbar-collapse" id="navbarNavAltMarkup"&gt; &lt;ul class="navbar-nav"&gt; &lt;li class = "nav-item active mr-3 selunder" &gt; &lt;a class="nav-link" href="/"&gt;Home&lt;/a&gt; &lt;/li&gt; &lt;li class="nav-item mr-3" &gt; &lt;a class="nav-link" href="/about/"&gt;About&lt;/a&gt; &lt;/li&gt; &lt;li class="nav-item mr-3" &gt; &lt;a class="nav-link" href="/listings/"&gt;Featured Listings&lt;/a&gt; &lt;/li&gt; &lt;/ul&gt; &lt;ul class="navbar-nav ml-auto"&gt; &lt;li class="nav-item mr-3" &gt; &lt;a class="nav-link" href="/accounts/register/"&gt; &lt;i class="fas fa-user-plus"&gt;&lt;/i&gt; Register&lt;/a&gt; &lt;/li&gt; &lt;li class="nav-item mr-3" &gt; &lt;a class="nav-link" href="/accounts/login/"&gt; &lt;i class="fas fa-sign-in-alt"&gt;&lt;/i&gt; Login&lt;/a&gt; &lt;/li&gt; &lt;/ul&gt; &lt;/div&gt; &lt;/div&gt; &lt;/nav&gt; &lt;section id="showcase"&gt; &lt;div class="container text-center"&gt; &lt;div class="home-search p-5"&gt; &lt;div class="overlay p-5"&gt; &lt;h1 class="display-4 mb-4"&gt; Buy and Sell Items Online &lt;/h1&gt; &lt;p class="lead"&gt;Negozio Tienda offers a platform to buy and sell items online and contact other users to buy or sell the products all over India &lt;/p&gt; &lt;div class="search"&gt; &lt;form action="/listings/search/"&gt; &lt;!-- Form Row 1 --&gt; &lt;div class="form-row"&gt; &lt;div class="col-md-4 mb-3"&gt; &lt;label class="sr-only"&gt;Search&lt;/label&gt; &lt;input type="text" name="keywords" class="form-control" placeholder="Search (Electronics, Gadgets, books)"&gt; &lt;/div&gt; &lt;div class="col-md-4 mb-3"&gt; &lt;label class="sr-only"&gt;City&lt;/label&gt; &lt;input type="text" name="city" class="form-control" placeholder="City"&gt; &lt;/div&gt; &lt;div class="col-md-4 mb-3"&gt; &lt;label class="sr-only"&gt;State&lt;/label&gt; &lt;select name="state" class="form-control"&gt; &lt;option selected="true" disabled="disabled"&gt;State (All)&lt;/option&gt; &lt;option value="AP" &gt;Andhra Pradesh&lt;/option&gt; &lt;option value="AR" &gt;Arunachal Pradesh&lt;/option&gt; &lt;option value="AS" &gt;Assam&lt;/option&gt; &lt;option value="BR" &gt;Bihar&lt;/option&gt; &lt;option value="CG" &gt;Chhattisgarh&lt;/option&gt; &lt;option value="GA" &gt;Goa&lt;/option&gt; &lt;option value="GJ" &gt;Gujarat&lt;/option&gt; &lt;option value="HP" &gt;Haryana&lt;/option&gt; &lt;option value="JH" &gt;Jharkhand&lt;/option&gt; &lt;option value="KA" &gt;Karnataka&lt;/option&gt; &lt;option value="KL" &gt;Kerala&lt;/option&gt; &lt;option value="MP" &gt;Madhya Pradesh&lt;/option&gt; &lt;option value="MH" &gt;Maharashtra&lt;/option&gt; &lt;option value="MN" &gt;Manipur&lt;/option&gt; &lt;option value="ML" &gt;Meghalaya&lt;/option&gt; &lt;option value="MZ" &gt;Mizoram&lt;/option&gt; &lt;option value="NL" &gt;Nagaland&lt;/option&gt; &lt;option value="OD" &gt;Odisha&lt;/option&gt; &lt;option value="PB" &gt;Punjab&lt;/option&gt; &lt;option value="RJ" &gt;Rajasthan&lt;/option&gt; &lt;option value="MI" &gt;Sikkim&lt;/option&gt; &lt;option value="TN" &gt;Tamil Nadu&lt;/option&gt; &lt;option value="TS" &gt;Telegana&lt;/option&gt; &lt;option value="TR" &gt;Tripura&lt;/option&gt; &lt;option value="UP" &gt;Uttar Pradesh&lt;/option&gt; &lt;option value="UK" &gt;Uttarakhand&lt;/option&gt; &lt;option value="WB" &gt;West Bengal&lt;/option&gt; &lt;/select&gt; &lt;/div&gt; &lt;/div&gt; &lt;!-- Form Row 2 --&gt; &lt;div class="form-row"&gt; &lt;div class="col-md-6 mb-3"&gt; &lt;label class="sr-only"&gt;Category&lt;/label&gt; &lt;select name="category" class="form-control"&gt; &lt;option selected="true" disabled="disabled"&gt;Category (All)&lt;/option&gt; &lt;option value="Electronics" &gt;Electronics&lt;/option&gt; &lt;option value="Property" &gt;Property&lt;/option&gt; &lt;option value="Cars" &gt;Cars&lt;/option&gt; &lt;option value="Furniture" &gt;Furniture&lt;/option&gt; &lt;option value="Jobs" &gt;Jobs&lt;/option&gt; &lt;option value="Mobiles" &gt;Mobiles&lt;/option&gt; &lt;option value="Bikes" &gt;Bikes&lt;/option&gt; &lt;option value="Books&amp;amp;Sports" &gt;Books&amp;amp;Sports&lt;/option&gt; &lt;option value="Fashion" &gt;Fashion&lt;/option&gt; &lt;/select&gt; &lt;/div&gt; &lt;div class="col-md-6 mb-3"&gt; &lt;select name="price" class="form-control"&gt; &lt;option selected="true" disabled="disabled"&gt;Max Price (All)&lt;/option&gt; &lt;option value="1000" &gt;₹1,000&lt;/option&gt; &lt;option value="2000" &gt;₹2,000&lt;/option&gt; &lt;option value="5000" &gt;₹5,000&lt;/option&gt; &lt;option value="10000" &gt;₹10,000&lt;/option&gt; &lt;option value="20000" &gt;₹20,000&lt;/option&gt; &lt;option value="50000" &gt;₹50,000&lt;/option&gt; &lt;option value="100000" &gt;₹</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27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545593-5EE8-4E49-BBA7-29B19DE6DE96}"/>
              </a:ext>
            </a:extLst>
          </p:cNvPr>
          <p:cNvSpPr txBox="1"/>
          <p:nvPr/>
        </p:nvSpPr>
        <p:spPr>
          <a:xfrm>
            <a:off x="0" y="-53631"/>
            <a:ext cx="6918334" cy="10802957"/>
          </a:xfrm>
          <a:prstGeom prst="rect">
            <a:avLst/>
          </a:prstGeom>
          <a:noFill/>
        </p:spPr>
        <p:txBody>
          <a:bodyPr wrap="square" rtlCol="0">
            <a:spAutoFit/>
          </a:bodyPr>
          <a:lstStyle/>
          <a:p>
            <a:pPr algn="l"/>
            <a:r>
              <a:rPr lang="en-IN" sz="1200">
                <a:latin typeface="Times New Roman" panose="02020603050405020304" pitchFamily="18" charset="0"/>
                <a:cs typeface="Times New Roman" panose="02020603050405020304" pitchFamily="18" charset="0"/>
              </a:rPr>
              <a:t>100,000&lt;/option&gt; &lt;option value="200000" &gt;₹200,000&lt;/option&gt; &lt;option value="500000" &gt;₹500,000&lt;/option&gt; &lt;option value="1000000" &gt;₹1M+&lt;/option&gt; &lt;/select&gt; &lt;/div&gt; &lt;/div&gt; &lt;button class="btn btn-secondary btn-block mt-4" type="submit"&gt;Submit form&lt;/button&gt; &lt;/form&gt; &lt;/div&gt; &lt;/div&gt; &lt;/div&gt; &lt;/div&gt; &lt;/section&gt; &lt;!-- Listings --&gt; &lt;section id="listings" class="py-5"&gt; &lt;div class="container"&gt; &lt;h3 class="text-center mb-3"&gt;Latest Listings&lt;/h3&gt; &lt;div class="row"&gt; &lt;div class="col-md-12"&gt; &lt;p&gt;Currently there are no listings Available&lt;/p&gt; &lt;/div&gt; &lt;/div&gt; &lt;/div&gt; &lt;/div&gt; &lt;/section&gt; &lt;section id="services" class="py-5 bg-secondary text-white"&gt; &lt;div class="container"&gt; &lt;div class="row text-center"&gt; &lt;div class="col-md-4"&gt; &lt;i class="fas fa-atlas fa-4x mr-4"&gt;&lt;/i&gt; &lt;hr&gt; &lt;h3&gt;Easy use &lt;/h3&gt; &lt;p&gt;Our site offers a very simple interface that can be used by anyone to buy and sell products online &lt;/p&gt; &lt;/div&gt; &lt;div class="col-md-4"&gt; &lt;i class="fas fa-laptop-code fa-4x mr-4"&gt;&lt;/i&gt; &lt;hr&gt; &lt;h3&gt;Cross Platform&lt;/h3&gt; &lt;p&gt;Our site offers a cross platform feature so it can be used on virtually any machine&lt;/p&gt; &lt;/div&gt; &lt;div class="col-md-4"&gt; &lt;i class="fas fa-shopping-cart fa-4x mr-4"&gt;&lt;/i&gt; &lt;hr&gt; &lt;h3&gt;Buying and Selling&lt;/h3&gt; &lt;p&gt;Our site is a dedicated site to buy and sell items online. We help you in any way possible to make it happen&lt;/p&gt; &lt;/div&gt; &lt;/div&gt; &lt;/div&gt; &lt;/section&gt; &lt;footer id="main-footer" class="py-4 bg-primary text-white text-center"&gt; Copyright &amp;copy; &lt;span class="year"&gt;&lt;/span&gt; Negozio Tienda &lt;/footer&gt; &lt;script src="/static/js/jquery-3.3.1.min.js "&gt;&lt;/script&gt; &lt;script src="/static/js/bootstrap.bundle.min.js "&gt;&lt;/script&gt; &lt;script src="/static/js/main.js"&gt;&lt;/script&gt; &lt;script src="/static/js/lightbox.min.js"&gt;&lt;/script&gt; &lt;/body&gt; &lt;/html&gt;</a:t>
            </a:r>
          </a:p>
          <a:p>
            <a:pPr algn="l"/>
            <a:endParaRPr lang="en-IN" sz="1200">
              <a:latin typeface="Times New Roman" panose="02020603050405020304" pitchFamily="18" charset="0"/>
              <a:cs typeface="Times New Roman" panose="02020603050405020304" pitchFamily="18" charset="0"/>
            </a:endParaRPr>
          </a:p>
          <a:p>
            <a:pPr algn="l"/>
            <a:r>
              <a:rPr lang="en-IN" sz="1400">
                <a:latin typeface="Times New Roman" panose="02020603050405020304" pitchFamily="18" charset="0"/>
                <a:cs typeface="Times New Roman" panose="02020603050405020304" pitchFamily="18" charset="0"/>
              </a:rPr>
              <a:t>ABOUT PAGE: </a:t>
            </a:r>
            <a:r>
              <a:rPr lang="en-IN" sz="1200">
                <a:latin typeface="Times New Roman" panose="02020603050405020304" pitchFamily="18" charset="0"/>
                <a:cs typeface="Times New Roman" panose="02020603050405020304" pitchFamily="18" charset="0"/>
              </a:rPr>
              <a:t>&lt;!DOCTYPE html&gt; &lt;html lang="en"&gt; &lt;head&gt; &lt;meta charset="UTF-8"&gt; &lt;meta name="viewport" content="width=device-width, initial-scale=1.0"&gt; &lt;meta http-equiv="X-UA-Compatible" content="ie=edge"&gt; &lt;!-- Font Awesome --&gt; &lt;link rel="stylesheet" href="/static/css/all.css"&gt; &lt;!-- Bootstrap --&gt; &lt;link rel="stylesheet" href="/static/css/bootstrap.css"&gt; &lt;!-- Custom --&gt; &lt;link rel="stylesheet" href="/static/css/style.css"&gt; &lt;link rel="stylesheet" href="/static/css/lightbox.min.css"&gt; &lt;title&gt;Negozio Tienda About &lt;/title&gt; &lt;/head&gt; &lt;body&gt; &lt;nav class="navbar navbar-expand-lg navbar-dark bg-primary sticky-top"&gt; &lt;div class="container"&gt; &lt;a class="navbar-brand" href="/"&gt; &lt;img src="/static/img/Negozio tienda1.png" class="logo" alt=""&gt; &lt;/a&gt; &lt;button class="navbar-toggler" type="button" data-toggle="collapse" data-target="#navbarNavAltMarkup"&gt; &lt;span class="navbar-toggler-icon"&gt;&lt;/span&gt; &lt;/button&gt; &lt;div class="collapse navbar-collapse" id="navbarNavAltMarkup"&gt; &lt;ul class="navbar-nav"&gt; &lt;li class="nav-item mr-3" &gt; &lt;a class="nav-link" href="/"&gt;Home&lt;/a&gt; &lt;/li&gt; &lt;li class = "nav-item active mr-3 selunder" &gt; &lt;a class="nav-link" href="/about/"&gt;About&lt;/a&gt; &lt;/li&gt; &lt;li class="nav-item mr-3" &gt; &lt;a class="nav-link" href="/listings/"&gt;Featured Listings&lt;/a&gt; &lt;/li&gt; &lt;/ul&gt; &lt;ul class="navbar-nav ml-auto"&gt; &lt;li class="nav-item mr-3" &gt; &lt;a class="nav-link" href="/accounts/register/"&gt; &lt;i class="fas fa-user-plus"&gt;&lt;/i&gt; Register&lt;/a&gt; &lt;/li&gt; &lt;li class="nav-item mr-3" &gt; &lt;a class="nav-link" href="/accounts/login/"&gt; &lt;i class="fas fa-sign-in-alt"&gt;&lt;/i&gt; Login&lt;/a&gt; &lt;/li&gt; &lt;/ul&gt; &lt;/div&gt; &lt;/div&gt; &lt;/nav&gt; &lt;section id="showcase-inner" class="py-5 text-white"&gt; &lt;div class="container"&gt; &lt;div class="row text-center"&gt; &lt;div class="col-md-12"&gt; &lt;h1 class="display-4"&gt;About Negozio Tienda&lt;/h1&gt; &lt;p class="lead"&gt;The go to place to buy and sell second hand items online&lt;/p&gt; &lt;/div&gt; &lt;/div&gt; &lt;/div&gt; &lt;/section&gt; &lt;!-- Breadcrumb --&gt; &lt;section id="bc" class="mt-3"&gt; &lt;div class="container"&gt; &lt;nav aria-label="breadcrumb"&gt; &lt;ol class="breadcrumb"&gt; &lt;li class="breadcrumb-item"&gt; &lt;a href="/"&gt; &lt;i class="fas fa-home"&gt;&lt;/i&gt; Home&lt;/a&gt; &lt;/li&gt; &lt;li class="breadcrumb-item active"&gt; About&lt;/li&gt; &lt;/ol&gt; &lt;/nav&gt; &lt;/div&gt; &lt;/section&gt; &lt;section id="about" class="py-4"&gt; &lt;div class="container"&gt; &lt;div class="row"&gt; &lt;div class="col-md-8"&gt; &lt;h2&gt;You get to find your perfect second hand item here &lt;/h2&gt; &lt;p class="lead"&gt;You can sell and buy anything online here on our site all over India for free of cost &lt;/p&gt; &lt;img src="/static/img/shop.jpg" alt=""&gt; &lt;p class="mt-4"&gt;Negozio Tienda was started in 2021 and has ever since been booming all over India. we have madeover 20 lakh transactions till now and its still growing. Our site offers its service for free of cost becuse it belives everyone needs to have a platform to address their needs anf hence this site was built mainly for those people who buy second hand products. &lt;/p&gt; &lt;/div&gt; &lt;div class="col-md-4"&gt; &lt;div class="card"&gt; &lt;img class="card-img-top" src="/static/img/Negozio tienda.png" alt="Seller of the month"&gt; &lt;div class="card-body"&gt; &lt;h5 class="card-title"&gt;Negozio Tienda &lt;/h5&gt; &lt;h6 class="text-secondary"&gt;The best second hand ecommerce website&lt;/h6&gt; &lt;/div&gt; &lt;/div&gt; &lt;/div&gt; &lt;/div&gt; &lt;/section&gt; &lt;!-- Work --&gt; &lt;section id="work" class="bg-dark text-white text-center"&gt; &lt;h2 class="display-4"&gt;We Work For You&lt;/h2&gt; &lt;h4&gt;Lorem ipsum dolor sit amet consectetur adipisicing elit. Autem velit aperiam, unde aliquid at similique!&lt;/h4&gt; &lt;hr&gt; &lt;a href="/listings/" class="btn btn-secondary text-white btn-lg"&gt;View Our Featured Listings&lt;/a&gt; &lt;/section&gt; &lt;footer id="main-footer" class="py-4 bg-primary text-white text-center"&gt; Copyright &amp;copy; &lt;span class="year"&gt;&lt;/span&gt; Negozio Tienda &lt;/footer&gt; &lt;script src="/static/js/jquery-3.3.1.min.js </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37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DFE65-9906-C141-AEE4-F253FC27ED25}"/>
              </a:ext>
            </a:extLst>
          </p:cNvPr>
          <p:cNvSpPr txBox="1"/>
          <p:nvPr/>
        </p:nvSpPr>
        <p:spPr>
          <a:xfrm>
            <a:off x="67708" y="-94536"/>
            <a:ext cx="6790292" cy="10095071"/>
          </a:xfrm>
          <a:prstGeom prst="rect">
            <a:avLst/>
          </a:prstGeom>
          <a:noFill/>
        </p:spPr>
        <p:txBody>
          <a:bodyPr wrap="square" rtlCol="0">
            <a:spAutoFit/>
          </a:bodyPr>
          <a:lstStyle/>
          <a:p>
            <a:pPr algn="l"/>
            <a:r>
              <a:rPr lang="en-IN" sz="1200">
                <a:latin typeface="Times New Roman" panose="02020603050405020304" pitchFamily="18" charset="0"/>
                <a:cs typeface="Times New Roman" panose="02020603050405020304" pitchFamily="18" charset="0"/>
              </a:rPr>
              <a:t>"&gt;&lt;/script&gt; &lt;script src="/static/js/bootstrap.bundle.min.js "&gt;&lt;/script&gt; &lt;script src="/static/js/main.js"&gt;&lt;/script&gt; &lt;script src="/static/js/lightbox.min.js"&gt;&lt;/script&gt; &lt;/body&gt; &lt;/html</a:t>
            </a:r>
            <a:r>
              <a:rPr lang="en-IN" sz="1800">
                <a:latin typeface="Times New Roman" panose="02020603050405020304" pitchFamily="18" charset="0"/>
                <a:cs typeface="Times New Roman" panose="02020603050405020304" pitchFamily="18" charset="0"/>
              </a:rPr>
              <a:t>&gt;</a:t>
            </a:r>
          </a:p>
          <a:p>
            <a:pPr algn="l"/>
            <a:endParaRPr lang="en-IN">
              <a:latin typeface="Times New Roman" panose="02020603050405020304" pitchFamily="18" charset="0"/>
              <a:cs typeface="Times New Roman" panose="02020603050405020304" pitchFamily="18" charset="0"/>
            </a:endParaRPr>
          </a:p>
          <a:p>
            <a:pPr algn="l"/>
            <a:r>
              <a:rPr lang="en-IN" sz="1400">
                <a:latin typeface="Times New Roman" panose="02020603050405020304" pitchFamily="18" charset="0"/>
                <a:cs typeface="Times New Roman" panose="02020603050405020304" pitchFamily="18" charset="0"/>
              </a:rPr>
              <a:t>REGISTER PAGE: </a:t>
            </a:r>
            <a:r>
              <a:rPr lang="en-IN" sz="1200">
                <a:latin typeface="Times New Roman" panose="02020603050405020304" pitchFamily="18" charset="0"/>
                <a:cs typeface="Times New Roman" panose="02020603050405020304" pitchFamily="18" charset="0"/>
              </a:rPr>
              <a:t>&lt;!DOCTYPE html&gt; &lt;html lang="en"&gt; &lt;head&gt; &lt;meta charset="UTF-8"&gt; &lt;meta name="viewport" content="width=device-width, initial-scale=1.0"&gt; &lt;meta http-equiv="X-UA-Compatible" content="ie=edge"&gt; &lt;!-- Font Awesome --&gt; &lt;link rel="stylesheet" href="/static/css/all.css"&gt; &lt;!-- Bootstrap --&gt; &lt;link rel="stylesheet" href="/static/css/bootstrap.css"&gt; &lt;!-- Custom --&gt; &lt;link rel="stylesheet" href="/static/css/style.css"&gt; &lt;link rel="stylesheet" href="/static/css/lightbox.min.css"&gt; &lt;title&gt;Negozio Tienda Register &lt;/title&gt; &lt;/head&gt; &lt;body&gt; &lt;nav class="navbar navbar-expand-lg navbar-dark bg-primary sticky-top"&gt; &lt;div class="container"&gt; &lt;a class="navbar-brand" href="/"&gt; &lt;img src="/static/img/Negozio tienda1.png" class="logo" alt=""&gt; &lt;/a&gt; &lt;button class="navbar-toggler" type="button" data-toggle="collapse" data-target="#navbarNavAltMarkup"&gt; &lt;span class="navbar-toggler-icon"&gt;&lt;/span&gt; &lt;/button&gt; &lt;div class="collapse navbar-collapse" id="navbarNavAltMarkup"&gt; &lt;ul class="navbar-nav"&gt; &lt;li class="nav-item mr-3" &gt; &lt;a class="nav-link" href="/"&gt;Home&lt;/a&gt; &lt;/li&gt; &lt;li class="nav-item mr-3" &gt; &lt;a class="nav-link" href="/about/"&gt;About&lt;/a&gt; &lt;/li&gt; &lt;li class="nav-item mr-3" &gt; &lt;a class="nav-link" href="/listings/"&gt;Featured Listings&lt;/a&gt; &lt;/li&gt; &lt;/ul&gt; &lt;ul class="navbar-nav ml-auto"&gt; &lt;li class = "nav-item active mr-3 selunder" &gt; &lt;a class="nav-link" href="/accounts/register/"&gt; &lt;i class="fas fa-user-plus"&gt;&lt;/i&gt; Register&lt;/a&gt; &lt;/li&gt; &lt;li class="nav-item mr-3" &gt; &lt;a class="nav-link" href="/accounts/login/"&gt; &lt;i class="fas fa-sign-in-alt"&gt;&lt;/i&gt; Login&lt;/a&gt; &lt;/li&gt; &lt;/ul&gt; &lt;/div&gt; &lt;/div&gt; &lt;/nav&gt; &lt;section id="register" class="bg-light py-5"&gt; &lt;div class="container"&gt; &lt;div class="row"&gt; &lt;div class="col-md-6 mx-auto"&gt; &lt;div class="card"&gt; &lt;div class="card-header bg-primary text-white"&gt; &lt;h4&gt; &lt;i class="fas fa-user-plus"&gt;&lt;/i&gt; Register&lt;/h4&gt; &lt;/div&gt; &lt;div class="card-body"&gt; &lt;form action="/accounts/register/" method="POST"&gt; &lt;input type="hidden" name="csrfmiddlewaretoken" value="3itdJcE49YH9hbHRGQnfAtclRYCfYIn3VSnM6eGDZ2fKVBZ8eHO8eiV8K80t8l08"&gt; &lt;div class="form-group"&gt; &lt;label for="first_name"&gt;First Name&lt;/label&gt; &lt;input type="text" name="first_name" class="form-control" required&gt; &lt;/div&gt; &lt;div class="form-group"&gt; &lt;label for="last_name"&gt;Last Name&lt;/label&gt; &lt;input type="text" name="last_name" class="form-control" required&gt; &lt;/div&gt; &lt;div class="form-group"&gt; &lt;label for="username"&gt;Username&lt;/label&gt; &lt;input type="text" name="username" class="form-control" required&gt; &lt;/div&gt; &lt;div class="form-group"&gt; &lt;label for="email"&gt;Email&lt;/label&gt; &lt;input type="email" name="email" class="form-control" required&gt; &lt;/div&gt; &lt;div class="form-group"&gt; &lt;label for="phone"&gt;Phone&lt;/label&gt; &lt;input type="text" name="phone" class="form-control" required&gt; &lt;/div&gt; &lt;div class="form-group"&gt; &lt;label for="password2"&gt;Password&lt;/label&gt; &lt;input type="password" name="password" class="form-control" required&gt; &lt;/div&gt; &lt;div class="form-group"&gt; &lt;label for="password"&gt;Confirm Password&lt;/label&gt; &lt;input type="password" name="password2" class="form-control" required&gt; &lt;/div&gt; &lt;input type="submit" value="Register" class="btn btn-secondary btn-block"&gt; &lt;/form&gt; &lt;/div&gt; &lt;/div&gt; &lt;/div&gt; &lt;/div&gt; &lt;/div&gt; &lt;/section&gt; &lt;footer id="main-footer" class="py-4 bg-primary text-white text-center"&gt; Copyright &amp;copy; &lt;span class="year"&gt;&lt;/span&gt; Negozio Tienda &lt;/footer&gt; &lt;script src="/static/js/jquery-3.3.1.min.js "&gt;&lt;/script&gt; &lt;script src="/static/js/bootstrap.bundle.min.js "&gt;&lt;/script&gt; &lt;script src="/static/js/main.js"&gt;&lt;/script&gt; &lt;script src="/static/js/lightbox.min.js"&gt;&lt;/script&gt; &lt;/body&gt; &lt;/html&gt;</a:t>
            </a:r>
          </a:p>
          <a:p>
            <a:pPr algn="l"/>
            <a:endParaRPr lang="en-IN" sz="1200">
              <a:latin typeface="Times New Roman" panose="02020603050405020304" pitchFamily="18" charset="0"/>
              <a:cs typeface="Times New Roman" panose="02020603050405020304" pitchFamily="18" charset="0"/>
            </a:endParaRPr>
          </a:p>
          <a:p>
            <a:pPr algn="l"/>
            <a:r>
              <a:rPr lang="en-IN" sz="1400">
                <a:latin typeface="Times New Roman" panose="02020603050405020304" pitchFamily="18" charset="0"/>
                <a:cs typeface="Times New Roman" panose="02020603050405020304" pitchFamily="18" charset="0"/>
              </a:rPr>
              <a:t>LOGIN PAGE: </a:t>
            </a:r>
            <a:r>
              <a:rPr lang="en-IN" sz="1200"/>
              <a:t>&lt;!DOCTYPE html&gt; &lt;html lang="en"&gt; &lt;head&gt; &lt;meta charset="UTF-8"&gt; &lt;meta name="viewport" content="width=device-width, initial-scale=1.0"&gt; &lt;meta http-equiv="X-UA-Compatible" content="ie=edge"&gt; &lt;!-- Font Awesome --&gt; &lt;link rel="stylesheet" href="/static/css/all.css"&gt; &lt;!-- Bootstrap --&gt; &lt;link rel="stylesheet" href="/static/css/bootstrap.css"&gt; &lt;!-- Custom --&gt; &lt;link rel="stylesheet" href="/static/css/style.css"&gt; &lt;link rel="stylesheet" href="/static/css/lightbox.min.css"&gt; &lt;title&gt;Negozio Tienda Login &lt;/title&gt; &lt;/head&gt; &lt;body&gt; &lt;nav class="navbar navbar-expand-lg navbar-dark bg-primary sticky-top"&gt; &lt;div class="container"&gt; &lt;a class="navbar-brand" href="/"&gt; &lt;img src="/static/img/Negozio tienda1.png" class="logo" alt=""&gt; &lt;/a&gt; &lt;button class="navbar-toggler" type="button" data-toggle="collapse" data-target="#navbarNavAltMarkup"&gt; &lt;span class="navbar-toggler-icon"&gt;&lt;/span&gt; &lt;/button&gt; &lt;div class="collapse navbar-collapse" id="navbarNavAltMarkup"&gt; &lt;ul class="navbar-nav"&gt; &lt;li class="nav-item mr-3" &gt; &lt;a class="nav-link" href="/"&gt;Home&lt;/a&gt; &lt;/li&gt; &lt;li class="nav-item mr-3" &gt; &lt;a class="nav-link" href="/about/"&gt;About&lt;/a&gt; &lt;/li&gt; &lt;li class="nav-item mr-3" &gt; &lt;a class="nav-link"  /js/bootstrap.bundle.min.js "&gt;&lt;/script&gt; </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6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C5445-B806-AE40-AB89-94B771DEEF90}"/>
              </a:ext>
            </a:extLst>
          </p:cNvPr>
          <p:cNvSpPr txBox="1"/>
          <p:nvPr/>
        </p:nvSpPr>
        <p:spPr>
          <a:xfrm>
            <a:off x="-79778" y="0"/>
            <a:ext cx="6937777" cy="3970318"/>
          </a:xfrm>
          <a:prstGeom prst="rect">
            <a:avLst/>
          </a:prstGeom>
          <a:noFill/>
        </p:spPr>
        <p:txBody>
          <a:bodyPr wrap="square" rtlCol="0">
            <a:spAutoFit/>
          </a:bodyPr>
          <a:lstStyle/>
          <a:p>
            <a:pPr algn="l"/>
            <a:r>
              <a:rPr lang="en-IN" sz="1200"/>
              <a:t>src="/static/js/jquery-3.3.1.min.js "&gt;&lt;/script&gt; &lt;script src="/static  /js/bootstrap.bundle.min.js "&gt;&lt;/script&gt; </a:t>
            </a:r>
            <a:r>
              <a:rPr lang="en-IN" sz="1200">
                <a:latin typeface="Times New Roman" panose="02020603050405020304" pitchFamily="18" charset="0"/>
                <a:cs typeface="Times New Roman" panose="02020603050405020304" pitchFamily="18" charset="0"/>
              </a:rPr>
              <a:t>href="/listings/"&gt;Featured Listings&lt;/a&gt; &lt;/li&gt; &lt;/ul&gt; &lt;ul class="navbar-nav ml-auto"&gt; &lt;li class="nav-item mr-3" &gt; &lt;a class="nav-link" href="/accounts/register/"&gt; &lt;i class="fas fa-user-plus"&gt;&lt;/i&gt; Register&lt;/a&gt; &lt;/li&gt; &lt;li class = "nav-item active mr-3 selunder" &gt; &lt;a class="nav-link" href="/accounts/login/"&gt; &lt;i class="fas fa-sign-in-alt"&gt;&lt;/i&gt; Login&lt;/a&gt; &lt;/li&gt; &lt;/ul&gt; &lt;/div&gt; &lt;/div&gt; &lt;/nav&gt; &lt;section id="login" class="bg-light py-5"&gt; &lt;div class="container"&gt; &lt;div class="row"&gt; &lt;div class="col-md-6 mx-auto"&gt; &lt;div class="card"&gt; &lt;div class="card-header bg-primary text-white"&gt; &lt;h4&gt; &lt;i class="fas fa-sign-in-alt"&gt;&lt;/i&gt; Login&lt;/h4&gt; &lt;/div&gt; &lt;div class="card-body"&gt; &lt;form action="/accounts/login/" method="POST"&gt; &lt;input type="hidden" name="csrfmiddlewaretoken" value="nUbWASsZ4WNA3xFgF4qjRhKK2vXIA4aqfu5vXUuyU0lbHXXxdVRcv6txVFlWKHNv"&gt; &lt;div class="form-group"&gt; &lt;label for="username"&gt;Username&lt;/label&gt; &lt;input type="text" name="username" class="form-control" required&gt; &lt;/div&gt; &lt;div class="form-group"&gt; &lt;label for="password"&gt;Password&lt;/label&gt; &lt;input type="password" name="password" class="form-control" required&gt; &lt;/div&gt; &lt;input type="submit" value="Login" class="btn btn-secondary btn-block"&gt; &lt;/form&gt; &lt;br&gt; &lt;a href="/accounts/reset_password/" class="btn btn-primary"&gt;Forgot password&lt;/a&gt; &lt;/div&gt; &lt;/div&gt; &lt;/div&gt; &lt;/div&gt; &lt;/div&gt; &lt;/section&gt; &lt;footer id="main-footer" class="py-4 bg-primary text-white text-center"&gt; Copyright &amp;copy; &lt;span class="year"&gt;&lt;/span&gt; Negozio Tienda &lt;/footer&gt; &lt;script src="/static/js/jquery-3.3.1.min.js "&gt;&lt;/script&gt; &lt;script src="/static/js/bootstrap.bundle.min.js "&gt;&lt;/script&gt; &lt;script src="/static/js/main.js"&gt;&lt;/script&gt; &lt;script src="/static/js/lightbox.min.js"&gt;&lt;/script&gt; &lt;/body&gt; &lt;/html&gt;</a:t>
            </a:r>
          </a:p>
          <a:p>
            <a:pPr algn="l"/>
            <a:endParaRPr lang="en-IN" sz="1200">
              <a:latin typeface="Times New Roman" panose="02020603050405020304" pitchFamily="18" charset="0"/>
              <a:cs typeface="Times New Roman" panose="02020603050405020304" pitchFamily="18" charset="0"/>
            </a:endParaRPr>
          </a:p>
          <a:p>
            <a:pPr algn="l"/>
            <a:endParaRPr lang="en-US" sz="12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E0F67F-97E1-BD46-8C6E-2987833FC86F}"/>
              </a:ext>
            </a:extLst>
          </p:cNvPr>
          <p:cNvSpPr txBox="1"/>
          <p:nvPr/>
        </p:nvSpPr>
        <p:spPr>
          <a:xfrm>
            <a:off x="-1" y="3892233"/>
            <a:ext cx="6857999" cy="5139869"/>
          </a:xfrm>
          <a:prstGeom prst="rect">
            <a:avLst/>
          </a:prstGeom>
          <a:noFill/>
        </p:spPr>
        <p:txBody>
          <a:bodyPr wrap="square" rtlCol="0">
            <a:spAutoFit/>
          </a:bodyPr>
          <a:lstStyle/>
          <a:p>
            <a:pPr algn="l"/>
            <a:r>
              <a:rPr lang="en-IN" sz="1600" dirty="0">
                <a:latin typeface="Times New Roman" panose="02020603050405020304" pitchFamily="18" charset="0"/>
                <a:cs typeface="Times New Roman" panose="02020603050405020304" pitchFamily="18" charset="0"/>
              </a:rPr>
              <a:t>5. FUTURE DEVELOPMENT:</a:t>
            </a:r>
          </a:p>
          <a:p>
            <a:pPr algn="l"/>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200" i="0" dirty="0">
                <a:solidFill>
                  <a:srgbClr val="000000"/>
                </a:solidFill>
                <a:effectLst/>
                <a:latin typeface="Times New Roman" panose="02020603050405020304" pitchFamily="18" charset="0"/>
                <a:cs typeface="Times New Roman" panose="02020603050405020304" pitchFamily="18" charset="0"/>
              </a:rPr>
              <a:t>Various payment options </a:t>
            </a:r>
          </a:p>
          <a:p>
            <a:pPr marL="285750" indent="-285750">
              <a:buFont typeface="Wingdings" panose="05000000000000000000" pitchFamily="2" charset="2"/>
              <a:buChar char="Ø"/>
            </a:pPr>
            <a:endParaRPr lang="en-US" sz="120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200" i="0" dirty="0">
                <a:solidFill>
                  <a:srgbClr val="000000"/>
                </a:solidFill>
                <a:effectLst/>
                <a:latin typeface="Times New Roman" panose="02020603050405020304" pitchFamily="18" charset="0"/>
                <a:cs typeface="Times New Roman" panose="02020603050405020304" pitchFamily="18" charset="0"/>
              </a:rPr>
              <a:t>M-commerce</a:t>
            </a:r>
          </a:p>
          <a:p>
            <a:pPr marL="285750" indent="-285750">
              <a:buFont typeface="Wingdings" panose="05000000000000000000" pitchFamily="2" charset="2"/>
              <a:buChar char="Ø"/>
            </a:pPr>
            <a:endParaRPr lang="en-US" sz="120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200" i="0" dirty="0">
                <a:solidFill>
                  <a:srgbClr val="000000"/>
                </a:solidFill>
                <a:effectLst/>
                <a:latin typeface="Times New Roman" panose="02020603050405020304" pitchFamily="18" charset="0"/>
                <a:cs typeface="Times New Roman" panose="02020603050405020304" pitchFamily="18" charset="0"/>
              </a:rPr>
              <a:t>Visual stimuli</a:t>
            </a:r>
            <a:r>
              <a:rPr lang="en-US" sz="1200" dirty="0">
                <a:solidFill>
                  <a:srgbClr val="000000"/>
                </a:solidFill>
                <a:latin typeface="Times New Roman" panose="02020603050405020304" pitchFamily="18" charset="0"/>
                <a:cs typeface="Times New Roman" panose="02020603050405020304" pitchFamily="18" charset="0"/>
              </a:rPr>
              <a:t> (Addition of videos,</a:t>
            </a:r>
            <a:r>
              <a:rPr lang="en-US" sz="1200" i="0" dirty="0">
                <a:solidFill>
                  <a:srgbClr val="000000"/>
                </a:solidFill>
                <a:effectLst/>
                <a:latin typeface="Times New Roman" panose="02020603050405020304" pitchFamily="18" charset="0"/>
                <a:cs typeface="Times New Roman" panose="02020603050405020304" pitchFamily="18" charset="0"/>
              </a:rPr>
              <a:t> Search by image ,VR</a:t>
            </a:r>
            <a:r>
              <a:rPr lang="en-US" sz="1200" dirty="0">
                <a:solidFill>
                  <a:srgbClr val="00000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12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200" i="0" dirty="0">
                <a:solidFill>
                  <a:srgbClr val="000000"/>
                </a:solidFill>
                <a:effectLst/>
                <a:latin typeface="Times New Roman" panose="02020603050405020304" pitchFamily="18" charset="0"/>
                <a:cs typeface="Times New Roman" panose="02020603050405020304" pitchFamily="18" charset="0"/>
              </a:rPr>
              <a:t>Voice search and voice commerce</a:t>
            </a:r>
          </a:p>
          <a:p>
            <a:pPr marL="285750" indent="-285750">
              <a:buFont typeface="Wingdings" panose="05000000000000000000" pitchFamily="2" charset="2"/>
              <a:buChar char="Ø"/>
            </a:pPr>
            <a:endParaRPr lang="en-US" sz="120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200" dirty="0">
                <a:solidFill>
                  <a:srgbClr val="000000"/>
                </a:solidFill>
                <a:latin typeface="Times New Roman" panose="02020603050405020304" pitchFamily="18" charset="0"/>
                <a:cs typeface="Times New Roman" panose="02020603050405020304" pitchFamily="18" charset="0"/>
              </a:rPr>
              <a:t>Chat option	</a:t>
            </a:r>
            <a:br>
              <a:rPr lang="en-US" sz="1200" dirty="0">
                <a:latin typeface="Times New Roman" panose="02020603050405020304" pitchFamily="18" charset="0"/>
                <a:cs typeface="Times New Roman" panose="02020603050405020304" pitchFamily="18" charset="0"/>
              </a:rPr>
            </a:br>
            <a:endParaRPr lang="en-US" sz="1200" dirty="0">
              <a:solidFill>
                <a:srgbClr val="000000"/>
              </a:solidFill>
              <a:latin typeface="Times New Roman" panose="02020603050405020304" pitchFamily="18" charset="0"/>
              <a:cs typeface="Times New Roman" panose="02020603050405020304" pitchFamily="18" charset="0"/>
            </a:endParaRPr>
          </a:p>
          <a:p>
            <a:pPr algn="l"/>
            <a:endParaRPr lang="en-US" sz="1600" dirty="0">
              <a:solidFill>
                <a:srgbClr val="000000"/>
              </a:solidFill>
              <a:latin typeface="Axi - Semi Bold"/>
            </a:endParaRPr>
          </a:p>
          <a:p>
            <a:pPr marL="285750" indent="-285750">
              <a:buFont typeface="Wingdings" panose="05000000000000000000" pitchFamily="2" charset="2"/>
              <a:buChar char="Ø"/>
            </a:pPr>
            <a:endParaRPr lang="en-US" sz="1600" b="1" i="0" dirty="0">
              <a:solidFill>
                <a:srgbClr val="000000"/>
              </a:solidFill>
              <a:effectLst/>
              <a:latin typeface="Axi - Semi Bold"/>
            </a:endParaRPr>
          </a:p>
          <a:p>
            <a:endParaRPr lang="en-US" sz="1600" b="0" i="0" dirty="0">
              <a:solidFill>
                <a:srgbClr val="000000"/>
              </a:solidFill>
              <a:effectLst/>
              <a:latin typeface="Axi - Semi Bold"/>
            </a:endParaRPr>
          </a:p>
          <a:p>
            <a:pPr marL="285750" indent="-285750" algn="l">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1107BC-C2AF-D641-872F-2F91610E0386}"/>
              </a:ext>
            </a:extLst>
          </p:cNvPr>
          <p:cNvSpPr txBox="1"/>
          <p:nvPr/>
        </p:nvSpPr>
        <p:spPr>
          <a:xfrm>
            <a:off x="0" y="6198344"/>
            <a:ext cx="6857998" cy="2492990"/>
          </a:xfrm>
          <a:prstGeom prst="rect">
            <a:avLst/>
          </a:prstGeom>
          <a:noFill/>
        </p:spPr>
        <p:txBody>
          <a:bodyPr wrap="square" rtlCol="0">
            <a:spAutoFit/>
          </a:bodyPr>
          <a:lstStyle/>
          <a:p>
            <a:pPr algn="l"/>
            <a:r>
              <a:rPr lang="en-IN" sz="1600" dirty="0">
                <a:latin typeface="Times New Roman" panose="02020603050405020304" pitchFamily="18" charset="0"/>
                <a:cs typeface="Times New Roman" panose="02020603050405020304" pitchFamily="18" charset="0"/>
              </a:rPr>
              <a:t>6. REFERENCES</a:t>
            </a:r>
            <a:r>
              <a:rPr lang="en-IN" sz="1600">
                <a:latin typeface="Times New Roman" panose="02020603050405020304" pitchFamily="18" charset="0"/>
                <a:cs typeface="Times New Roman" panose="02020603050405020304" pitchFamily="18" charset="0"/>
              </a:rPr>
              <a:t>:                                  </a:t>
            </a:r>
          </a:p>
          <a:p>
            <a:pPr algn="l"/>
            <a:endParaRPr lang="en-IN" sz="1600">
              <a:latin typeface="Times New Roman" panose="02020603050405020304" pitchFamily="18" charset="0"/>
              <a:cs typeface="Times New Roman" panose="02020603050405020304" pitchFamily="18" charset="0"/>
            </a:endParaRPr>
          </a:p>
          <a:p>
            <a:pPr algn="l"/>
            <a:r>
              <a:rPr lang="en-IN" sz="1200">
                <a:latin typeface="Times New Roman" panose="02020603050405020304" pitchFamily="18" charset="0"/>
                <a:cs typeface="Times New Roman" panose="02020603050405020304" pitchFamily="18" charset="0"/>
              </a:rPr>
              <a:t>http://whitenoise.evans.io/en/stable/django.html#django-middleware https://devcenter.heroku.com/articles/django-app-configuration https://devcenter.heroku.com/articles/python-gunicorn https://unsplash.com/photos/QsYXYSwV3NU https://fontawesome.com/ https://www.postgresql.org/ https://developer.mozilla.org/en-US/docs/Web/CSS/writing-mode https://docs.python.org/3/library/venv.html https://virtualenv.pypa.io/en/stable/# https://conda.io/projects/conda/en/latest/user-guide/tasks/manage-environments.html https://django-allauth.readthedocs.io/en/latest/installation.html https://docs.djangoproject.com/en/3.2/ https://docs.djangoproject.com/en/3.2/intro/tutorial01/ https://support.google.com/a/answer/176600?hl=en https://pypi.org/project/django-heroku/ https://mdbootstrap.com/</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215454"/>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4968</Words>
  <Application>Microsoft Office PowerPoint</Application>
  <PresentationFormat>A4 Paper (210x297 mm)</PresentationFormat>
  <Paragraphs>112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Alekhya Jawalkar</cp:lastModifiedBy>
  <cp:revision>41</cp:revision>
  <dcterms:created xsi:type="dcterms:W3CDTF">2019-07-03T09:30:00Z</dcterms:created>
  <dcterms:modified xsi:type="dcterms:W3CDTF">2021-08-24T11:08:03Z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