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580" r:id="rId2"/>
    <p:sldId id="593" r:id="rId3"/>
    <p:sldId id="602" r:id="rId4"/>
    <p:sldId id="603" r:id="rId5"/>
    <p:sldId id="606" r:id="rId6"/>
    <p:sldId id="601" r:id="rId7"/>
    <p:sldId id="607" r:id="rId8"/>
    <p:sldId id="608" r:id="rId9"/>
    <p:sldId id="596" r:id="rId10"/>
    <p:sldId id="610" r:id="rId11"/>
    <p:sldId id="609" r:id="rId12"/>
    <p:sldId id="605" r:id="rId13"/>
    <p:sldId id="526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790"/>
    <p:restoredTop sz="94626"/>
  </p:normalViewPr>
  <p:slideViewPr>
    <p:cSldViewPr snapToGrid="0" snapToObjects="1">
      <p:cViewPr>
        <p:scale>
          <a:sx n="70" d="100"/>
          <a:sy n="70" d="100"/>
        </p:scale>
        <p:origin x="672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828800"/>
            <a:ext cx="7772400" cy="900546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85800" y="2819400"/>
            <a:ext cx="77724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28956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9" name="Picture 2" descr="C:\Users\njones\Dropbox (2U)\Work\Designing Slides\SMU\Design Brief\logo\logo_datasci_SMU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1" y="6400800"/>
            <a:ext cx="1761005" cy="155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0859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:\Users\njones\Dropbox (2U)\Work\Designing Slides\SMU\Design Brief\logo\logo_datasci_SMU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778677"/>
            <a:ext cx="6503987" cy="574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1709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88072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722313" y="4406900"/>
            <a:ext cx="77724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2855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3982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17638"/>
            <a:ext cx="4040188" cy="906462"/>
          </a:xfrm>
        </p:spPr>
        <p:txBody>
          <a:bodyPr anchor="b">
            <a:no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590800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417638"/>
            <a:ext cx="4041775" cy="906462"/>
          </a:xfrm>
        </p:spPr>
        <p:txBody>
          <a:bodyPr anchor="b">
            <a:no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6981" y="2590800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1274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54039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with Horizontal Ru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3824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njones\Dropbox (2U)\Work\Designing Slides\SMU\Design Brief\logo\logo_datasci_SMU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1" y="6400800"/>
            <a:ext cx="1761005" cy="155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7641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njones\Dropbox (2U)\Work\Designing Slides\SMU\Design Brief\logo\logo_datasci_SMU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1" y="6400800"/>
            <a:ext cx="1761005" cy="155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87792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0" y="6779932"/>
            <a:ext cx="9144000" cy="91440"/>
          </a:xfrm>
          <a:prstGeom prst="rect">
            <a:avLst/>
          </a:prstGeom>
          <a:solidFill>
            <a:srgbClr val="354C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0" y="0"/>
            <a:ext cx="9144000" cy="304800"/>
          </a:xfrm>
          <a:prstGeom prst="rect">
            <a:avLst/>
          </a:prstGeom>
          <a:solidFill>
            <a:srgbClr val="354C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951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b="0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600"/>
        </a:spcBef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ts val="600"/>
        </a:spcBef>
        <a:buFont typeface="Arial" charset="0"/>
        <a:buChar char="•"/>
        <a:defRPr sz="2800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ts val="600"/>
        </a:spcBef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ts val="6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ts val="6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HE9MLaIvREk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mailto:sprabhala@smu.edu" TargetMode="Externa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649E1-0182-6342-BE54-103E4D478F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2880" y="1828800"/>
            <a:ext cx="8848578" cy="900546"/>
          </a:xfrm>
        </p:spPr>
        <p:txBody>
          <a:bodyPr/>
          <a:lstStyle/>
          <a:p>
            <a:pPr algn="ctr"/>
            <a:r>
              <a:rPr lang="en-US" sz="4000" dirty="0"/>
              <a:t>DDSAnalytics Talent Management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304800" y="2929597"/>
            <a:ext cx="8534400" cy="1752600"/>
          </a:xfrm>
        </p:spPr>
        <p:txBody>
          <a:bodyPr/>
          <a:lstStyle/>
          <a:p>
            <a:pPr algn="ctr"/>
            <a:r>
              <a:rPr lang="en-US" dirty="0"/>
              <a:t>Talent Turnover Analysis</a:t>
            </a:r>
            <a:endParaRPr lang="en-IN" dirty="0"/>
          </a:p>
          <a:p>
            <a:pPr algn="ctr"/>
            <a:r>
              <a:rPr lang="en-IN" sz="2800" dirty="0"/>
              <a:t>Sreeni Prabhala</a:t>
            </a:r>
          </a:p>
          <a:p>
            <a:pPr algn="ctr"/>
            <a:r>
              <a:rPr lang="en-IN" sz="2000" dirty="0"/>
              <a:t>Presentation Link: </a:t>
            </a:r>
            <a:r>
              <a:rPr lang="en-IN" sz="2000" dirty="0">
                <a:hlinkClick r:id="rId2"/>
              </a:rPr>
              <a:t>https://youtu.be/HE9MLaIvREk</a:t>
            </a:r>
            <a:endParaRPr lang="en-IN" sz="2000" dirty="0"/>
          </a:p>
          <a:p>
            <a:pPr algn="ctr"/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1678384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31770-76C9-F749-9B7D-08A4A1F13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234" y="228600"/>
            <a:ext cx="8229600" cy="1143000"/>
          </a:xfrm>
        </p:spPr>
        <p:txBody>
          <a:bodyPr/>
          <a:lstStyle/>
          <a:p>
            <a:pPr algn="l"/>
            <a:r>
              <a:rPr lang="en-US" sz="3000" dirty="0"/>
              <a:t>What are key insights based on Job Roles?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EDCD87-7B4E-4B1A-8A88-4CAF6ACD257B}"/>
              </a:ext>
            </a:extLst>
          </p:cNvPr>
          <p:cNvSpPr/>
          <p:nvPr/>
        </p:nvSpPr>
        <p:spPr>
          <a:xfrm>
            <a:off x="4579037" y="4480265"/>
            <a:ext cx="411479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Sales Representatives are made up of higher number of single individuals, potentially due to their age range compared to other roles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Education levels of Sales Representatives are in general lower compared to the employees in rest of the roles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D9BFF7-DA59-4D31-B6C2-17ADF3DCD7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236" y="1425610"/>
            <a:ext cx="4114800" cy="283779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51A751B-1A29-48A0-BDFE-934F3899E7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236" y="3824770"/>
            <a:ext cx="4114800" cy="289293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E24890C-BC18-4EDD-A41C-1412AB059B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9036" y="1586761"/>
            <a:ext cx="4114800" cy="283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6497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31770-76C9-F749-9B7D-08A4A1F13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234" y="228600"/>
            <a:ext cx="8229600" cy="1143000"/>
          </a:xfrm>
        </p:spPr>
        <p:txBody>
          <a:bodyPr/>
          <a:lstStyle/>
          <a:p>
            <a:pPr algn="l"/>
            <a:r>
              <a:rPr lang="en-US" sz="3000" dirty="0"/>
              <a:t>What are key insights based on Job Roles?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EDCD87-7B4E-4B1A-8A88-4CAF6ACD257B}"/>
              </a:ext>
            </a:extLst>
          </p:cNvPr>
          <p:cNvSpPr/>
          <p:nvPr/>
        </p:nvSpPr>
        <p:spPr>
          <a:xfrm>
            <a:off x="464236" y="4561000"/>
            <a:ext cx="821552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In general, the roles Sales Representatives, Human Resources, and Library Technicians to some extent, consist of individuals with lesser overall experience as well as tenure in the firm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Firm needs to focus on the education, training, and mentoring needs of these roles to ensure employee satisfaction and retention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8B0F6B1-8D8E-4586-B013-61F64669CB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165" y="1371600"/>
            <a:ext cx="4114800" cy="289100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A033F77-5FAA-4D7E-89DD-54C53FFD71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4965" y="1371600"/>
            <a:ext cx="4114800" cy="2816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4352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03B966B-DA89-495F-AC79-CC09597A872B}"/>
              </a:ext>
            </a:extLst>
          </p:cNvPr>
          <p:cNvSpPr txBox="1"/>
          <p:nvPr/>
        </p:nvSpPr>
        <p:spPr>
          <a:xfrm>
            <a:off x="886265" y="2290226"/>
            <a:ext cx="7582486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Thank You</a:t>
            </a:r>
          </a:p>
          <a:p>
            <a:endParaRPr lang="en-US" sz="4400" dirty="0"/>
          </a:p>
          <a:p>
            <a:r>
              <a:rPr lang="en-US" dirty="0"/>
              <a:t>Sreeni Prabhala – </a:t>
            </a:r>
            <a:r>
              <a:rPr lang="en-US" dirty="0">
                <a:hlinkClick r:id="rId2"/>
              </a:rPr>
              <a:t>sprabhala@smu.edu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8191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6298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31770-76C9-F749-9B7D-08A4A1F13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234" y="228600"/>
            <a:ext cx="8229600" cy="1143000"/>
          </a:xfrm>
        </p:spPr>
        <p:txBody>
          <a:bodyPr/>
          <a:lstStyle/>
          <a:p>
            <a:pPr algn="l"/>
            <a:r>
              <a:rPr lang="en-US" sz="3000" dirty="0"/>
              <a:t>What are business objectives?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69DA7B-7D56-4627-9E52-7A307CBE38EE}"/>
              </a:ext>
            </a:extLst>
          </p:cNvPr>
          <p:cNvSpPr txBox="1"/>
          <p:nvPr/>
        </p:nvSpPr>
        <p:spPr>
          <a:xfrm>
            <a:off x="464234" y="1371600"/>
            <a:ext cx="8306972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/>
              <a:t>Background: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Frito-Lay is always about people; it is a place that seeks out different perspectives and celebrates diversity at every level of the organization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Frito-Lay has engaged DDSAnalytics to leverage data science and take the Talent Management to next level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Scope of services includes workforce planning, employee training, and reducing/preventing voluntary employee turnover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r>
              <a:rPr lang="en-US" sz="2000" b="1" i="1" dirty="0"/>
              <a:t>Objectives:</a:t>
            </a:r>
          </a:p>
          <a:p>
            <a:endParaRPr lang="en-US" sz="2000" dirty="0"/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Identify the top three factors that contribute to employee turnover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Build a robust model to predict attrition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Obtain job role specific insights that will help with employee retention, satisfaction, and professional development</a:t>
            </a:r>
          </a:p>
        </p:txBody>
      </p:sp>
    </p:spTree>
    <p:extLst>
      <p:ext uri="{BB962C8B-B14F-4D97-AF65-F5344CB8AC3E}">
        <p14:creationId xmlns:p14="http://schemas.microsoft.com/office/powerpoint/2010/main" val="3487394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31770-76C9-F749-9B7D-08A4A1F13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234" y="228600"/>
            <a:ext cx="8229600" cy="1143000"/>
          </a:xfrm>
        </p:spPr>
        <p:txBody>
          <a:bodyPr/>
          <a:lstStyle/>
          <a:p>
            <a:pPr algn="l"/>
            <a:r>
              <a:rPr lang="en-US" sz="3000" dirty="0"/>
              <a:t>What are the top factors driving attrition?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5D7C2B-CAF6-4E5F-A677-B60B1A3A3B40}"/>
              </a:ext>
            </a:extLst>
          </p:cNvPr>
          <p:cNvSpPr txBox="1"/>
          <p:nvPr/>
        </p:nvSpPr>
        <p:spPr>
          <a:xfrm>
            <a:off x="464234" y="1371600"/>
            <a:ext cx="8306972" cy="29392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b="1" i="1" dirty="0"/>
              <a:t>Steps:</a:t>
            </a:r>
          </a:p>
          <a:p>
            <a:pPr>
              <a:spcAft>
                <a:spcPts val="600"/>
              </a:spcAft>
            </a:pPr>
            <a:endParaRPr lang="en-US" sz="2000" b="1" i="1" dirty="0"/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US" sz="2000" dirty="0"/>
              <a:t>Assess the correlation of various factor variables on attrition using appropriate plots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US" sz="2000" dirty="0"/>
              <a:t>Assess the correlation of various continuous variables using appropriate plots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US" sz="2000" dirty="0"/>
              <a:t>Obtain correlation coefficients for the relevant variables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US" sz="2000" dirty="0"/>
              <a:t>Identify the set of variables that impact attrition</a:t>
            </a:r>
          </a:p>
        </p:txBody>
      </p:sp>
    </p:spTree>
    <p:extLst>
      <p:ext uri="{BB962C8B-B14F-4D97-AF65-F5344CB8AC3E}">
        <p14:creationId xmlns:p14="http://schemas.microsoft.com/office/powerpoint/2010/main" val="2501904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31770-76C9-F749-9B7D-08A4A1F13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234" y="228600"/>
            <a:ext cx="8229600" cy="1143000"/>
          </a:xfrm>
        </p:spPr>
        <p:txBody>
          <a:bodyPr/>
          <a:lstStyle/>
          <a:p>
            <a:pPr algn="l"/>
            <a:r>
              <a:rPr lang="en-US" sz="3000" dirty="0"/>
              <a:t>What are the top factors driving attrition?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2231CC-7303-46BB-8044-E4AE450A2AC5}"/>
              </a:ext>
            </a:extLst>
          </p:cNvPr>
          <p:cNvSpPr txBox="1"/>
          <p:nvPr/>
        </p:nvSpPr>
        <p:spPr>
          <a:xfrm>
            <a:off x="464234" y="6303083"/>
            <a:ext cx="822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/>
              <a:t>Significant Factor Variables: </a:t>
            </a:r>
            <a:r>
              <a:rPr lang="en-US" sz="1400" i="1" dirty="0" err="1"/>
              <a:t>EnvironmentSatisfaction</a:t>
            </a:r>
            <a:r>
              <a:rPr lang="en-US" sz="1400" i="1" dirty="0"/>
              <a:t>, JobInvolvement, </a:t>
            </a:r>
            <a:r>
              <a:rPr lang="en-US" sz="1400" i="1" dirty="0" err="1"/>
              <a:t>JobLevel</a:t>
            </a:r>
            <a:r>
              <a:rPr lang="en-US" sz="1400" i="1" dirty="0"/>
              <a:t>, </a:t>
            </a:r>
            <a:r>
              <a:rPr lang="en-US" sz="1400" i="1" dirty="0" err="1"/>
              <a:t>JobRole</a:t>
            </a:r>
            <a:r>
              <a:rPr lang="en-US" sz="1400" i="1" dirty="0"/>
              <a:t>, MaritalStatus, OverTime, </a:t>
            </a:r>
            <a:r>
              <a:rPr lang="en-US" sz="1400" i="1" dirty="0" err="1"/>
              <a:t>StockOptionLevel</a:t>
            </a:r>
            <a:r>
              <a:rPr lang="en-US" sz="1400" i="1" dirty="0"/>
              <a:t>, </a:t>
            </a:r>
            <a:r>
              <a:rPr lang="en-US" sz="1400" i="1" dirty="0" err="1"/>
              <a:t>WorkLifeBalance</a:t>
            </a:r>
            <a:r>
              <a:rPr lang="en-US" sz="1400" i="1" dirty="0"/>
              <a:t>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D48CDCA-FC6D-45EF-8C7E-BC3EC300DE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234" y="1331398"/>
            <a:ext cx="3474720" cy="241103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E3E1928-0D20-42AF-806D-D40EC08311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9114" y="1373065"/>
            <a:ext cx="3474720" cy="243435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8B785DB-8D3C-4798-9356-AA0F06CFB4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234" y="3867466"/>
            <a:ext cx="3474720" cy="240440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33416E3-8317-4580-A721-56D074C229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05046" y="3835556"/>
            <a:ext cx="3474720" cy="2370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9787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31770-76C9-F749-9B7D-08A4A1F13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234" y="228600"/>
            <a:ext cx="8229600" cy="1143000"/>
          </a:xfrm>
        </p:spPr>
        <p:txBody>
          <a:bodyPr/>
          <a:lstStyle/>
          <a:p>
            <a:pPr algn="l"/>
            <a:r>
              <a:rPr lang="en-US" sz="3000" dirty="0"/>
              <a:t>What are the top factors driving attrition?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2231CC-7303-46BB-8044-E4AE450A2AC5}"/>
              </a:ext>
            </a:extLst>
          </p:cNvPr>
          <p:cNvSpPr txBox="1"/>
          <p:nvPr/>
        </p:nvSpPr>
        <p:spPr>
          <a:xfrm>
            <a:off x="464234" y="6303083"/>
            <a:ext cx="822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/>
              <a:t>Significant Continuous Variables: Age, TotalWorkingYears, </a:t>
            </a:r>
            <a:r>
              <a:rPr lang="en-US" sz="1400" i="1" dirty="0" err="1"/>
              <a:t>YearsAtCompany</a:t>
            </a:r>
            <a:r>
              <a:rPr lang="en-US" sz="1400" i="1" dirty="0"/>
              <a:t>, </a:t>
            </a:r>
            <a:r>
              <a:rPr lang="en-US" sz="1400" i="1" dirty="0" err="1"/>
              <a:t>YearsInCurrentRole</a:t>
            </a:r>
            <a:r>
              <a:rPr lang="en-US" sz="1400" i="1" dirty="0"/>
              <a:t>, YearsWithCurrManager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DB906C-F8BE-4953-B6B9-6662020544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234" y="1350246"/>
            <a:ext cx="3474720" cy="244947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CD31D29-9D5C-45CB-8E7B-27C7252D68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9114" y="1398560"/>
            <a:ext cx="3474720" cy="241980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31CADA2-62F5-46E2-A333-7DC2F273ED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234" y="3784268"/>
            <a:ext cx="3474720" cy="242980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55344DB-C783-4236-A08D-0255FBCB58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19114" y="3775466"/>
            <a:ext cx="3474720" cy="2447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6365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31770-76C9-F749-9B7D-08A4A1F13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234" y="228600"/>
            <a:ext cx="8229600" cy="1143000"/>
          </a:xfrm>
        </p:spPr>
        <p:txBody>
          <a:bodyPr/>
          <a:lstStyle/>
          <a:p>
            <a:pPr algn="l"/>
            <a:r>
              <a:rPr lang="en-US" sz="3000" dirty="0"/>
              <a:t>What are the top factors driving attrition?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EEFB63-A961-4EBF-82B0-6BA10CC44A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834" y="2075813"/>
            <a:ext cx="5486400" cy="390229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EEE39BA-6720-431F-9894-F87A477FA35F}"/>
              </a:ext>
            </a:extLst>
          </p:cNvPr>
          <p:cNvSpPr txBox="1"/>
          <p:nvPr/>
        </p:nvSpPr>
        <p:spPr>
          <a:xfrm>
            <a:off x="464234" y="6252672"/>
            <a:ext cx="822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/>
              <a:t>The top factors with high correlation from the above table are in general in alignment with the variables identified by examining the various plots in the previous steps.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9CF789B-7F18-4B21-904C-6C0C4EB90C31}"/>
              </a:ext>
            </a:extLst>
          </p:cNvPr>
          <p:cNvSpPr/>
          <p:nvPr/>
        </p:nvSpPr>
        <p:spPr>
          <a:xfrm>
            <a:off x="2518181" y="1431921"/>
            <a:ext cx="41217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en-US" b="1" i="1" dirty="0"/>
              <a:t>Correlation Coefficients for Attrition</a:t>
            </a:r>
          </a:p>
        </p:txBody>
      </p:sp>
    </p:spTree>
    <p:extLst>
      <p:ext uri="{BB962C8B-B14F-4D97-AF65-F5344CB8AC3E}">
        <p14:creationId xmlns:p14="http://schemas.microsoft.com/office/powerpoint/2010/main" val="16235552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31770-76C9-F749-9B7D-08A4A1F13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234" y="228600"/>
            <a:ext cx="8229600" cy="1143000"/>
          </a:xfrm>
        </p:spPr>
        <p:txBody>
          <a:bodyPr/>
          <a:lstStyle/>
          <a:p>
            <a:pPr algn="l"/>
            <a:r>
              <a:rPr lang="en-US" sz="3000" dirty="0"/>
              <a:t>What is a robust model to predict attrition?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F875F3-63C4-4F76-B3F4-8D204F348D26}"/>
              </a:ext>
            </a:extLst>
          </p:cNvPr>
          <p:cNvSpPr txBox="1"/>
          <p:nvPr/>
        </p:nvSpPr>
        <p:spPr>
          <a:xfrm>
            <a:off x="464234" y="1371600"/>
            <a:ext cx="8306972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b="1" i="1" dirty="0"/>
              <a:t>Steps: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US" sz="2000" dirty="0"/>
              <a:t>Build </a:t>
            </a:r>
            <a:r>
              <a:rPr lang="en-US" sz="2000" dirty="0" err="1"/>
              <a:t>kNN</a:t>
            </a:r>
            <a:r>
              <a:rPr lang="en-US" sz="2000" dirty="0"/>
              <a:t> and Naïve Bayes classification models using different combinations of top factors identified in the previous steps; tune hyperparameter for </a:t>
            </a:r>
            <a:r>
              <a:rPr lang="en-US" sz="2000" dirty="0" err="1"/>
              <a:t>kNN</a:t>
            </a:r>
            <a:r>
              <a:rPr lang="en-US" sz="2000" dirty="0"/>
              <a:t> model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US" sz="2000" dirty="0"/>
              <a:t>Obtain mean accuracy, sensitivity, and specificity measures using multiple train-test splits for each model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US" sz="2000" dirty="0"/>
              <a:t>Compare the above model statistics to identify the robust model for the given parameters (i.e. sensitivity &gt; 60% and specificity &gt; 60%)</a:t>
            </a:r>
          </a:p>
        </p:txBody>
      </p:sp>
    </p:spTree>
    <p:extLst>
      <p:ext uri="{BB962C8B-B14F-4D97-AF65-F5344CB8AC3E}">
        <p14:creationId xmlns:p14="http://schemas.microsoft.com/office/powerpoint/2010/main" val="29718145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31770-76C9-F749-9B7D-08A4A1F13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234" y="228600"/>
            <a:ext cx="8229600" cy="1143000"/>
          </a:xfrm>
        </p:spPr>
        <p:txBody>
          <a:bodyPr/>
          <a:lstStyle/>
          <a:p>
            <a:pPr algn="l"/>
            <a:r>
              <a:rPr lang="en-US" sz="3000" dirty="0"/>
              <a:t>What is a robust model to predict attrition?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BAA4C1A5-EFFE-4327-ACF6-1321253313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0935814"/>
              </p:ext>
            </p:extLst>
          </p:nvPr>
        </p:nvGraphicFramePr>
        <p:xfrm>
          <a:off x="457200" y="1908909"/>
          <a:ext cx="8229600" cy="280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7440">
                  <a:extLst>
                    <a:ext uri="{9D8B030D-6E8A-4147-A177-3AD203B41FA5}">
                      <a16:colId xmlns:a16="http://schemas.microsoft.com/office/drawing/2014/main" val="1957306481"/>
                    </a:ext>
                  </a:extLst>
                </a:gridCol>
                <a:gridCol w="1554480">
                  <a:extLst>
                    <a:ext uri="{9D8B030D-6E8A-4147-A177-3AD203B41FA5}">
                      <a16:colId xmlns:a16="http://schemas.microsoft.com/office/drawing/2014/main" val="3304938142"/>
                    </a:ext>
                  </a:extLst>
                </a:gridCol>
                <a:gridCol w="1432560">
                  <a:extLst>
                    <a:ext uri="{9D8B030D-6E8A-4147-A177-3AD203B41FA5}">
                      <a16:colId xmlns:a16="http://schemas.microsoft.com/office/drawing/2014/main" val="1517277187"/>
                    </a:ext>
                  </a:extLst>
                </a:gridCol>
                <a:gridCol w="1432560">
                  <a:extLst>
                    <a:ext uri="{9D8B030D-6E8A-4147-A177-3AD203B41FA5}">
                      <a16:colId xmlns:a16="http://schemas.microsoft.com/office/drawing/2014/main" val="2150708640"/>
                    </a:ext>
                  </a:extLst>
                </a:gridCol>
                <a:gridCol w="1432560">
                  <a:extLst>
                    <a:ext uri="{9D8B030D-6E8A-4147-A177-3AD203B41FA5}">
                      <a16:colId xmlns:a16="http://schemas.microsoft.com/office/drawing/2014/main" val="3316639604"/>
                    </a:ext>
                  </a:extLst>
                </a:gridCol>
              </a:tblGrid>
              <a:tr h="244303">
                <a:tc>
                  <a:txBody>
                    <a:bodyPr/>
                    <a:lstStyle/>
                    <a:p>
                      <a:r>
                        <a:rPr lang="en-US" sz="1600" dirty="0"/>
                        <a:t>Model Variables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Model 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Sensitivity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Specificity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35015374"/>
                  </a:ext>
                </a:extLst>
              </a:tr>
              <a:tr h="386329">
                <a:tc rowSpan="2">
                  <a:txBody>
                    <a:bodyPr/>
                    <a:lstStyle/>
                    <a:p>
                      <a:r>
                        <a:rPr lang="en-US" sz="1600" dirty="0"/>
                        <a:t>OverTime</a:t>
                      </a:r>
                    </a:p>
                    <a:p>
                      <a:r>
                        <a:rPr lang="en-US" sz="1600" dirty="0"/>
                        <a:t>JobInvolvement</a:t>
                      </a:r>
                    </a:p>
                    <a:p>
                      <a:r>
                        <a:rPr lang="en-US" sz="1600" dirty="0"/>
                        <a:t>MaritalStatus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kNN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0.8445977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0.973433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0.1666919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05164660"/>
                  </a:ext>
                </a:extLst>
              </a:tr>
              <a:tr h="25073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Naïve Bayes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0.8478927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0.8635297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0.5820551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2487808"/>
                  </a:ext>
                </a:extLst>
              </a:tr>
              <a:tr h="407572">
                <a:tc rowSpan="2">
                  <a:txBody>
                    <a:bodyPr/>
                    <a:lstStyle/>
                    <a:p>
                      <a:r>
                        <a:rPr lang="en-US" sz="1600" dirty="0"/>
                        <a:t>OverTime</a:t>
                      </a:r>
                    </a:p>
                    <a:p>
                      <a:r>
                        <a:rPr lang="en-US" sz="1600" dirty="0"/>
                        <a:t>TotalWorkingYears</a:t>
                      </a:r>
                    </a:p>
                    <a:p>
                      <a:r>
                        <a:rPr lang="en-US" sz="1600" dirty="0"/>
                        <a:t>MaritalStatus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kNN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0.8495785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0.9810056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0.1613805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843083"/>
                  </a:ext>
                </a:extLst>
              </a:tr>
              <a:tr h="25073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Naïve Bayes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0.8539464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0.8713415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0.6291760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9548112"/>
                  </a:ext>
                </a:extLst>
              </a:tr>
              <a:tr h="414464">
                <a:tc rowSpan="2">
                  <a:txBody>
                    <a:bodyPr/>
                    <a:lstStyle/>
                    <a:p>
                      <a:r>
                        <a:rPr lang="en-US" sz="1600" dirty="0"/>
                        <a:t>OverTime</a:t>
                      </a:r>
                    </a:p>
                    <a:p>
                      <a:r>
                        <a:rPr lang="en-US" sz="1600" dirty="0"/>
                        <a:t>YearsWithCurrManager</a:t>
                      </a:r>
                    </a:p>
                    <a:p>
                      <a:r>
                        <a:rPr lang="en-US" sz="1600" dirty="0"/>
                        <a:t>MaritalStatus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kNN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0.85341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0.9836586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0.1783065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7600226"/>
                  </a:ext>
                </a:extLst>
              </a:tr>
              <a:tr h="25073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Naïve Bayes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0.8501533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0.8681159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0.5874116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44350071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25FE4B2E-7277-4E18-BB08-8ACB383CB7BF}"/>
              </a:ext>
            </a:extLst>
          </p:cNvPr>
          <p:cNvSpPr/>
          <p:nvPr/>
        </p:nvSpPr>
        <p:spPr>
          <a:xfrm>
            <a:off x="2799470" y="3432518"/>
            <a:ext cx="5873262" cy="48885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74EA2F-AE58-43B1-9CF4-C3D931BEA301}"/>
              </a:ext>
            </a:extLst>
          </p:cNvPr>
          <p:cNvSpPr txBox="1"/>
          <p:nvPr/>
        </p:nvSpPr>
        <p:spPr>
          <a:xfrm>
            <a:off x="457200" y="5031910"/>
            <a:ext cx="82296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/>
              <a:t>The accuracy and sensitivity measures for all the models are good; however, </a:t>
            </a:r>
            <a:r>
              <a:rPr lang="en-US" sz="1400" i="1" dirty="0" err="1"/>
              <a:t>kNN</a:t>
            </a:r>
            <a:r>
              <a:rPr lang="en-US" sz="1400" i="1" dirty="0"/>
              <a:t> models do not seem to perform well when specificity is considered. Based on the analysis, a Naïve Bayes model based on OverTime, TotalWorkingYears, and MaritalStatus gives us a robust model to predict attrition.</a:t>
            </a:r>
          </a:p>
        </p:txBody>
      </p:sp>
    </p:spTree>
    <p:extLst>
      <p:ext uri="{BB962C8B-B14F-4D97-AF65-F5344CB8AC3E}">
        <p14:creationId xmlns:p14="http://schemas.microsoft.com/office/powerpoint/2010/main" val="20999654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31770-76C9-F749-9B7D-08A4A1F13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234" y="228600"/>
            <a:ext cx="8229600" cy="1143000"/>
          </a:xfrm>
        </p:spPr>
        <p:txBody>
          <a:bodyPr/>
          <a:lstStyle/>
          <a:p>
            <a:pPr algn="l"/>
            <a:r>
              <a:rPr lang="en-US" sz="3000" dirty="0"/>
              <a:t>What are key insights based on Job Roles?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6D62E8F-B2E5-44C3-B99D-BCB11FB9D9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166" y="1371606"/>
            <a:ext cx="4114800" cy="283079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0EC5E6C-15AC-425C-9E9F-A6B45610A1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9034" y="3740665"/>
            <a:ext cx="4114800" cy="288873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9F53A3D-1A1B-4BBA-A41B-A629DE79FFA2}"/>
              </a:ext>
            </a:extLst>
          </p:cNvPr>
          <p:cNvSpPr/>
          <p:nvPr/>
        </p:nvSpPr>
        <p:spPr>
          <a:xfrm>
            <a:off x="4579035" y="1947784"/>
            <a:ext cx="4114799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Employees at senior-level positions, like Managers and Directors, have reported lower levels of satisfaction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Employees at these roles may need model engagement to assess the reasons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EDCD87-7B4E-4B1A-8A88-4CAF6ACD257B}"/>
              </a:ext>
            </a:extLst>
          </p:cNvPr>
          <p:cNvSpPr/>
          <p:nvPr/>
        </p:nvSpPr>
        <p:spPr>
          <a:xfrm>
            <a:off x="464236" y="4575068"/>
            <a:ext cx="411479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There are opportunities to increase the gender diversity among some of the roles, like Human Resources, Laboratory Technician etc.</a:t>
            </a:r>
          </a:p>
        </p:txBody>
      </p:sp>
    </p:spTree>
    <p:extLst>
      <p:ext uri="{BB962C8B-B14F-4D97-AF65-F5344CB8AC3E}">
        <p14:creationId xmlns:p14="http://schemas.microsoft.com/office/powerpoint/2010/main" val="3815351779"/>
      </p:ext>
    </p:extLst>
  </p:cSld>
  <p:clrMapOvr>
    <a:masterClrMapping/>
  </p:clrMapOvr>
</p:sld>
</file>

<file path=ppt/theme/theme1.xml><?xml version="1.0" encoding="utf-8"?>
<a:theme xmlns:a="http://schemas.openxmlformats.org/drawingml/2006/main" name="1_Body Slid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2U</Template>
  <TotalTime>10137</TotalTime>
  <Words>619</Words>
  <Application>Microsoft Office PowerPoint</Application>
  <PresentationFormat>On-screen Show (4:3)</PresentationFormat>
  <Paragraphs>88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Arial</vt:lpstr>
      <vt:lpstr>1_Body Slides</vt:lpstr>
      <vt:lpstr>DDSAnalytics Talent Management</vt:lpstr>
      <vt:lpstr>What are business objectives?</vt:lpstr>
      <vt:lpstr>What are the top factors driving attrition?</vt:lpstr>
      <vt:lpstr>What are the top factors driving attrition?</vt:lpstr>
      <vt:lpstr>What are the top factors driving attrition?</vt:lpstr>
      <vt:lpstr>What are the top factors driving attrition?</vt:lpstr>
      <vt:lpstr>What is a robust model to predict attrition?</vt:lpstr>
      <vt:lpstr>What is a robust model to predict attrition?</vt:lpstr>
      <vt:lpstr>What are key insights based on Job Roles?</vt:lpstr>
      <vt:lpstr>What are key insights based on Job Roles?</vt:lpstr>
      <vt:lpstr>What are key insights based on Job Roles?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 Live Session</dc:title>
  <dc:creator>Microsoft Office User</dc:creator>
  <cp:lastModifiedBy>Prabhala, Sreeni</cp:lastModifiedBy>
  <cp:revision>148</cp:revision>
  <dcterms:created xsi:type="dcterms:W3CDTF">2019-09-23T08:00:29Z</dcterms:created>
  <dcterms:modified xsi:type="dcterms:W3CDTF">2020-03-14T03:06:27Z</dcterms:modified>
</cp:coreProperties>
</file>