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02" r:id="rId4"/>
    <p:sldId id="603" r:id="rId5"/>
    <p:sldId id="601" r:id="rId6"/>
    <p:sldId id="596" r:id="rId7"/>
    <p:sldId id="599" r:id="rId8"/>
    <p:sldId id="597" r:id="rId9"/>
    <p:sldId id="604" r:id="rId10"/>
    <p:sldId id="605" r:id="rId11"/>
    <p:sldId id="52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68" d="100"/>
          <a:sy n="68" d="100"/>
        </p:scale>
        <p:origin x="1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udweiser logo&quot;">
            <a:extLst>
              <a:ext uri="{FF2B5EF4-FFF2-40B4-BE49-F238E27FC236}">
                <a16:creationId xmlns:a16="http://schemas.microsoft.com/office/drawing/2014/main" id="{3B97F005-B35E-44BE-B430-B44FEE139C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56818" y="6272482"/>
            <a:ext cx="882381" cy="41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5tN7Z6epDB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prabhala@smu.edu" TargetMode="External"/><Relationship Id="rId2" Type="http://schemas.openxmlformats.org/officeDocument/2006/relationships/hyperlink" Target="mailto:anhp@smu.edu"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7754815" cy="900546"/>
          </a:xfrm>
        </p:spPr>
        <p:txBody>
          <a:bodyPr/>
          <a:lstStyle/>
          <a:p>
            <a:pPr algn="ctr"/>
            <a:r>
              <a:rPr lang="en-US" dirty="0"/>
              <a:t>US Craft Beers &amp; Breweries </a:t>
            </a:r>
            <a:r>
              <a:rPr lang="en-US" sz="3200" dirty="0"/>
              <a:t>Exploratory Data Analysis</a:t>
            </a:r>
          </a:p>
        </p:txBody>
      </p:sp>
      <p:sp>
        <p:nvSpPr>
          <p:cNvPr id="4" name="Subtitle 3"/>
          <p:cNvSpPr>
            <a:spLocks noGrp="1"/>
          </p:cNvSpPr>
          <p:nvPr>
            <p:ph type="subTitle" idx="1"/>
          </p:nvPr>
        </p:nvSpPr>
        <p:spPr>
          <a:xfrm>
            <a:off x="304800" y="2929597"/>
            <a:ext cx="8534400" cy="1752600"/>
          </a:xfrm>
        </p:spPr>
        <p:txBody>
          <a:bodyPr/>
          <a:lstStyle/>
          <a:p>
            <a:pPr algn="ctr"/>
            <a:r>
              <a:rPr lang="en-IN" dirty="0"/>
              <a:t>Peter Phan &amp; Sreeni Prabhala</a:t>
            </a:r>
          </a:p>
          <a:p>
            <a:pPr algn="ctr"/>
            <a:r>
              <a:rPr lang="en-IN" sz="1800" dirty="0"/>
              <a:t>Presentation Link: </a:t>
            </a:r>
            <a:r>
              <a:rPr lang="en-IN" sz="1800" dirty="0">
                <a:hlinkClick r:id="rId2"/>
              </a:rPr>
              <a:t>https://youtu.be/5tN7Z6epDBc</a:t>
            </a:r>
            <a:endParaRPr lang="en-IN" sz="1800" dirty="0"/>
          </a:p>
          <a:p>
            <a:pPr algn="ctr"/>
            <a:endParaRPr lang="en-IN"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3B966B-DA89-495F-AC79-CC09597A872B}"/>
              </a:ext>
            </a:extLst>
          </p:cNvPr>
          <p:cNvSpPr txBox="1"/>
          <p:nvPr/>
        </p:nvSpPr>
        <p:spPr>
          <a:xfrm>
            <a:off x="886265" y="2290226"/>
            <a:ext cx="7582486" cy="2277547"/>
          </a:xfrm>
          <a:prstGeom prst="rect">
            <a:avLst/>
          </a:prstGeom>
          <a:noFill/>
        </p:spPr>
        <p:txBody>
          <a:bodyPr wrap="square" rtlCol="0">
            <a:spAutoFit/>
          </a:bodyPr>
          <a:lstStyle/>
          <a:p>
            <a:r>
              <a:rPr lang="en-US" sz="4400" dirty="0"/>
              <a:t>Thank You</a:t>
            </a:r>
          </a:p>
          <a:p>
            <a:endParaRPr lang="en-US" sz="4400" dirty="0"/>
          </a:p>
          <a:p>
            <a:r>
              <a:rPr lang="en-US" dirty="0"/>
              <a:t>Peter Phan – </a:t>
            </a:r>
            <a:r>
              <a:rPr lang="en-US" dirty="0">
                <a:hlinkClick r:id="rId2"/>
              </a:rPr>
              <a:t>anhp@smu.edu</a:t>
            </a:r>
            <a:endParaRPr lang="en-US" dirty="0"/>
          </a:p>
          <a:p>
            <a:r>
              <a:rPr lang="en-US" dirty="0"/>
              <a:t>Sreeni Prabhala – </a:t>
            </a:r>
            <a:r>
              <a:rPr lang="en-US" dirty="0">
                <a:hlinkClick r:id="rId3"/>
              </a:rPr>
              <a:t>sprabhala@smu.edu</a:t>
            </a:r>
            <a:endParaRPr lang="en-US" dirty="0"/>
          </a:p>
          <a:p>
            <a:endParaRPr lang="en-US" dirty="0"/>
          </a:p>
        </p:txBody>
      </p:sp>
    </p:spTree>
    <p:extLst>
      <p:ext uri="{BB962C8B-B14F-4D97-AF65-F5344CB8AC3E}">
        <p14:creationId xmlns:p14="http://schemas.microsoft.com/office/powerpoint/2010/main" val="411781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Where are the craft beer breweries located?</a:t>
            </a:r>
          </a:p>
        </p:txBody>
      </p:sp>
      <p:pic>
        <p:nvPicPr>
          <p:cNvPr id="3" name="Picture 2">
            <a:extLst>
              <a:ext uri="{FF2B5EF4-FFF2-40B4-BE49-F238E27FC236}">
                <a16:creationId xmlns:a16="http://schemas.microsoft.com/office/drawing/2014/main" id="{16F0E581-BF83-47DF-AB3C-31AF23083247}"/>
              </a:ext>
            </a:extLst>
          </p:cNvPr>
          <p:cNvPicPr>
            <a:picLocks noChangeAspect="1"/>
          </p:cNvPicPr>
          <p:nvPr/>
        </p:nvPicPr>
        <p:blipFill>
          <a:blip r:embed="rId2"/>
          <a:stretch>
            <a:fillRect/>
          </a:stretch>
        </p:blipFill>
        <p:spPr>
          <a:xfrm>
            <a:off x="874866" y="1371600"/>
            <a:ext cx="7408335" cy="4572000"/>
          </a:xfrm>
          <a:prstGeom prst="rect">
            <a:avLst/>
          </a:prstGeom>
        </p:spPr>
      </p:pic>
      <p:sp>
        <p:nvSpPr>
          <p:cNvPr id="9" name="TextBox 8">
            <a:extLst>
              <a:ext uri="{FF2B5EF4-FFF2-40B4-BE49-F238E27FC236}">
                <a16:creationId xmlns:a16="http://schemas.microsoft.com/office/drawing/2014/main" id="{72C91906-E78B-407D-9217-6FBBA749BD2A}"/>
              </a:ext>
            </a:extLst>
          </p:cNvPr>
          <p:cNvSpPr txBox="1"/>
          <p:nvPr/>
        </p:nvSpPr>
        <p:spPr>
          <a:xfrm>
            <a:off x="457200" y="5711228"/>
            <a:ext cx="8229600" cy="923330"/>
          </a:xfrm>
          <a:prstGeom prst="rect">
            <a:avLst/>
          </a:prstGeom>
          <a:noFill/>
        </p:spPr>
        <p:txBody>
          <a:bodyPr wrap="square" rtlCol="0">
            <a:spAutoFit/>
          </a:bodyPr>
          <a:lstStyle/>
          <a:p>
            <a:pPr algn="ctr"/>
            <a:r>
              <a:rPr lang="en-US" i="1" dirty="0"/>
              <a:t>We have a total of 558 Breweries that make 2,377 different beers. Top 10 States account for more than 90% of total beers produced and represent more than 40 % of breweries in the US market.</a:t>
            </a:r>
          </a:p>
        </p:txBody>
      </p:sp>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What’s the quality of data we have?</a:t>
            </a:r>
          </a:p>
        </p:txBody>
      </p:sp>
      <p:sp>
        <p:nvSpPr>
          <p:cNvPr id="4" name="TextBox 3">
            <a:extLst>
              <a:ext uri="{FF2B5EF4-FFF2-40B4-BE49-F238E27FC236}">
                <a16:creationId xmlns:a16="http://schemas.microsoft.com/office/drawing/2014/main" id="{A85D7C2B-CAF6-4E5F-A677-B60B1A3A3B40}"/>
              </a:ext>
            </a:extLst>
          </p:cNvPr>
          <p:cNvSpPr txBox="1"/>
          <p:nvPr/>
        </p:nvSpPr>
        <p:spPr>
          <a:xfrm>
            <a:off x="4579034" y="1371600"/>
            <a:ext cx="419217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have significant number of values missing (~42%) for IBU measure; we need to keep this in mind for any models developed using IBU</a:t>
            </a:r>
          </a:p>
          <a:p>
            <a:pPr marL="285750" indent="-285750">
              <a:buFont typeface="Arial" panose="020B0604020202020204" pitchFamily="34" charset="0"/>
              <a:buChar char="•"/>
            </a:pPr>
            <a:r>
              <a:rPr lang="en-US" sz="1600" dirty="0"/>
              <a:t>There are a few values missing for ABV measure (less than 3%; these should not impact our inferences much</a:t>
            </a:r>
          </a:p>
          <a:p>
            <a:pPr marL="285750" indent="-285750">
              <a:buFont typeface="Arial" panose="020B0604020202020204" pitchFamily="34" charset="0"/>
              <a:buChar char="•"/>
            </a:pPr>
            <a:r>
              <a:rPr lang="en-US" sz="1600" dirty="0"/>
              <a:t>A very few values are missing for Beer Style, but we do not need this attribute for our current analysis</a:t>
            </a:r>
          </a:p>
        </p:txBody>
      </p:sp>
      <p:pic>
        <p:nvPicPr>
          <p:cNvPr id="6" name="Picture 5">
            <a:extLst>
              <a:ext uri="{FF2B5EF4-FFF2-40B4-BE49-F238E27FC236}">
                <a16:creationId xmlns:a16="http://schemas.microsoft.com/office/drawing/2014/main" id="{54FCBA65-2050-49AC-824A-2D7059C17376}"/>
              </a:ext>
            </a:extLst>
          </p:cNvPr>
          <p:cNvPicPr>
            <a:picLocks noChangeAspect="1"/>
          </p:cNvPicPr>
          <p:nvPr/>
        </p:nvPicPr>
        <p:blipFill>
          <a:blip r:embed="rId2"/>
          <a:stretch>
            <a:fillRect/>
          </a:stretch>
        </p:blipFill>
        <p:spPr>
          <a:xfrm>
            <a:off x="4650600" y="4146412"/>
            <a:ext cx="4023360" cy="2482988"/>
          </a:xfrm>
          <a:prstGeom prst="rect">
            <a:avLst/>
          </a:prstGeom>
          <a:ln>
            <a:solidFill>
              <a:schemeClr val="accent1"/>
            </a:solidFill>
          </a:ln>
        </p:spPr>
      </p:pic>
      <p:sp>
        <p:nvSpPr>
          <p:cNvPr id="8" name="TextBox 7">
            <a:extLst>
              <a:ext uri="{FF2B5EF4-FFF2-40B4-BE49-F238E27FC236}">
                <a16:creationId xmlns:a16="http://schemas.microsoft.com/office/drawing/2014/main" id="{D5206152-53FF-4DAE-978D-4207F7BAE6FF}"/>
              </a:ext>
            </a:extLst>
          </p:cNvPr>
          <p:cNvSpPr txBox="1"/>
          <p:nvPr/>
        </p:nvSpPr>
        <p:spPr>
          <a:xfrm>
            <a:off x="386862" y="4226747"/>
            <a:ext cx="4192172"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significant number of states have more than 50% of the observations missing value for IBU; this significantly impacts any inferences based on state level IBU values</a:t>
            </a:r>
          </a:p>
          <a:p>
            <a:pPr marL="285750" indent="-285750">
              <a:buFont typeface="Arial" panose="020B0604020202020204" pitchFamily="34" charset="0"/>
              <a:buChar char="•"/>
            </a:pPr>
            <a:r>
              <a:rPr lang="en-US" sz="1600" dirty="0"/>
              <a:t>For South Dakota, all the observations are missing value for IBU</a:t>
            </a:r>
          </a:p>
          <a:p>
            <a:pPr marL="285750" indent="-285750">
              <a:buFont typeface="Arial" panose="020B0604020202020204" pitchFamily="34" charset="0"/>
              <a:buChar char="•"/>
            </a:pPr>
            <a:r>
              <a:rPr lang="en-US" sz="1600" dirty="0"/>
              <a:t>We intend to ignore the missing values for further analysis purposes</a:t>
            </a:r>
          </a:p>
        </p:txBody>
      </p:sp>
      <p:pic>
        <p:nvPicPr>
          <p:cNvPr id="9" name="Picture 8">
            <a:extLst>
              <a:ext uri="{FF2B5EF4-FFF2-40B4-BE49-F238E27FC236}">
                <a16:creationId xmlns:a16="http://schemas.microsoft.com/office/drawing/2014/main" id="{43C649CA-BD80-413E-8A38-31650EE8E731}"/>
              </a:ext>
            </a:extLst>
          </p:cNvPr>
          <p:cNvPicPr>
            <a:picLocks noChangeAspect="1"/>
          </p:cNvPicPr>
          <p:nvPr/>
        </p:nvPicPr>
        <p:blipFill>
          <a:blip r:embed="rId3"/>
          <a:stretch>
            <a:fillRect/>
          </a:stretch>
        </p:blipFill>
        <p:spPr>
          <a:xfrm>
            <a:off x="464234" y="1443159"/>
            <a:ext cx="4023360" cy="2482986"/>
          </a:xfrm>
          <a:prstGeom prst="rect">
            <a:avLst/>
          </a:prstGeom>
          <a:ln>
            <a:solidFill>
              <a:schemeClr val="accent1"/>
            </a:solidFill>
          </a:ln>
        </p:spPr>
      </p:pic>
    </p:spTree>
    <p:extLst>
      <p:ext uri="{BB962C8B-B14F-4D97-AF65-F5344CB8AC3E}">
        <p14:creationId xmlns:p14="http://schemas.microsoft.com/office/powerpoint/2010/main" val="25019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What are median beer measures by State?</a:t>
            </a:r>
          </a:p>
        </p:txBody>
      </p:sp>
      <p:sp>
        <p:nvSpPr>
          <p:cNvPr id="6" name="TextBox 5">
            <a:extLst>
              <a:ext uri="{FF2B5EF4-FFF2-40B4-BE49-F238E27FC236}">
                <a16:creationId xmlns:a16="http://schemas.microsoft.com/office/drawing/2014/main" id="{D12231CC-7303-46BB-8044-E4AE450A2AC5}"/>
              </a:ext>
            </a:extLst>
          </p:cNvPr>
          <p:cNvSpPr txBox="1"/>
          <p:nvPr/>
        </p:nvSpPr>
        <p:spPr>
          <a:xfrm>
            <a:off x="464234" y="6091311"/>
            <a:ext cx="8229600" cy="646331"/>
          </a:xfrm>
          <a:prstGeom prst="rect">
            <a:avLst/>
          </a:prstGeom>
          <a:noFill/>
        </p:spPr>
        <p:txBody>
          <a:bodyPr wrap="square" rtlCol="0">
            <a:spAutoFit/>
          </a:bodyPr>
          <a:lstStyle/>
          <a:p>
            <a:pPr algn="ctr"/>
            <a:r>
              <a:rPr lang="en-US" i="1" dirty="0"/>
              <a:t>Median values of ABV do not seem to vary a lot across States; however, median IBU values seem to have a bit of variance.</a:t>
            </a:r>
          </a:p>
        </p:txBody>
      </p:sp>
      <p:pic>
        <p:nvPicPr>
          <p:cNvPr id="4" name="Picture 3">
            <a:extLst>
              <a:ext uri="{FF2B5EF4-FFF2-40B4-BE49-F238E27FC236}">
                <a16:creationId xmlns:a16="http://schemas.microsoft.com/office/drawing/2014/main" id="{BBDEAB65-0B32-4F3A-8CAA-1DD524288569}"/>
              </a:ext>
            </a:extLst>
          </p:cNvPr>
          <p:cNvPicPr>
            <a:picLocks noChangeAspect="1"/>
          </p:cNvPicPr>
          <p:nvPr/>
        </p:nvPicPr>
        <p:blipFill>
          <a:blip r:embed="rId2"/>
          <a:stretch>
            <a:fillRect/>
          </a:stretch>
        </p:blipFill>
        <p:spPr>
          <a:xfrm>
            <a:off x="719665" y="1371857"/>
            <a:ext cx="7704669" cy="4754880"/>
          </a:xfrm>
          <a:prstGeom prst="rect">
            <a:avLst/>
          </a:prstGeom>
        </p:spPr>
      </p:pic>
    </p:spTree>
    <p:extLst>
      <p:ext uri="{BB962C8B-B14F-4D97-AF65-F5344CB8AC3E}">
        <p14:creationId xmlns:p14="http://schemas.microsoft.com/office/powerpoint/2010/main" val="330897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Which are our most strong and bitter beers?</a:t>
            </a:r>
          </a:p>
        </p:txBody>
      </p:sp>
      <p:sp>
        <p:nvSpPr>
          <p:cNvPr id="5" name="TextBox 4">
            <a:extLst>
              <a:ext uri="{FF2B5EF4-FFF2-40B4-BE49-F238E27FC236}">
                <a16:creationId xmlns:a16="http://schemas.microsoft.com/office/drawing/2014/main" id="{1C019B16-FCFF-40FE-96BE-A58915AA817A}"/>
              </a:ext>
            </a:extLst>
          </p:cNvPr>
          <p:cNvSpPr txBox="1"/>
          <p:nvPr/>
        </p:nvSpPr>
        <p:spPr>
          <a:xfrm>
            <a:off x="464234" y="6049107"/>
            <a:ext cx="8229600" cy="646331"/>
          </a:xfrm>
          <a:prstGeom prst="rect">
            <a:avLst/>
          </a:prstGeom>
          <a:noFill/>
        </p:spPr>
        <p:txBody>
          <a:bodyPr wrap="square" rtlCol="0">
            <a:spAutoFit/>
          </a:bodyPr>
          <a:lstStyle/>
          <a:p>
            <a:pPr algn="ctr"/>
            <a:r>
              <a:rPr lang="en-US" i="1" dirty="0"/>
              <a:t>Even though Maine has a highest value of median IBU, the most bitter beer is produced in Oregon.</a:t>
            </a:r>
          </a:p>
        </p:txBody>
      </p:sp>
      <p:pic>
        <p:nvPicPr>
          <p:cNvPr id="8" name="Picture 7">
            <a:extLst>
              <a:ext uri="{FF2B5EF4-FFF2-40B4-BE49-F238E27FC236}">
                <a16:creationId xmlns:a16="http://schemas.microsoft.com/office/drawing/2014/main" id="{6CA337FF-1343-4E0F-9421-9745D610190F}"/>
              </a:ext>
            </a:extLst>
          </p:cNvPr>
          <p:cNvPicPr>
            <a:picLocks noChangeAspect="1"/>
          </p:cNvPicPr>
          <p:nvPr/>
        </p:nvPicPr>
        <p:blipFill>
          <a:blip r:embed="rId2"/>
          <a:stretch>
            <a:fillRect/>
          </a:stretch>
        </p:blipFill>
        <p:spPr>
          <a:xfrm>
            <a:off x="723978" y="1371600"/>
            <a:ext cx="7696043" cy="4754880"/>
          </a:xfrm>
          <a:prstGeom prst="rect">
            <a:avLst/>
          </a:prstGeom>
        </p:spPr>
      </p:pic>
    </p:spTree>
    <p:extLst>
      <p:ext uri="{BB962C8B-B14F-4D97-AF65-F5344CB8AC3E}">
        <p14:creationId xmlns:p14="http://schemas.microsoft.com/office/powerpoint/2010/main" val="16235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What is the distribution of ABV of our beers?</a:t>
            </a:r>
          </a:p>
        </p:txBody>
      </p:sp>
      <p:pic>
        <p:nvPicPr>
          <p:cNvPr id="4" name="Picture 3">
            <a:extLst>
              <a:ext uri="{FF2B5EF4-FFF2-40B4-BE49-F238E27FC236}">
                <a16:creationId xmlns:a16="http://schemas.microsoft.com/office/drawing/2014/main" id="{EC6DC024-AABD-477C-9D56-608DE79F672F}"/>
              </a:ext>
            </a:extLst>
          </p:cNvPr>
          <p:cNvPicPr>
            <a:picLocks noChangeAspect="1"/>
          </p:cNvPicPr>
          <p:nvPr/>
        </p:nvPicPr>
        <p:blipFill>
          <a:blip r:embed="rId2"/>
          <a:stretch>
            <a:fillRect/>
          </a:stretch>
        </p:blipFill>
        <p:spPr>
          <a:xfrm>
            <a:off x="874866" y="1315585"/>
            <a:ext cx="7408335" cy="4572000"/>
          </a:xfrm>
          <a:prstGeom prst="rect">
            <a:avLst/>
          </a:prstGeom>
        </p:spPr>
      </p:pic>
      <p:sp>
        <p:nvSpPr>
          <p:cNvPr id="5" name="TextBox 4">
            <a:extLst>
              <a:ext uri="{FF2B5EF4-FFF2-40B4-BE49-F238E27FC236}">
                <a16:creationId xmlns:a16="http://schemas.microsoft.com/office/drawing/2014/main" id="{9A0B260E-693F-4D35-8C63-88BB86E6184C}"/>
              </a:ext>
            </a:extLst>
          </p:cNvPr>
          <p:cNvSpPr txBox="1"/>
          <p:nvPr/>
        </p:nvSpPr>
        <p:spPr>
          <a:xfrm>
            <a:off x="0" y="5901959"/>
            <a:ext cx="9144000" cy="784830"/>
          </a:xfrm>
          <a:prstGeom prst="rect">
            <a:avLst/>
          </a:prstGeom>
          <a:noFill/>
        </p:spPr>
        <p:txBody>
          <a:bodyPr wrap="square" rtlCol="0">
            <a:spAutoFit/>
          </a:bodyPr>
          <a:lstStyle/>
          <a:p>
            <a:pPr algn="ctr"/>
            <a:r>
              <a:rPr lang="en-US" sz="1500" i="1" dirty="0"/>
              <a:t>The national median ABV value is around 5.7%; as we can see from the chart above, most of the beers are concentrated around 4%-7% ABV range. There are a few beers with outlier values which impact the mean ABV value. As such, median ABV is a better center measure for any statistical analyses.</a:t>
            </a:r>
          </a:p>
        </p:txBody>
      </p:sp>
    </p:spTree>
    <p:extLst>
      <p:ext uri="{BB962C8B-B14F-4D97-AF65-F5344CB8AC3E}">
        <p14:creationId xmlns:p14="http://schemas.microsoft.com/office/powerpoint/2010/main" val="381535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Is there a correlation between ABV and IBU?</a:t>
            </a:r>
          </a:p>
        </p:txBody>
      </p:sp>
      <p:pic>
        <p:nvPicPr>
          <p:cNvPr id="3" name="Picture 2">
            <a:extLst>
              <a:ext uri="{FF2B5EF4-FFF2-40B4-BE49-F238E27FC236}">
                <a16:creationId xmlns:a16="http://schemas.microsoft.com/office/drawing/2014/main" id="{31D1335E-1743-4C96-962C-110F7C0FDB97}"/>
              </a:ext>
            </a:extLst>
          </p:cNvPr>
          <p:cNvPicPr>
            <a:picLocks noChangeAspect="1"/>
          </p:cNvPicPr>
          <p:nvPr/>
        </p:nvPicPr>
        <p:blipFill>
          <a:blip r:embed="rId2"/>
          <a:stretch>
            <a:fillRect/>
          </a:stretch>
        </p:blipFill>
        <p:spPr>
          <a:xfrm>
            <a:off x="804526" y="1317753"/>
            <a:ext cx="7408335" cy="4572000"/>
          </a:xfrm>
          <a:prstGeom prst="rect">
            <a:avLst/>
          </a:prstGeom>
        </p:spPr>
      </p:pic>
      <p:sp>
        <p:nvSpPr>
          <p:cNvPr id="6" name="TextBox 5">
            <a:extLst>
              <a:ext uri="{FF2B5EF4-FFF2-40B4-BE49-F238E27FC236}">
                <a16:creationId xmlns:a16="http://schemas.microsoft.com/office/drawing/2014/main" id="{CC37CC12-3949-464E-BE89-AAD6EE085458}"/>
              </a:ext>
            </a:extLst>
          </p:cNvPr>
          <p:cNvSpPr txBox="1"/>
          <p:nvPr/>
        </p:nvSpPr>
        <p:spPr>
          <a:xfrm>
            <a:off x="0" y="5791060"/>
            <a:ext cx="9144000" cy="1015663"/>
          </a:xfrm>
          <a:prstGeom prst="rect">
            <a:avLst/>
          </a:prstGeom>
          <a:noFill/>
        </p:spPr>
        <p:txBody>
          <a:bodyPr wrap="square" rtlCol="0">
            <a:spAutoFit/>
          </a:bodyPr>
          <a:lstStyle/>
          <a:p>
            <a:pPr algn="ctr"/>
            <a:r>
              <a:rPr lang="en-US" sz="1500" i="1" dirty="0"/>
              <a:t>There is a moderate positive correlation between ABV and IBU measures for the beers nationwide. In addition, most of the beers are concentrated around 5% ABV, and very few beers go beyond 10% ABV level. The density plot shows two clusters that are centered around (5% ABV, ~24 IBU) and (6% ABV, ~73 IBU); it will be beneficial to focus on pricing and promotion strategies for beers with these measures.</a:t>
            </a:r>
          </a:p>
        </p:txBody>
      </p:sp>
    </p:spTree>
    <p:extLst>
      <p:ext uri="{BB962C8B-B14F-4D97-AF65-F5344CB8AC3E}">
        <p14:creationId xmlns:p14="http://schemas.microsoft.com/office/powerpoint/2010/main" val="323822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64234" y="228600"/>
            <a:ext cx="8229600" cy="1143000"/>
          </a:xfrm>
        </p:spPr>
        <p:txBody>
          <a:bodyPr/>
          <a:lstStyle/>
          <a:p>
            <a:pPr algn="l"/>
            <a:r>
              <a:rPr lang="en-US" sz="3000" dirty="0"/>
              <a:t>Can we classify beer style using ABV and IBU?</a:t>
            </a:r>
          </a:p>
        </p:txBody>
      </p:sp>
      <p:sp>
        <p:nvSpPr>
          <p:cNvPr id="5" name="TextBox 4">
            <a:extLst>
              <a:ext uri="{FF2B5EF4-FFF2-40B4-BE49-F238E27FC236}">
                <a16:creationId xmlns:a16="http://schemas.microsoft.com/office/drawing/2014/main" id="{CC14983B-B889-4FD1-96DE-1FABF972991A}"/>
              </a:ext>
            </a:extLst>
          </p:cNvPr>
          <p:cNvSpPr txBox="1"/>
          <p:nvPr/>
        </p:nvSpPr>
        <p:spPr>
          <a:xfrm>
            <a:off x="464234" y="6049107"/>
            <a:ext cx="8229600" cy="646331"/>
          </a:xfrm>
          <a:prstGeom prst="rect">
            <a:avLst/>
          </a:prstGeom>
          <a:noFill/>
        </p:spPr>
        <p:txBody>
          <a:bodyPr wrap="square" rtlCol="0">
            <a:spAutoFit/>
          </a:bodyPr>
          <a:lstStyle/>
          <a:p>
            <a:pPr algn="ctr"/>
            <a:r>
              <a:rPr lang="en-US" i="1" dirty="0"/>
              <a:t>A KNN classification model based on ABV and IBU provides us IPA or Other Ale classification results with good accuracy, sensitivity, and specificity.</a:t>
            </a:r>
          </a:p>
        </p:txBody>
      </p:sp>
      <p:pic>
        <p:nvPicPr>
          <p:cNvPr id="3" name="Picture 2">
            <a:extLst>
              <a:ext uri="{FF2B5EF4-FFF2-40B4-BE49-F238E27FC236}">
                <a16:creationId xmlns:a16="http://schemas.microsoft.com/office/drawing/2014/main" id="{86A9BCCB-FF6E-4196-A837-3DE11C64E8C2}"/>
              </a:ext>
            </a:extLst>
          </p:cNvPr>
          <p:cNvPicPr>
            <a:picLocks noChangeAspect="1"/>
          </p:cNvPicPr>
          <p:nvPr/>
        </p:nvPicPr>
        <p:blipFill>
          <a:blip r:embed="rId2"/>
          <a:stretch>
            <a:fillRect/>
          </a:stretch>
        </p:blipFill>
        <p:spPr>
          <a:xfrm>
            <a:off x="719665" y="1385668"/>
            <a:ext cx="7704669" cy="4754880"/>
          </a:xfrm>
          <a:prstGeom prst="rect">
            <a:avLst/>
          </a:prstGeom>
        </p:spPr>
      </p:pic>
    </p:spTree>
    <p:extLst>
      <p:ext uri="{BB962C8B-B14F-4D97-AF65-F5344CB8AC3E}">
        <p14:creationId xmlns:p14="http://schemas.microsoft.com/office/powerpoint/2010/main" val="148167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9102BA-EB90-4197-B729-A7155411363F}"/>
              </a:ext>
            </a:extLst>
          </p:cNvPr>
          <p:cNvSpPr>
            <a:spLocks noGrp="1"/>
          </p:cNvSpPr>
          <p:nvPr>
            <p:ph type="title"/>
          </p:nvPr>
        </p:nvSpPr>
        <p:spPr>
          <a:xfrm>
            <a:off x="464234" y="228600"/>
            <a:ext cx="8229600" cy="1143000"/>
          </a:xfrm>
        </p:spPr>
        <p:txBody>
          <a:bodyPr/>
          <a:lstStyle/>
          <a:p>
            <a:pPr algn="l"/>
            <a:r>
              <a:rPr lang="en-US" sz="3000" dirty="0"/>
              <a:t>Where can we setup additional breweries?</a:t>
            </a:r>
          </a:p>
        </p:txBody>
      </p:sp>
      <p:pic>
        <p:nvPicPr>
          <p:cNvPr id="3" name="Picture 2">
            <a:extLst>
              <a:ext uri="{FF2B5EF4-FFF2-40B4-BE49-F238E27FC236}">
                <a16:creationId xmlns:a16="http://schemas.microsoft.com/office/drawing/2014/main" id="{83371693-539B-42D7-93A7-C5D7EDDB7342}"/>
              </a:ext>
            </a:extLst>
          </p:cNvPr>
          <p:cNvPicPr>
            <a:picLocks noChangeAspect="1"/>
          </p:cNvPicPr>
          <p:nvPr/>
        </p:nvPicPr>
        <p:blipFill>
          <a:blip r:embed="rId2"/>
          <a:stretch>
            <a:fillRect/>
          </a:stretch>
        </p:blipFill>
        <p:spPr>
          <a:xfrm>
            <a:off x="874866" y="1371600"/>
            <a:ext cx="7408335" cy="4572000"/>
          </a:xfrm>
          <a:prstGeom prst="rect">
            <a:avLst/>
          </a:prstGeom>
        </p:spPr>
      </p:pic>
      <p:sp>
        <p:nvSpPr>
          <p:cNvPr id="7" name="TextBox 6">
            <a:extLst>
              <a:ext uri="{FF2B5EF4-FFF2-40B4-BE49-F238E27FC236}">
                <a16:creationId xmlns:a16="http://schemas.microsoft.com/office/drawing/2014/main" id="{D03DEE9E-2561-4875-ABB3-B7D36EC71375}"/>
              </a:ext>
            </a:extLst>
          </p:cNvPr>
          <p:cNvSpPr txBox="1"/>
          <p:nvPr/>
        </p:nvSpPr>
        <p:spPr>
          <a:xfrm>
            <a:off x="0" y="5565976"/>
            <a:ext cx="9144000" cy="1200329"/>
          </a:xfrm>
          <a:prstGeom prst="rect">
            <a:avLst/>
          </a:prstGeom>
          <a:noFill/>
        </p:spPr>
        <p:txBody>
          <a:bodyPr wrap="square" rtlCol="0">
            <a:spAutoFit/>
          </a:bodyPr>
          <a:lstStyle/>
          <a:p>
            <a:pPr algn="ctr"/>
            <a:r>
              <a:rPr lang="en-US" i="1" dirty="0"/>
              <a:t>We have compared states’ relative population and area vs. the percentage of breweries in the state to assess if the number of breweries in the state are adequate. Based on the above, there is a case for setting up additional breweries in TX, FL, NY, and NJ. On the other end, CO seems to have too many breweries for their population</a:t>
            </a:r>
          </a:p>
        </p:txBody>
      </p:sp>
    </p:spTree>
    <p:extLst>
      <p:ext uri="{BB962C8B-B14F-4D97-AF65-F5344CB8AC3E}">
        <p14:creationId xmlns:p14="http://schemas.microsoft.com/office/powerpoint/2010/main" val="424266556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9873</TotalTime>
  <Words>562</Words>
  <Application>Microsoft Office PowerPoint</Application>
  <PresentationFormat>On-screen Show (4:3)</PresentationFormat>
  <Paragraphs>28</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1_Body Slides</vt:lpstr>
      <vt:lpstr>US Craft Beers &amp; Breweries Exploratory Data Analysis</vt:lpstr>
      <vt:lpstr>Where are the craft beer breweries located?</vt:lpstr>
      <vt:lpstr>What’s the quality of data we have?</vt:lpstr>
      <vt:lpstr>What are median beer measures by State?</vt:lpstr>
      <vt:lpstr>Which are our most strong and bitter beers?</vt:lpstr>
      <vt:lpstr>What is the distribution of ABV of our beers?</vt:lpstr>
      <vt:lpstr>Is there a correlation between ABV and IBU?</vt:lpstr>
      <vt:lpstr>Can we classify beer style using ABV and IBU?</vt:lpstr>
      <vt:lpstr>Where can we setup additional breweries?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Prabhala, Sreeni</cp:lastModifiedBy>
  <cp:revision>108</cp:revision>
  <dcterms:created xsi:type="dcterms:W3CDTF">2019-09-23T08:00:29Z</dcterms:created>
  <dcterms:modified xsi:type="dcterms:W3CDTF">2020-01-26T07:39:01Z</dcterms:modified>
</cp:coreProperties>
</file>