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2"/>
  </p:notesMasterIdLst>
  <p:handoutMasterIdLst>
    <p:handoutMasterId r:id="rId13"/>
  </p:handoutMasterIdLst>
  <p:sldIdLst>
    <p:sldId id="269" r:id="rId2"/>
    <p:sldId id="280" r:id="rId3"/>
    <p:sldId id="271" r:id="rId4"/>
    <p:sldId id="272" r:id="rId5"/>
    <p:sldId id="274" r:id="rId6"/>
    <p:sldId id="278" r:id="rId7"/>
    <p:sldId id="279" r:id="rId8"/>
    <p:sldId id="276" r:id="rId9"/>
    <p:sldId id="277" r:id="rId10"/>
    <p:sldId id="275" r:id="rId11"/>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FD6"/>
    <a:srgbClr val="ADB5DF"/>
    <a:srgbClr val="6472C3"/>
    <a:srgbClr val="0EAAE3"/>
    <a:srgbClr val="262626"/>
    <a:srgbClr val="FCFCFC"/>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2" autoAdjust="0"/>
    <p:restoredTop sz="94371" autoAdjust="0"/>
  </p:normalViewPr>
  <p:slideViewPr>
    <p:cSldViewPr snapToGrid="0">
      <p:cViewPr varScale="1">
        <p:scale>
          <a:sx n="90" d="100"/>
          <a:sy n="90" d="100"/>
        </p:scale>
        <p:origin x="845" y="86"/>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20/03/2024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0106B-FE1C-4EDD-AE60-AB8F600726B4}" type="slidenum">
              <a:rPr lang="id-ID" smtClean="0"/>
              <a:t>2</a:t>
            </a:fld>
            <a:endParaRPr lang="id-ID"/>
          </a:p>
        </p:txBody>
      </p:sp>
    </p:spTree>
    <p:extLst>
      <p:ext uri="{BB962C8B-B14F-4D97-AF65-F5344CB8AC3E}">
        <p14:creationId xmlns:p14="http://schemas.microsoft.com/office/powerpoint/2010/main" val="23848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7B28C5-9C3C-4013-81F8-00723BE420E7}"/>
              </a:ext>
            </a:extLst>
          </p:cNvPr>
          <p:cNvSpPr/>
          <p:nvPr/>
        </p:nvSpPr>
        <p:spPr>
          <a:xfrm>
            <a:off x="1292664" y="1109133"/>
            <a:ext cx="3262404" cy="50648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0" name="Rectangle 9">
            <a:extLst>
              <a:ext uri="{FF2B5EF4-FFF2-40B4-BE49-F238E27FC236}">
                <a16:creationId xmlns:a16="http://schemas.microsoft.com/office/drawing/2014/main" id="{C6B283E6-46E0-45BA-A2CE-A964A47E259B}"/>
              </a:ext>
            </a:extLst>
          </p:cNvPr>
          <p:cNvSpPr/>
          <p:nvPr/>
        </p:nvSpPr>
        <p:spPr>
          <a:xfrm>
            <a:off x="1894774" y="4296531"/>
            <a:ext cx="5335761" cy="492443"/>
          </a:xfrm>
          <a:prstGeom prst="rect">
            <a:avLst/>
          </a:prstGeom>
          <a:noFill/>
        </p:spPr>
        <p:txBody>
          <a:bodyPr wrap="square" lIns="0" tIns="0" rIns="0" bIns="0">
            <a:spAutoFit/>
          </a:bodyPr>
          <a:lstStyle/>
          <a:p>
            <a:r>
              <a:rPr lang="en-US" sz="32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Team - 2</a:t>
            </a:r>
          </a:p>
        </p:txBody>
      </p:sp>
      <p:sp>
        <p:nvSpPr>
          <p:cNvPr id="9" name="TextBox 8">
            <a:extLst>
              <a:ext uri="{FF2B5EF4-FFF2-40B4-BE49-F238E27FC236}">
                <a16:creationId xmlns:a16="http://schemas.microsoft.com/office/drawing/2014/main" id="{AC601806-F513-43AF-9483-B71CD6204837}"/>
              </a:ext>
            </a:extLst>
          </p:cNvPr>
          <p:cNvSpPr txBox="1"/>
          <p:nvPr/>
        </p:nvSpPr>
        <p:spPr>
          <a:xfrm>
            <a:off x="1894774" y="1701548"/>
            <a:ext cx="7647159" cy="2436564"/>
          </a:xfrm>
          <a:prstGeom prst="rect">
            <a:avLst/>
          </a:prstGeom>
          <a:noFill/>
          <a:ln>
            <a:noFill/>
          </a:ln>
        </p:spPr>
        <p:txBody>
          <a:bodyPr wrap="square" lIns="0" tIns="0" rIns="0" bIns="0" rtlCol="0" anchor="ctr" anchorCtr="0">
            <a:spAutoFit/>
          </a:bodyPr>
          <a:lstStyle/>
          <a:p>
            <a:pPr>
              <a:lnSpc>
                <a:spcPts val="9500"/>
              </a:lnSpc>
            </a:pPr>
            <a:r>
              <a:rPr lang="en-US" sz="8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Guest House Application</a:t>
            </a:r>
          </a:p>
        </p:txBody>
      </p:sp>
      <p:pic>
        <p:nvPicPr>
          <p:cNvPr id="4" name="Picture 3">
            <a:extLst>
              <a:ext uri="{FF2B5EF4-FFF2-40B4-BE49-F238E27FC236}">
                <a16:creationId xmlns:a16="http://schemas.microsoft.com/office/drawing/2014/main" id="{2A42FBD3-D2C0-7D46-6D4B-C64FEFBBB9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7253" y="301411"/>
            <a:ext cx="2761494" cy="807722"/>
          </a:xfrm>
          <a:prstGeom prst="rect">
            <a:avLst/>
          </a:prstGeom>
        </p:spPr>
      </p:pic>
    </p:spTree>
    <p:extLst>
      <p:ext uri="{BB962C8B-B14F-4D97-AF65-F5344CB8AC3E}">
        <p14:creationId xmlns:p14="http://schemas.microsoft.com/office/powerpoint/2010/main" val="215234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A463A06-7E66-48F8-8D45-F37D0B081570}"/>
              </a:ext>
            </a:extLst>
          </p:cNvPr>
          <p:cNvSpPr txBox="1"/>
          <p:nvPr/>
        </p:nvSpPr>
        <p:spPr>
          <a:xfrm>
            <a:off x="7001608" y="4574832"/>
            <a:ext cx="692818" cy="400110"/>
          </a:xfrm>
          <a:prstGeom prst="rect">
            <a:avLst/>
          </a:prstGeom>
          <a:noFill/>
        </p:spPr>
        <p:txBody>
          <a:bodyPr wrap="none" rtlCol="0">
            <a:spAutoFit/>
          </a:bodyPr>
          <a:lstStyle/>
          <a:p>
            <a:pPr algn="ctr"/>
            <a:r>
              <a:rPr lang="en-AU"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45%</a:t>
            </a:r>
            <a:endParaRPr lang="en-US"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B9E94DEB-E429-D017-600B-53DA73FEF1DD}"/>
              </a:ext>
            </a:extLst>
          </p:cNvPr>
          <p:cNvSpPr/>
          <p:nvPr/>
        </p:nvSpPr>
        <p:spPr>
          <a:xfrm>
            <a:off x="2724150" y="2305050"/>
            <a:ext cx="3464211" cy="1585615"/>
          </a:xfrm>
          <a:prstGeom prst="rect">
            <a:avLst/>
          </a:prstGeom>
          <a:noFill/>
        </p:spPr>
        <p:txBody>
          <a:bodyPr wrap="squar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
        <p:nvSpPr>
          <p:cNvPr id="6" name="TextBox 5">
            <a:extLst>
              <a:ext uri="{FF2B5EF4-FFF2-40B4-BE49-F238E27FC236}">
                <a16:creationId xmlns:a16="http://schemas.microsoft.com/office/drawing/2014/main" id="{C74D2B32-F30B-6189-78B8-4A566ABB56A8}"/>
              </a:ext>
            </a:extLst>
          </p:cNvPr>
          <p:cNvSpPr txBox="1"/>
          <p:nvPr/>
        </p:nvSpPr>
        <p:spPr>
          <a:xfrm>
            <a:off x="95249" y="1171573"/>
            <a:ext cx="11811001" cy="3447098"/>
          </a:xfrm>
          <a:prstGeom prst="rect">
            <a:avLst/>
          </a:prstGeom>
          <a:noFill/>
        </p:spPr>
        <p:txBody>
          <a:bodyPr wrap="square">
            <a:spAutoFit/>
          </a:bodyPr>
          <a:lstStyle/>
          <a:p>
            <a:pPr marL="285750" indent="-285750" algn="just">
              <a:buFont typeface="Wingdings" panose="05000000000000000000" pitchFamily="2" charset="2"/>
              <a:buChar char="q"/>
            </a:pPr>
            <a:endParaRPr lang="en-US" sz="2000" b="0" i="0" dirty="0">
              <a:solidFill>
                <a:srgbClr val="ECECEC"/>
              </a:solidFill>
              <a:effectLst/>
              <a:latin typeface="Times New Roman" panose="02020603050405020304" pitchFamily="18" charset="0"/>
              <a:cs typeface="Times New Roman" panose="02020603050405020304" pitchFamily="18" charset="0"/>
            </a:endParaRPr>
          </a:p>
          <a:p>
            <a:r>
              <a:rPr lang="en-US" sz="6600" dirty="0">
                <a:solidFill>
                  <a:srgbClr val="ECECEC"/>
                </a:solidFill>
                <a:latin typeface="Times New Roman" panose="02020603050405020304" pitchFamily="18" charset="0"/>
                <a:cs typeface="Times New Roman" panose="02020603050405020304" pitchFamily="18" charset="0"/>
              </a:rPr>
              <a:t>			</a:t>
            </a:r>
          </a:p>
          <a:p>
            <a:r>
              <a:rPr lang="en-US" sz="6600" dirty="0">
                <a:solidFill>
                  <a:srgbClr val="ECECEC"/>
                </a:solidFill>
                <a:latin typeface="Times New Roman" panose="02020603050405020304" pitchFamily="18" charset="0"/>
                <a:cs typeface="Times New Roman" panose="02020603050405020304" pitchFamily="18" charset="0"/>
              </a:rPr>
              <a:t>				Thank You</a:t>
            </a:r>
          </a:p>
          <a:p>
            <a:pPr algn="ctr"/>
            <a:r>
              <a:rPr lang="en-US" sz="6600" dirty="0">
                <a:solidFill>
                  <a:srgbClr val="ECECEC"/>
                </a:solidFill>
                <a:latin typeface="Times New Roman" panose="02020603050405020304" pitchFamily="18" charset="0"/>
                <a:cs typeface="Times New Roman" panose="02020603050405020304" pitchFamily="18" charset="0"/>
              </a:rPr>
              <a:t>			</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14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5CC822F-5022-454B-BEEE-50205AF1A0D2}"/>
              </a:ext>
            </a:extLst>
          </p:cNvPr>
          <p:cNvSpPr txBox="1"/>
          <p:nvPr/>
        </p:nvSpPr>
        <p:spPr>
          <a:xfrm>
            <a:off x="422146" y="8829"/>
            <a:ext cx="10499854" cy="615553"/>
          </a:xfrm>
          <a:prstGeom prst="rect">
            <a:avLst/>
          </a:prstGeom>
          <a:noFill/>
          <a:ln>
            <a:noFill/>
          </a:ln>
        </p:spPr>
        <p:txBody>
          <a:bodyPr wrap="square" lIns="0" tIns="0" rIns="0" bIns="0" rtlCol="0" anchor="ctr" anchorCtr="0">
            <a:spAutoFit/>
          </a:bodyPr>
          <a:lstStyle/>
          <a:p>
            <a:pPr algn="ctr"/>
            <a:r>
              <a:rPr lang="en-US" sz="4000" dirty="0">
                <a:solidFill>
                  <a:schemeClr val="bg1"/>
                </a:solidFill>
                <a:latin typeface="PT Serif" panose="020A0603040505020204" pitchFamily="18" charset="0"/>
                <a:ea typeface="Source Serif Pro" panose="02040603050405020204" pitchFamily="18" charset="0"/>
              </a:rPr>
              <a:t>Our Team</a:t>
            </a:r>
          </a:p>
        </p:txBody>
      </p:sp>
      <p:sp>
        <p:nvSpPr>
          <p:cNvPr id="4" name="Rectangle 3">
            <a:extLst>
              <a:ext uri="{FF2B5EF4-FFF2-40B4-BE49-F238E27FC236}">
                <a16:creationId xmlns:a16="http://schemas.microsoft.com/office/drawing/2014/main" id="{A7D237D1-936F-44A1-952C-E540BF1B4057}"/>
              </a:ext>
            </a:extLst>
          </p:cNvPr>
          <p:cNvSpPr/>
          <p:nvPr/>
        </p:nvSpPr>
        <p:spPr>
          <a:xfrm>
            <a:off x="8233818" y="5964756"/>
            <a:ext cx="2560116" cy="6155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6" name="Picture Placeholder 45">
            <a:extLst>
              <a:ext uri="{FF2B5EF4-FFF2-40B4-BE49-F238E27FC236}">
                <a16:creationId xmlns:a16="http://schemas.microsoft.com/office/drawing/2014/main" id="{D559202B-F7D4-5EF2-510D-42F3CF8568D9}"/>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t="5084" b="5084"/>
          <a:stretch>
            <a:fillRect/>
          </a:stretch>
        </p:blipFill>
        <p:spPr>
          <a:xfrm>
            <a:off x="584296" y="568611"/>
            <a:ext cx="2560638" cy="2300287"/>
          </a:xfrm>
        </p:spPr>
      </p:pic>
      <p:sp>
        <p:nvSpPr>
          <p:cNvPr id="6" name="Rectangle 5">
            <a:extLst>
              <a:ext uri="{FF2B5EF4-FFF2-40B4-BE49-F238E27FC236}">
                <a16:creationId xmlns:a16="http://schemas.microsoft.com/office/drawing/2014/main" id="{FE01FAE6-F77C-5716-A6EA-B8714579B85B}"/>
              </a:ext>
            </a:extLst>
          </p:cNvPr>
          <p:cNvSpPr/>
          <p:nvPr/>
        </p:nvSpPr>
        <p:spPr>
          <a:xfrm>
            <a:off x="8234883" y="2860218"/>
            <a:ext cx="2560117" cy="6155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Placeholder 12">
            <a:extLst>
              <a:ext uri="{FF2B5EF4-FFF2-40B4-BE49-F238E27FC236}">
                <a16:creationId xmlns:a16="http://schemas.microsoft.com/office/drawing/2014/main" id="{4FC75119-891F-67B6-E391-2323DB5EA0DC}"/>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t="5394" b="5394"/>
          <a:stretch>
            <a:fillRect/>
          </a:stretch>
        </p:blipFill>
        <p:spPr>
          <a:xfrm>
            <a:off x="8234363" y="569913"/>
            <a:ext cx="2560637" cy="2284412"/>
          </a:xfrm>
        </p:spPr>
      </p:pic>
      <p:pic>
        <p:nvPicPr>
          <p:cNvPr id="43" name="Picture Placeholder 42">
            <a:extLst>
              <a:ext uri="{FF2B5EF4-FFF2-40B4-BE49-F238E27FC236}">
                <a16:creationId xmlns:a16="http://schemas.microsoft.com/office/drawing/2014/main" id="{A3B9BAED-2739-0E91-A35C-5099AA0E7A47}"/>
              </a:ext>
            </a:extLst>
          </p:cNvPr>
          <p:cNvPicPr>
            <a:picLocks noGrp="1" noChangeAspect="1"/>
          </p:cNvPicPr>
          <p:nvPr>
            <p:ph type="pic" sz="quarter" idx="11"/>
          </p:nvPr>
        </p:nvPicPr>
        <p:blipFill>
          <a:blip r:embed="rId5" cstate="print">
            <a:extLst>
              <a:ext uri="{28A0092B-C50C-407E-A947-70E740481C1C}">
                <a14:useLocalDpi xmlns:a14="http://schemas.microsoft.com/office/drawing/2010/main" val="0"/>
              </a:ext>
            </a:extLst>
          </a:blip>
          <a:srcRect t="5366" b="5366"/>
          <a:stretch>
            <a:fillRect/>
          </a:stretch>
        </p:blipFill>
        <p:spPr>
          <a:xfrm>
            <a:off x="4615856" y="3680344"/>
            <a:ext cx="2559050" cy="2284412"/>
          </a:xfrm>
        </p:spPr>
      </p:pic>
      <p:pic>
        <p:nvPicPr>
          <p:cNvPr id="39" name="Picture Placeholder 38">
            <a:extLst>
              <a:ext uri="{FF2B5EF4-FFF2-40B4-BE49-F238E27FC236}">
                <a16:creationId xmlns:a16="http://schemas.microsoft.com/office/drawing/2014/main" id="{0311FD82-C519-8458-5119-4A37F7A922FA}"/>
              </a:ext>
            </a:extLst>
          </p:cNvPr>
          <p:cNvPicPr>
            <a:picLocks noGrp="1" noChangeAspect="1"/>
          </p:cNvPicPr>
          <p:nvPr>
            <p:ph type="pic" sz="quarter" idx="10"/>
          </p:nvPr>
        </p:nvPicPr>
        <p:blipFill>
          <a:blip r:embed="rId6" cstate="print">
            <a:extLst>
              <a:ext uri="{28A0092B-C50C-407E-A947-70E740481C1C}">
                <a14:useLocalDpi xmlns:a14="http://schemas.microsoft.com/office/drawing/2010/main" val="0"/>
              </a:ext>
            </a:extLst>
          </a:blip>
          <a:srcRect t="5611" b="5611"/>
          <a:stretch>
            <a:fillRect/>
          </a:stretch>
        </p:blipFill>
        <p:spPr>
          <a:xfrm>
            <a:off x="8233297" y="3680344"/>
            <a:ext cx="2560637" cy="2273300"/>
          </a:xfrm>
        </p:spPr>
      </p:pic>
      <p:sp>
        <p:nvSpPr>
          <p:cNvPr id="19" name="TextBox 18">
            <a:extLst>
              <a:ext uri="{FF2B5EF4-FFF2-40B4-BE49-F238E27FC236}">
                <a16:creationId xmlns:a16="http://schemas.microsoft.com/office/drawing/2014/main" id="{DEA9584E-8A19-5738-EC2D-21F38741FB6C}"/>
              </a:ext>
            </a:extLst>
          </p:cNvPr>
          <p:cNvSpPr txBox="1"/>
          <p:nvPr/>
        </p:nvSpPr>
        <p:spPr>
          <a:xfrm>
            <a:off x="8605158" y="2883790"/>
            <a:ext cx="1819046" cy="215444"/>
          </a:xfrm>
          <a:prstGeom prst="rect">
            <a:avLst/>
          </a:prstGeom>
          <a:noFill/>
          <a:ln>
            <a:noFill/>
          </a:ln>
        </p:spPr>
        <p:txBody>
          <a:bodyPr wrap="square" lIns="0" tIns="0" rIns="0" bIns="0" rtlCol="0">
            <a:spAutoFit/>
          </a:bodyPr>
          <a:lstStyle/>
          <a:p>
            <a:pPr algn="ct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Jahnavi</a:t>
            </a:r>
            <a:endParaRPr lang="id-ID"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0" name="TextBox 28">
            <a:extLst>
              <a:ext uri="{FF2B5EF4-FFF2-40B4-BE49-F238E27FC236}">
                <a16:creationId xmlns:a16="http://schemas.microsoft.com/office/drawing/2014/main" id="{3BB9D5BE-519A-8539-436C-13DD04332EFB}"/>
              </a:ext>
            </a:extLst>
          </p:cNvPr>
          <p:cNvSpPr txBox="1">
            <a:spLocks noChangeArrowheads="1"/>
          </p:cNvSpPr>
          <p:nvPr/>
        </p:nvSpPr>
        <p:spPr bwMode="auto">
          <a:xfrm>
            <a:off x="7825581" y="3167994"/>
            <a:ext cx="33782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a:t>
            </a:r>
          </a:p>
        </p:txBody>
      </p:sp>
      <p:pic>
        <p:nvPicPr>
          <p:cNvPr id="28" name="Picture 27">
            <a:extLst>
              <a:ext uri="{FF2B5EF4-FFF2-40B4-BE49-F238E27FC236}">
                <a16:creationId xmlns:a16="http://schemas.microsoft.com/office/drawing/2014/main" id="{BC17B5BC-F269-46EC-3FEC-E31E0DA2EFE8}"/>
              </a:ext>
            </a:extLst>
          </p:cNvPr>
          <p:cNvPicPr>
            <a:picLocks noChangeAspect="1"/>
          </p:cNvPicPr>
          <p:nvPr/>
        </p:nvPicPr>
        <p:blipFill>
          <a:blip r:embed="rId7"/>
          <a:stretch>
            <a:fillRect/>
          </a:stretch>
        </p:blipFill>
        <p:spPr>
          <a:xfrm>
            <a:off x="4552200" y="2882893"/>
            <a:ext cx="2560542" cy="615749"/>
          </a:xfrm>
          <a:prstGeom prst="rect">
            <a:avLst/>
          </a:prstGeom>
        </p:spPr>
      </p:pic>
      <p:pic>
        <p:nvPicPr>
          <p:cNvPr id="36" name="Picture 35">
            <a:extLst>
              <a:ext uri="{FF2B5EF4-FFF2-40B4-BE49-F238E27FC236}">
                <a16:creationId xmlns:a16="http://schemas.microsoft.com/office/drawing/2014/main" id="{41169C37-320E-7A43-A72B-754C24604A1B}"/>
              </a:ext>
            </a:extLst>
          </p:cNvPr>
          <p:cNvPicPr>
            <a:picLocks noChangeAspect="1"/>
          </p:cNvPicPr>
          <p:nvPr/>
        </p:nvPicPr>
        <p:blipFill>
          <a:blip r:embed="rId7"/>
          <a:stretch>
            <a:fillRect/>
          </a:stretch>
        </p:blipFill>
        <p:spPr>
          <a:xfrm>
            <a:off x="4616473" y="5954207"/>
            <a:ext cx="2560542" cy="615749"/>
          </a:xfrm>
          <a:prstGeom prst="rect">
            <a:avLst/>
          </a:prstGeom>
        </p:spPr>
      </p:pic>
      <p:pic>
        <p:nvPicPr>
          <p:cNvPr id="37" name="Picture 36">
            <a:extLst>
              <a:ext uri="{FF2B5EF4-FFF2-40B4-BE49-F238E27FC236}">
                <a16:creationId xmlns:a16="http://schemas.microsoft.com/office/drawing/2014/main" id="{BB58E344-EA56-2A73-2879-B3C87AD4D0F8}"/>
              </a:ext>
            </a:extLst>
          </p:cNvPr>
          <p:cNvPicPr>
            <a:picLocks noChangeAspect="1"/>
          </p:cNvPicPr>
          <p:nvPr/>
        </p:nvPicPr>
        <p:blipFill>
          <a:blip r:embed="rId8"/>
          <a:stretch>
            <a:fillRect/>
          </a:stretch>
        </p:blipFill>
        <p:spPr>
          <a:xfrm>
            <a:off x="8196128" y="3733319"/>
            <a:ext cx="2560542" cy="2298391"/>
          </a:xfrm>
          <a:prstGeom prst="rect">
            <a:avLst/>
          </a:prstGeom>
        </p:spPr>
      </p:pic>
      <p:sp>
        <p:nvSpPr>
          <p:cNvPr id="40" name="TextBox 39">
            <a:extLst>
              <a:ext uri="{FF2B5EF4-FFF2-40B4-BE49-F238E27FC236}">
                <a16:creationId xmlns:a16="http://schemas.microsoft.com/office/drawing/2014/main" id="{D9F17105-5F68-9037-4F5F-D4D72634424A}"/>
              </a:ext>
            </a:extLst>
          </p:cNvPr>
          <p:cNvSpPr txBox="1"/>
          <p:nvPr/>
        </p:nvSpPr>
        <p:spPr>
          <a:xfrm>
            <a:off x="8605158" y="5956869"/>
            <a:ext cx="1819046" cy="215444"/>
          </a:xfrm>
          <a:prstGeom prst="rect">
            <a:avLst/>
          </a:prstGeom>
          <a:noFill/>
          <a:ln>
            <a:noFill/>
          </a:ln>
        </p:spPr>
        <p:txBody>
          <a:bodyPr wrap="square" lIns="0" tIns="0" rIns="0" bIns="0" rtlCol="0">
            <a:spAutoFit/>
          </a:bodyPr>
          <a:lstStyle/>
          <a:p>
            <a:pPr algn="ct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Chandrika</a:t>
            </a:r>
            <a:endParaRPr lang="id-ID"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1" name="TextBox 28">
            <a:extLst>
              <a:ext uri="{FF2B5EF4-FFF2-40B4-BE49-F238E27FC236}">
                <a16:creationId xmlns:a16="http://schemas.microsoft.com/office/drawing/2014/main" id="{ADF3B615-68A5-45BD-9357-560E2CA9C9C0}"/>
              </a:ext>
            </a:extLst>
          </p:cNvPr>
          <p:cNvSpPr txBox="1">
            <a:spLocks noChangeArrowheads="1"/>
          </p:cNvSpPr>
          <p:nvPr/>
        </p:nvSpPr>
        <p:spPr bwMode="auto">
          <a:xfrm>
            <a:off x="4170427" y="6314852"/>
            <a:ext cx="33782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Cloud Engineer</a:t>
            </a:r>
          </a:p>
        </p:txBody>
      </p:sp>
      <p:sp>
        <p:nvSpPr>
          <p:cNvPr id="44" name="TextBox 28">
            <a:extLst>
              <a:ext uri="{FF2B5EF4-FFF2-40B4-BE49-F238E27FC236}">
                <a16:creationId xmlns:a16="http://schemas.microsoft.com/office/drawing/2014/main" id="{9DCC7EB4-9297-9B02-BD3A-19F46425B569}"/>
              </a:ext>
            </a:extLst>
          </p:cNvPr>
          <p:cNvSpPr txBox="1">
            <a:spLocks noChangeArrowheads="1"/>
          </p:cNvSpPr>
          <p:nvPr/>
        </p:nvSpPr>
        <p:spPr bwMode="auto">
          <a:xfrm>
            <a:off x="7721600" y="6288087"/>
            <a:ext cx="33782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Cloud Engineer</a:t>
            </a:r>
          </a:p>
        </p:txBody>
      </p:sp>
      <p:pic>
        <p:nvPicPr>
          <p:cNvPr id="50" name="Picture 49">
            <a:extLst>
              <a:ext uri="{FF2B5EF4-FFF2-40B4-BE49-F238E27FC236}">
                <a16:creationId xmlns:a16="http://schemas.microsoft.com/office/drawing/2014/main" id="{775995FD-F6BF-C9E5-2B8E-9F53590B91E1}"/>
              </a:ext>
            </a:extLst>
          </p:cNvPr>
          <p:cNvPicPr>
            <a:picLocks noChangeAspect="1"/>
          </p:cNvPicPr>
          <p:nvPr/>
        </p:nvPicPr>
        <p:blipFill>
          <a:blip r:embed="rId7"/>
          <a:stretch>
            <a:fillRect/>
          </a:stretch>
        </p:blipFill>
        <p:spPr>
          <a:xfrm>
            <a:off x="584296" y="2860218"/>
            <a:ext cx="2560542" cy="615749"/>
          </a:xfrm>
          <a:prstGeom prst="rect">
            <a:avLst/>
          </a:prstGeom>
        </p:spPr>
      </p:pic>
      <p:sp>
        <p:nvSpPr>
          <p:cNvPr id="52" name="TextBox 51">
            <a:extLst>
              <a:ext uri="{FF2B5EF4-FFF2-40B4-BE49-F238E27FC236}">
                <a16:creationId xmlns:a16="http://schemas.microsoft.com/office/drawing/2014/main" id="{9D30535C-8A0D-99A1-A0C3-320CFDC85DF0}"/>
              </a:ext>
            </a:extLst>
          </p:cNvPr>
          <p:cNvSpPr txBox="1"/>
          <p:nvPr/>
        </p:nvSpPr>
        <p:spPr>
          <a:xfrm>
            <a:off x="1037239" y="2860218"/>
            <a:ext cx="1458943" cy="369332"/>
          </a:xfrm>
          <a:prstGeom prst="rect">
            <a:avLst/>
          </a:prstGeom>
          <a:noFill/>
        </p:spPr>
        <p:txBody>
          <a:bodyPr wrap="square">
            <a:spAutoFit/>
          </a:bodyPr>
          <a:lstStyle/>
          <a:p>
            <a:pPr algn="ct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b="1" dirty="0" err="1">
                <a:solidFill>
                  <a:schemeClr val="bg1"/>
                </a:solidFill>
                <a:latin typeface="Lato" panose="020F0502020204030203" pitchFamily="34" charset="0"/>
                <a:ea typeface="Lato" panose="020F0502020204030203" pitchFamily="34" charset="0"/>
                <a:cs typeface="Lato" panose="020F0502020204030203" pitchFamily="34" charset="0"/>
              </a:rPr>
              <a:t>Sreenitha</a:t>
            </a:r>
            <a:endParaRPr lang="id-ID" sz="18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55" name="TextBox 54">
            <a:extLst>
              <a:ext uri="{FF2B5EF4-FFF2-40B4-BE49-F238E27FC236}">
                <a16:creationId xmlns:a16="http://schemas.microsoft.com/office/drawing/2014/main" id="{D0A768D4-23D8-2890-05DC-FBF5A9CAD15F}"/>
              </a:ext>
            </a:extLst>
          </p:cNvPr>
          <p:cNvSpPr txBox="1"/>
          <p:nvPr/>
        </p:nvSpPr>
        <p:spPr>
          <a:xfrm>
            <a:off x="-204385" y="3190767"/>
            <a:ext cx="3979333" cy="261610"/>
          </a:xfrm>
          <a:prstGeom prst="rect">
            <a:avLst/>
          </a:prstGeom>
          <a:noFill/>
        </p:spPr>
        <p:txBody>
          <a:bodyPr wrap="square">
            <a:spAutoFit/>
          </a:body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a:t>
            </a:r>
          </a:p>
        </p:txBody>
      </p:sp>
      <p:sp>
        <p:nvSpPr>
          <p:cNvPr id="56" name="TextBox 55">
            <a:extLst>
              <a:ext uri="{FF2B5EF4-FFF2-40B4-BE49-F238E27FC236}">
                <a16:creationId xmlns:a16="http://schemas.microsoft.com/office/drawing/2014/main" id="{9A6193E8-CB24-6D95-7106-036ADE8F95E2}"/>
              </a:ext>
            </a:extLst>
          </p:cNvPr>
          <p:cNvSpPr txBox="1"/>
          <p:nvPr/>
        </p:nvSpPr>
        <p:spPr>
          <a:xfrm>
            <a:off x="4939158" y="5977278"/>
            <a:ext cx="1819046" cy="215444"/>
          </a:xfrm>
          <a:prstGeom prst="rect">
            <a:avLst/>
          </a:prstGeom>
          <a:noFill/>
          <a:ln>
            <a:noFill/>
          </a:ln>
        </p:spPr>
        <p:txBody>
          <a:bodyPr wrap="square" lIns="0" tIns="0" rIns="0" bIns="0" rtlCol="0">
            <a:spAutoFit/>
          </a:bodyPr>
          <a:lstStyle/>
          <a:p>
            <a:pPr algn="ct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Sri </a:t>
            </a:r>
            <a:r>
              <a:rPr lang="en-US" sz="1400" b="1" dirty="0" err="1">
                <a:solidFill>
                  <a:schemeClr val="bg1"/>
                </a:solidFill>
                <a:latin typeface="Lato" panose="020F0502020204030203" pitchFamily="34" charset="0"/>
                <a:ea typeface="Lato" panose="020F0502020204030203" pitchFamily="34" charset="0"/>
                <a:cs typeface="Lato" panose="020F0502020204030203" pitchFamily="34" charset="0"/>
              </a:rPr>
              <a:t>lekha</a:t>
            </a:r>
            <a:endParaRPr lang="id-ID"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62" name="Picture 61">
            <a:extLst>
              <a:ext uri="{FF2B5EF4-FFF2-40B4-BE49-F238E27FC236}">
                <a16:creationId xmlns:a16="http://schemas.microsoft.com/office/drawing/2014/main" id="{C60F7705-36B3-2829-3527-038233091E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101" y="3596026"/>
            <a:ext cx="2366096" cy="2334214"/>
          </a:xfrm>
          <a:prstGeom prst="rect">
            <a:avLst/>
          </a:prstGeom>
        </p:spPr>
      </p:pic>
      <p:pic>
        <p:nvPicPr>
          <p:cNvPr id="67" name="Picture 66">
            <a:extLst>
              <a:ext uri="{FF2B5EF4-FFF2-40B4-BE49-F238E27FC236}">
                <a16:creationId xmlns:a16="http://schemas.microsoft.com/office/drawing/2014/main" id="{96789890-07A8-CFB2-B794-B5887BD86CB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80002" y="532278"/>
            <a:ext cx="2559050" cy="2559050"/>
          </a:xfrm>
          <a:prstGeom prst="rect">
            <a:avLst/>
          </a:prstGeom>
        </p:spPr>
      </p:pic>
      <p:pic>
        <p:nvPicPr>
          <p:cNvPr id="68" name="Picture 67">
            <a:extLst>
              <a:ext uri="{FF2B5EF4-FFF2-40B4-BE49-F238E27FC236}">
                <a16:creationId xmlns:a16="http://schemas.microsoft.com/office/drawing/2014/main" id="{17DA2F25-DB05-BF69-E6A9-6ED57881EA61}"/>
              </a:ext>
            </a:extLst>
          </p:cNvPr>
          <p:cNvPicPr>
            <a:picLocks noChangeAspect="1"/>
          </p:cNvPicPr>
          <p:nvPr/>
        </p:nvPicPr>
        <p:blipFill>
          <a:blip r:embed="rId7"/>
          <a:stretch>
            <a:fillRect/>
          </a:stretch>
        </p:blipFill>
        <p:spPr>
          <a:xfrm>
            <a:off x="4553975" y="2824790"/>
            <a:ext cx="2560542" cy="615749"/>
          </a:xfrm>
          <a:prstGeom prst="rect">
            <a:avLst/>
          </a:prstGeom>
        </p:spPr>
      </p:pic>
      <p:sp>
        <p:nvSpPr>
          <p:cNvPr id="69" name="TextBox 68">
            <a:extLst>
              <a:ext uri="{FF2B5EF4-FFF2-40B4-BE49-F238E27FC236}">
                <a16:creationId xmlns:a16="http://schemas.microsoft.com/office/drawing/2014/main" id="{9236513E-460F-9F34-99CE-DE5155781F70}"/>
              </a:ext>
            </a:extLst>
          </p:cNvPr>
          <p:cNvSpPr txBox="1"/>
          <p:nvPr/>
        </p:nvSpPr>
        <p:spPr>
          <a:xfrm>
            <a:off x="2784471" y="2804291"/>
            <a:ext cx="6096000" cy="369332"/>
          </a:xfrm>
          <a:prstGeom prst="rect">
            <a:avLst/>
          </a:prstGeom>
          <a:noFill/>
        </p:spPr>
        <p:txBody>
          <a:bodyPr wrap="square">
            <a:spAutoFit/>
          </a:bodyPr>
          <a:lstStyle/>
          <a:p>
            <a:pPr algn="ct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Deepika</a:t>
            </a:r>
            <a:endParaRPr lang="id-ID" sz="18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1" name="TextBox 70">
            <a:extLst>
              <a:ext uri="{FF2B5EF4-FFF2-40B4-BE49-F238E27FC236}">
                <a16:creationId xmlns:a16="http://schemas.microsoft.com/office/drawing/2014/main" id="{032ADF6F-2AD7-7D75-814C-87EA2D004E8E}"/>
              </a:ext>
            </a:extLst>
          </p:cNvPr>
          <p:cNvSpPr txBox="1"/>
          <p:nvPr/>
        </p:nvSpPr>
        <p:spPr>
          <a:xfrm>
            <a:off x="3985456" y="3155743"/>
            <a:ext cx="3979333" cy="261610"/>
          </a:xfrm>
          <a:prstGeom prst="rect">
            <a:avLst/>
          </a:prstGeom>
          <a:noFill/>
        </p:spPr>
        <p:txBody>
          <a:bodyPr wrap="square">
            <a:spAutoFit/>
          </a:body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a:t>
            </a:r>
          </a:p>
        </p:txBody>
      </p:sp>
      <p:pic>
        <p:nvPicPr>
          <p:cNvPr id="72" name="Picture 71">
            <a:extLst>
              <a:ext uri="{FF2B5EF4-FFF2-40B4-BE49-F238E27FC236}">
                <a16:creationId xmlns:a16="http://schemas.microsoft.com/office/drawing/2014/main" id="{861EC797-9575-75F1-FCCE-81A95C465927}"/>
              </a:ext>
            </a:extLst>
          </p:cNvPr>
          <p:cNvPicPr>
            <a:picLocks noChangeAspect="1"/>
          </p:cNvPicPr>
          <p:nvPr/>
        </p:nvPicPr>
        <p:blipFill>
          <a:blip r:embed="rId7"/>
          <a:stretch>
            <a:fillRect/>
          </a:stretch>
        </p:blipFill>
        <p:spPr>
          <a:xfrm>
            <a:off x="422146" y="5917274"/>
            <a:ext cx="2560542" cy="615749"/>
          </a:xfrm>
          <a:prstGeom prst="rect">
            <a:avLst/>
          </a:prstGeom>
        </p:spPr>
      </p:pic>
      <p:sp>
        <p:nvSpPr>
          <p:cNvPr id="74" name="TextBox 73">
            <a:extLst>
              <a:ext uri="{FF2B5EF4-FFF2-40B4-BE49-F238E27FC236}">
                <a16:creationId xmlns:a16="http://schemas.microsoft.com/office/drawing/2014/main" id="{2D792004-7EA4-7FD3-12C6-4CD3CA60B1B2}"/>
              </a:ext>
            </a:extLst>
          </p:cNvPr>
          <p:cNvSpPr txBox="1"/>
          <p:nvPr/>
        </p:nvSpPr>
        <p:spPr>
          <a:xfrm>
            <a:off x="-1396383" y="5881846"/>
            <a:ext cx="6197600" cy="369332"/>
          </a:xfrm>
          <a:prstGeom prst="rect">
            <a:avLst/>
          </a:prstGeom>
          <a:noFill/>
        </p:spPr>
        <p:txBody>
          <a:bodyPr wrap="square">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Lalitha</a:t>
            </a:r>
            <a:endParaRPr lang="id-ID" sz="18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5" name="TextBox 74">
            <a:extLst>
              <a:ext uri="{FF2B5EF4-FFF2-40B4-BE49-F238E27FC236}">
                <a16:creationId xmlns:a16="http://schemas.microsoft.com/office/drawing/2014/main" id="{536FCC9C-B074-7E28-25FA-A36C92033448}"/>
              </a:ext>
            </a:extLst>
          </p:cNvPr>
          <p:cNvSpPr txBox="1"/>
          <p:nvPr/>
        </p:nvSpPr>
        <p:spPr>
          <a:xfrm>
            <a:off x="-287250" y="6195754"/>
            <a:ext cx="3979333" cy="261610"/>
          </a:xfrm>
          <a:prstGeom prst="rect">
            <a:avLst/>
          </a:prstGeom>
          <a:noFill/>
        </p:spPr>
        <p:txBody>
          <a:bodyPr wrap="square">
            <a:spAutoFit/>
          </a:bodyPr>
          <a:lstStyle/>
          <a:p>
            <a:pPr algn="ct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a:t>
            </a:r>
          </a:p>
        </p:txBody>
      </p:sp>
    </p:spTree>
    <p:extLst>
      <p:ext uri="{BB962C8B-B14F-4D97-AF65-F5344CB8AC3E}">
        <p14:creationId xmlns:p14="http://schemas.microsoft.com/office/powerpoint/2010/main" val="87946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A463A06-7E66-48F8-8D45-F37D0B081570}"/>
              </a:ext>
            </a:extLst>
          </p:cNvPr>
          <p:cNvSpPr txBox="1"/>
          <p:nvPr/>
        </p:nvSpPr>
        <p:spPr>
          <a:xfrm>
            <a:off x="7001608" y="4574832"/>
            <a:ext cx="692818" cy="400110"/>
          </a:xfrm>
          <a:prstGeom prst="rect">
            <a:avLst/>
          </a:prstGeom>
          <a:noFill/>
        </p:spPr>
        <p:txBody>
          <a:bodyPr wrap="none" rtlCol="0">
            <a:spAutoFit/>
          </a:bodyPr>
          <a:lstStyle/>
          <a:p>
            <a:pPr algn="ctr"/>
            <a:r>
              <a:rPr lang="en-AU"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45%</a:t>
            </a:r>
            <a:endParaRPr lang="en-US"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F122E027-80A0-481A-A383-BE1E3FDF3C51}"/>
              </a:ext>
            </a:extLst>
          </p:cNvPr>
          <p:cNvSpPr txBox="1"/>
          <p:nvPr/>
        </p:nvSpPr>
        <p:spPr>
          <a:xfrm>
            <a:off x="190500" y="444252"/>
            <a:ext cx="11582400"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An Overview Of The Project</a:t>
            </a:r>
          </a:p>
        </p:txBody>
      </p:sp>
      <p:sp>
        <p:nvSpPr>
          <p:cNvPr id="4" name="Rectangle 3">
            <a:extLst>
              <a:ext uri="{FF2B5EF4-FFF2-40B4-BE49-F238E27FC236}">
                <a16:creationId xmlns:a16="http://schemas.microsoft.com/office/drawing/2014/main" id="{B9E94DEB-E429-D017-600B-53DA73FEF1DD}"/>
              </a:ext>
            </a:extLst>
          </p:cNvPr>
          <p:cNvSpPr/>
          <p:nvPr/>
        </p:nvSpPr>
        <p:spPr>
          <a:xfrm>
            <a:off x="2724150" y="2305050"/>
            <a:ext cx="3464211" cy="1585615"/>
          </a:xfrm>
          <a:prstGeom prst="rect">
            <a:avLst/>
          </a:prstGeom>
          <a:noFill/>
        </p:spPr>
        <p:txBody>
          <a:bodyPr wrap="squar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
        <p:nvSpPr>
          <p:cNvPr id="6" name="TextBox 5">
            <a:extLst>
              <a:ext uri="{FF2B5EF4-FFF2-40B4-BE49-F238E27FC236}">
                <a16:creationId xmlns:a16="http://schemas.microsoft.com/office/drawing/2014/main" id="{C74D2B32-F30B-6189-78B8-4A566ABB56A8}"/>
              </a:ext>
            </a:extLst>
          </p:cNvPr>
          <p:cNvSpPr txBox="1"/>
          <p:nvPr/>
        </p:nvSpPr>
        <p:spPr>
          <a:xfrm>
            <a:off x="95249" y="1171573"/>
            <a:ext cx="11820526" cy="4401205"/>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solidFill>
                  <a:srgbClr val="ECECEC"/>
                </a:solidFill>
                <a:latin typeface="Times New Roman" panose="02020603050405020304" pitchFamily="18" charset="0"/>
                <a:cs typeface="Times New Roman" panose="02020603050405020304" pitchFamily="18" charset="0"/>
              </a:rPr>
              <a:t>The Guest House Application this</a:t>
            </a:r>
            <a:r>
              <a:rPr lang="en-US" sz="2000" b="0" i="0" dirty="0">
                <a:solidFill>
                  <a:srgbClr val="ECECEC"/>
                </a:solidFill>
                <a:effectLst/>
                <a:latin typeface="Times New Roman" panose="02020603050405020304" pitchFamily="18" charset="0"/>
                <a:cs typeface="Times New Roman" panose="02020603050405020304" pitchFamily="18" charset="0"/>
              </a:rPr>
              <a:t> could include room-info , check-in/check-out functionality , DTH </a:t>
            </a:r>
            <a:r>
              <a:rPr lang="en-US" sz="2000" dirty="0">
                <a:solidFill>
                  <a:srgbClr val="ECECEC"/>
                </a:solidFill>
                <a:latin typeface="Times New Roman" panose="02020603050405020304" pitchFamily="18" charset="0"/>
                <a:cs typeface="Times New Roman" panose="02020603050405020304" pitchFamily="18" charset="0"/>
              </a:rPr>
              <a:t>s</a:t>
            </a:r>
            <a:r>
              <a:rPr lang="en-US" sz="2000" b="0" i="0" dirty="0">
                <a:solidFill>
                  <a:srgbClr val="ECECEC"/>
                </a:solidFill>
                <a:effectLst/>
                <a:latin typeface="Times New Roman" panose="02020603050405020304" pitchFamily="18" charset="0"/>
                <a:cs typeface="Times New Roman" panose="02020603050405020304" pitchFamily="18" charset="0"/>
              </a:rPr>
              <a:t>ervices, food Orders, repairs and maintenanc</a:t>
            </a:r>
            <a:r>
              <a:rPr lang="en-US" sz="2000" dirty="0">
                <a:solidFill>
                  <a:srgbClr val="ECECEC"/>
                </a:solidFill>
                <a:latin typeface="Times New Roman" panose="02020603050405020304" pitchFamily="18" charset="0"/>
                <a:cs typeface="Times New Roman" panose="02020603050405020304" pitchFamily="18" charset="0"/>
              </a:rPr>
              <a:t>e</a:t>
            </a:r>
            <a:r>
              <a:rPr lang="en-US" sz="2000" b="0" i="0" dirty="0">
                <a:solidFill>
                  <a:srgbClr val="ECECEC"/>
                </a:solidFill>
                <a:effectLst/>
                <a:latin typeface="Times New Roman" panose="02020603050405020304" pitchFamily="18" charset="0"/>
                <a:cs typeface="Times New Roman" panose="02020603050405020304" pitchFamily="18" charset="0"/>
              </a:rPr>
              <a:t>.</a:t>
            </a:r>
          </a:p>
          <a:p>
            <a:pPr algn="just"/>
            <a:endParaRPr lang="en-US" sz="2000"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b="0" i="0" dirty="0">
                <a:solidFill>
                  <a:srgbClr val="ECECEC"/>
                </a:solidFill>
                <a:effectLst/>
                <a:latin typeface="Times New Roman" panose="02020603050405020304" pitchFamily="18" charset="0"/>
                <a:cs typeface="Times New Roman" panose="02020603050405020304" pitchFamily="18" charset="0"/>
              </a:rPr>
              <a:t>Utilizing full-stack development technologies for our project development and OCI cloud for deployment . This involve frameworks like NODE.JS for backend , REACTJS framework for frontend, MONGODB for storing the data in the database.</a:t>
            </a:r>
          </a:p>
          <a:p>
            <a:pPr marL="285750" indent="-285750" algn="just">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solidFill>
                  <a:srgbClr val="ECECEC"/>
                </a:solidFill>
                <a:latin typeface="Times New Roman" panose="02020603050405020304" pitchFamily="18" charset="0"/>
                <a:cs typeface="Times New Roman" panose="02020603050405020304" pitchFamily="18" charset="0"/>
              </a:rPr>
              <a:t>U</a:t>
            </a:r>
            <a:r>
              <a:rPr lang="en-US" sz="2000" b="0" i="0" dirty="0">
                <a:solidFill>
                  <a:srgbClr val="ECECEC"/>
                </a:solidFill>
                <a:effectLst/>
                <a:latin typeface="Times New Roman" panose="02020603050405020304" pitchFamily="18" charset="0"/>
                <a:cs typeface="Times New Roman" panose="02020603050405020304" pitchFamily="18" charset="0"/>
              </a:rPr>
              <a:t>sing cloud services for deployment, we are utilizing platforms like Oracle cloud infrastructure(OCI) . These platforms offer various services such as instance, databases (e.g., RDS, DynamoDB), storage (e.g., S3), and more, which can be leveraged for your application.</a:t>
            </a:r>
          </a:p>
          <a:p>
            <a:pPr marL="285750" indent="-285750" algn="just">
              <a:buFont typeface="Wingdings" panose="05000000000000000000" pitchFamily="2" charset="2"/>
              <a:buChar char="q"/>
            </a:pPr>
            <a:endParaRPr lang="en-US" sz="2000" dirty="0">
              <a:solidFill>
                <a:srgbClr val="ECECEC"/>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b="0" i="0" dirty="0">
                <a:solidFill>
                  <a:srgbClr val="ECECEC"/>
                </a:solidFill>
                <a:effectLst/>
                <a:latin typeface="Times New Roman" panose="02020603050405020304" pitchFamily="18" charset="0"/>
                <a:cs typeface="Times New Roman" panose="02020603050405020304" pitchFamily="18" charset="0"/>
              </a:rPr>
              <a:t>Implement security measures to protect user data and ensure the privacy and confidentiality of guest information. This includes secure transmission of data over HTTPS and port number, encryption of sensitive information, and regular security audits.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6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CF56A4C0-DCAA-4613-9660-FDF68F4E4470}"/>
              </a:ext>
            </a:extLst>
          </p:cNvPr>
          <p:cNvSpPr>
            <a:spLocks/>
          </p:cNvSpPr>
          <p:nvPr/>
        </p:nvSpPr>
        <p:spPr bwMode="auto">
          <a:xfrm>
            <a:off x="1476890" y="2771040"/>
            <a:ext cx="3141723" cy="3414630"/>
          </a:xfrm>
          <a:custGeom>
            <a:avLst/>
            <a:gdLst>
              <a:gd name="T0" fmla="*/ 0 w 1255"/>
              <a:gd name="T1" fmla="*/ 0 h 1363"/>
              <a:gd name="T2" fmla="*/ 0 w 1255"/>
              <a:gd name="T3" fmla="*/ 1062 h 1363"/>
              <a:gd name="T4" fmla="*/ 627 w 1255"/>
              <a:gd name="T5" fmla="*/ 1363 h 1363"/>
              <a:gd name="T6" fmla="*/ 1255 w 1255"/>
              <a:gd name="T7" fmla="*/ 1062 h 1363"/>
              <a:gd name="T8" fmla="*/ 1255 w 1255"/>
              <a:gd name="T9" fmla="*/ 0 h 1363"/>
              <a:gd name="T10" fmla="*/ 0 w 1255"/>
              <a:gd name="T11" fmla="*/ 0 h 1363"/>
            </a:gdLst>
            <a:ahLst/>
            <a:cxnLst>
              <a:cxn ang="0">
                <a:pos x="T0" y="T1"/>
              </a:cxn>
              <a:cxn ang="0">
                <a:pos x="T2" y="T3"/>
              </a:cxn>
              <a:cxn ang="0">
                <a:pos x="T4" y="T5"/>
              </a:cxn>
              <a:cxn ang="0">
                <a:pos x="T6" y="T7"/>
              </a:cxn>
              <a:cxn ang="0">
                <a:pos x="T8" y="T9"/>
              </a:cxn>
              <a:cxn ang="0">
                <a:pos x="T10" y="T11"/>
              </a:cxn>
            </a:cxnLst>
            <a:rect l="0" t="0" r="r" b="b"/>
            <a:pathLst>
              <a:path w="1255" h="1363">
                <a:moveTo>
                  <a:pt x="0" y="0"/>
                </a:moveTo>
                <a:cubicBezTo>
                  <a:pt x="0" y="1062"/>
                  <a:pt x="0" y="1062"/>
                  <a:pt x="0" y="1062"/>
                </a:cubicBezTo>
                <a:cubicBezTo>
                  <a:pt x="0" y="1229"/>
                  <a:pt x="281" y="1363"/>
                  <a:pt x="627" y="1363"/>
                </a:cubicBezTo>
                <a:cubicBezTo>
                  <a:pt x="974" y="1363"/>
                  <a:pt x="1255" y="1229"/>
                  <a:pt x="1255" y="1062"/>
                </a:cubicBezTo>
                <a:cubicBezTo>
                  <a:pt x="1255" y="0"/>
                  <a:pt x="1255" y="0"/>
                  <a:pt x="1255" y="0"/>
                </a:cubicBezTo>
                <a:cubicBezTo>
                  <a:pt x="0" y="0"/>
                  <a:pt x="0" y="0"/>
                  <a:pt x="0" y="0"/>
                </a:cubicBezTo>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4" name="Oval 10">
            <a:extLst>
              <a:ext uri="{FF2B5EF4-FFF2-40B4-BE49-F238E27FC236}">
                <a16:creationId xmlns:a16="http://schemas.microsoft.com/office/drawing/2014/main" id="{117694D1-6636-4EC4-BAE8-B2978367620C}"/>
              </a:ext>
            </a:extLst>
          </p:cNvPr>
          <p:cNvSpPr>
            <a:spLocks noChangeArrowheads="1"/>
          </p:cNvSpPr>
          <p:nvPr/>
        </p:nvSpPr>
        <p:spPr bwMode="auto">
          <a:xfrm>
            <a:off x="1476890" y="2018079"/>
            <a:ext cx="3141723" cy="150428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5" name="Freeform 11">
            <a:extLst>
              <a:ext uri="{FF2B5EF4-FFF2-40B4-BE49-F238E27FC236}">
                <a16:creationId xmlns:a16="http://schemas.microsoft.com/office/drawing/2014/main" id="{313731E1-F28C-449A-9A1A-145120802BE3}"/>
              </a:ext>
            </a:extLst>
          </p:cNvPr>
          <p:cNvSpPr>
            <a:spLocks/>
          </p:cNvSpPr>
          <p:nvPr/>
        </p:nvSpPr>
        <p:spPr bwMode="auto">
          <a:xfrm>
            <a:off x="2677783" y="5368591"/>
            <a:ext cx="1857693" cy="751317"/>
          </a:xfrm>
          <a:custGeom>
            <a:avLst/>
            <a:gdLst>
              <a:gd name="T0" fmla="*/ 0 w 758"/>
              <a:gd name="T1" fmla="*/ 294 h 300"/>
              <a:gd name="T2" fmla="*/ 130 w 758"/>
              <a:gd name="T3" fmla="*/ 300 h 300"/>
              <a:gd name="T4" fmla="*/ 758 w 758"/>
              <a:gd name="T5" fmla="*/ 0 h 300"/>
              <a:gd name="T6" fmla="*/ 130 w 758"/>
              <a:gd name="T7" fmla="*/ 0 h 300"/>
              <a:gd name="T8" fmla="*/ 0 w 758"/>
              <a:gd name="T9" fmla="*/ 294 h 300"/>
            </a:gdLst>
            <a:ahLst/>
            <a:cxnLst>
              <a:cxn ang="0">
                <a:pos x="T0" y="T1"/>
              </a:cxn>
              <a:cxn ang="0">
                <a:pos x="T2" y="T3"/>
              </a:cxn>
              <a:cxn ang="0">
                <a:pos x="T4" y="T5"/>
              </a:cxn>
              <a:cxn ang="0">
                <a:pos x="T6" y="T7"/>
              </a:cxn>
              <a:cxn ang="0">
                <a:pos x="T8" y="T9"/>
              </a:cxn>
            </a:cxnLst>
            <a:rect l="0" t="0" r="r" b="b"/>
            <a:pathLst>
              <a:path w="758" h="300">
                <a:moveTo>
                  <a:pt x="0" y="294"/>
                </a:moveTo>
                <a:cubicBezTo>
                  <a:pt x="43" y="298"/>
                  <a:pt x="86" y="300"/>
                  <a:pt x="130" y="300"/>
                </a:cubicBezTo>
                <a:cubicBezTo>
                  <a:pt x="477" y="300"/>
                  <a:pt x="758" y="165"/>
                  <a:pt x="758" y="0"/>
                </a:cubicBezTo>
                <a:cubicBezTo>
                  <a:pt x="130" y="0"/>
                  <a:pt x="130" y="0"/>
                  <a:pt x="130" y="0"/>
                </a:cubicBezTo>
                <a:lnTo>
                  <a:pt x="0" y="294"/>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6" name="Freeform 14">
            <a:extLst>
              <a:ext uri="{FF2B5EF4-FFF2-40B4-BE49-F238E27FC236}">
                <a16:creationId xmlns:a16="http://schemas.microsoft.com/office/drawing/2014/main" id="{3AA9D291-14E7-4817-8945-7E990D511136}"/>
              </a:ext>
            </a:extLst>
          </p:cNvPr>
          <p:cNvSpPr>
            <a:spLocks/>
          </p:cNvSpPr>
          <p:nvPr/>
        </p:nvSpPr>
        <p:spPr bwMode="auto">
          <a:xfrm>
            <a:off x="3001232" y="4746809"/>
            <a:ext cx="1571683" cy="651032"/>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 name="Freeform 15">
            <a:extLst>
              <a:ext uri="{FF2B5EF4-FFF2-40B4-BE49-F238E27FC236}">
                <a16:creationId xmlns:a16="http://schemas.microsoft.com/office/drawing/2014/main" id="{05964975-725A-4631-90E3-A83C6AA3ED7C}"/>
              </a:ext>
            </a:extLst>
          </p:cNvPr>
          <p:cNvSpPr>
            <a:spLocks/>
          </p:cNvSpPr>
          <p:nvPr/>
        </p:nvSpPr>
        <p:spPr bwMode="auto">
          <a:xfrm>
            <a:off x="2677982" y="2785056"/>
            <a:ext cx="325515" cy="1387553"/>
          </a:xfrm>
          <a:custGeom>
            <a:avLst/>
            <a:gdLst>
              <a:gd name="T0" fmla="*/ 198 w 198"/>
              <a:gd name="T1" fmla="*/ 0 h 844"/>
              <a:gd name="T2" fmla="*/ 0 w 198"/>
              <a:gd name="T3" fmla="*/ 448 h 844"/>
              <a:gd name="T4" fmla="*/ 0 w 198"/>
              <a:gd name="T5" fmla="*/ 844 h 844"/>
              <a:gd name="T6" fmla="*/ 198 w 198"/>
              <a:gd name="T7" fmla="*/ 395 h 844"/>
              <a:gd name="T8" fmla="*/ 198 w 198"/>
              <a:gd name="T9" fmla="*/ 0 h 844"/>
              <a:gd name="T10" fmla="*/ 198 w 198"/>
              <a:gd name="T11" fmla="*/ 0 h 844"/>
            </a:gdLst>
            <a:ahLst/>
            <a:cxnLst>
              <a:cxn ang="0">
                <a:pos x="T0" y="T1"/>
              </a:cxn>
              <a:cxn ang="0">
                <a:pos x="T2" y="T3"/>
              </a:cxn>
              <a:cxn ang="0">
                <a:pos x="T4" y="T5"/>
              </a:cxn>
              <a:cxn ang="0">
                <a:pos x="T6" y="T7"/>
              </a:cxn>
              <a:cxn ang="0">
                <a:pos x="T8" y="T9"/>
              </a:cxn>
              <a:cxn ang="0">
                <a:pos x="T10" y="T11"/>
              </a:cxn>
            </a:cxnLst>
            <a:rect l="0" t="0" r="r" b="b"/>
            <a:pathLst>
              <a:path w="198" h="844">
                <a:moveTo>
                  <a:pt x="198" y="0"/>
                </a:moveTo>
                <a:lnTo>
                  <a:pt x="0" y="448"/>
                </a:lnTo>
                <a:lnTo>
                  <a:pt x="0" y="844"/>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solidFill>
                <a:schemeClr val="accent2"/>
              </a:solidFill>
            </a:endParaRPr>
          </a:p>
        </p:txBody>
      </p:sp>
      <p:sp>
        <p:nvSpPr>
          <p:cNvPr id="8" name="Freeform 16">
            <a:extLst>
              <a:ext uri="{FF2B5EF4-FFF2-40B4-BE49-F238E27FC236}">
                <a16:creationId xmlns:a16="http://schemas.microsoft.com/office/drawing/2014/main" id="{E2AF757D-C9DF-43CF-B2B2-00DA0B402CE2}"/>
              </a:ext>
            </a:extLst>
          </p:cNvPr>
          <p:cNvSpPr>
            <a:spLocks/>
          </p:cNvSpPr>
          <p:nvPr/>
        </p:nvSpPr>
        <p:spPr bwMode="auto">
          <a:xfrm>
            <a:off x="2677982" y="3426829"/>
            <a:ext cx="325515" cy="1384265"/>
          </a:xfrm>
          <a:custGeom>
            <a:avLst/>
            <a:gdLst>
              <a:gd name="T0" fmla="*/ 198 w 198"/>
              <a:gd name="T1" fmla="*/ 0 h 842"/>
              <a:gd name="T2" fmla="*/ 0 w 198"/>
              <a:gd name="T3" fmla="*/ 449 h 842"/>
              <a:gd name="T4" fmla="*/ 0 w 198"/>
              <a:gd name="T5" fmla="*/ 842 h 842"/>
              <a:gd name="T6" fmla="*/ 198 w 198"/>
              <a:gd name="T7" fmla="*/ 394 h 842"/>
              <a:gd name="T8" fmla="*/ 198 w 198"/>
              <a:gd name="T9" fmla="*/ 0 h 842"/>
              <a:gd name="T10" fmla="*/ 198 w 198"/>
              <a:gd name="T11" fmla="*/ 0 h 842"/>
            </a:gdLst>
            <a:ahLst/>
            <a:cxnLst>
              <a:cxn ang="0">
                <a:pos x="T0" y="T1"/>
              </a:cxn>
              <a:cxn ang="0">
                <a:pos x="T2" y="T3"/>
              </a:cxn>
              <a:cxn ang="0">
                <a:pos x="T4" y="T5"/>
              </a:cxn>
              <a:cxn ang="0">
                <a:pos x="T6" y="T7"/>
              </a:cxn>
              <a:cxn ang="0">
                <a:pos x="T8" y="T9"/>
              </a:cxn>
              <a:cxn ang="0">
                <a:pos x="T10" y="T11"/>
              </a:cxn>
            </a:cxnLst>
            <a:rect l="0" t="0" r="r" b="b"/>
            <a:pathLst>
              <a:path w="198" h="842">
                <a:moveTo>
                  <a:pt x="198" y="0"/>
                </a:moveTo>
                <a:lnTo>
                  <a:pt x="0" y="449"/>
                </a:lnTo>
                <a:lnTo>
                  <a:pt x="0" y="842"/>
                </a:lnTo>
                <a:lnTo>
                  <a:pt x="198" y="394"/>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9" name="Freeform 17">
            <a:extLst>
              <a:ext uri="{FF2B5EF4-FFF2-40B4-BE49-F238E27FC236}">
                <a16:creationId xmlns:a16="http://schemas.microsoft.com/office/drawing/2014/main" id="{7FC40B7C-AA39-4817-BCAC-A91C027A9CF7}"/>
              </a:ext>
            </a:extLst>
          </p:cNvPr>
          <p:cNvSpPr>
            <a:spLocks/>
          </p:cNvSpPr>
          <p:nvPr/>
        </p:nvSpPr>
        <p:spPr bwMode="auto">
          <a:xfrm>
            <a:off x="2677982" y="4072303"/>
            <a:ext cx="325515" cy="1385910"/>
          </a:xfrm>
          <a:custGeom>
            <a:avLst/>
            <a:gdLst>
              <a:gd name="T0" fmla="*/ 198 w 198"/>
              <a:gd name="T1" fmla="*/ 0 h 843"/>
              <a:gd name="T2" fmla="*/ 0 w 198"/>
              <a:gd name="T3" fmla="*/ 448 h 843"/>
              <a:gd name="T4" fmla="*/ 0 w 198"/>
              <a:gd name="T5" fmla="*/ 843 h 843"/>
              <a:gd name="T6" fmla="*/ 198 w 198"/>
              <a:gd name="T7" fmla="*/ 395 h 843"/>
              <a:gd name="T8" fmla="*/ 198 w 198"/>
              <a:gd name="T9" fmla="*/ 0 h 843"/>
              <a:gd name="T10" fmla="*/ 198 w 198"/>
              <a:gd name="T11" fmla="*/ 0 h 843"/>
            </a:gdLst>
            <a:ahLst/>
            <a:cxnLst>
              <a:cxn ang="0">
                <a:pos x="T0" y="T1"/>
              </a:cxn>
              <a:cxn ang="0">
                <a:pos x="T2" y="T3"/>
              </a:cxn>
              <a:cxn ang="0">
                <a:pos x="T4" y="T5"/>
              </a:cxn>
              <a:cxn ang="0">
                <a:pos x="T6" y="T7"/>
              </a:cxn>
              <a:cxn ang="0">
                <a:pos x="T8" y="T9"/>
              </a:cxn>
              <a:cxn ang="0">
                <a:pos x="T10" y="T11"/>
              </a:cxn>
            </a:cxnLst>
            <a:rect l="0" t="0" r="r" b="b"/>
            <a:pathLst>
              <a:path w="198" h="843">
                <a:moveTo>
                  <a:pt x="198" y="0"/>
                </a:moveTo>
                <a:lnTo>
                  <a:pt x="0" y="448"/>
                </a:lnTo>
                <a:lnTo>
                  <a:pt x="0" y="843"/>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0" name="Freeform 18">
            <a:extLst>
              <a:ext uri="{FF2B5EF4-FFF2-40B4-BE49-F238E27FC236}">
                <a16:creationId xmlns:a16="http://schemas.microsoft.com/office/drawing/2014/main" id="{BA3B4A6B-73BE-440C-8673-614976F20C50}"/>
              </a:ext>
            </a:extLst>
          </p:cNvPr>
          <p:cNvSpPr>
            <a:spLocks/>
          </p:cNvSpPr>
          <p:nvPr/>
        </p:nvSpPr>
        <p:spPr bwMode="auto">
          <a:xfrm>
            <a:off x="2677982" y="4720004"/>
            <a:ext cx="325515" cy="1387553"/>
          </a:xfrm>
          <a:custGeom>
            <a:avLst/>
            <a:gdLst>
              <a:gd name="T0" fmla="*/ 198 w 198"/>
              <a:gd name="T1" fmla="*/ 0 h 844"/>
              <a:gd name="T2" fmla="*/ 0 w 198"/>
              <a:gd name="T3" fmla="*/ 448 h 844"/>
              <a:gd name="T4" fmla="*/ 0 w 198"/>
              <a:gd name="T5" fmla="*/ 844 h 844"/>
              <a:gd name="T6" fmla="*/ 198 w 198"/>
              <a:gd name="T7" fmla="*/ 396 h 844"/>
              <a:gd name="T8" fmla="*/ 198 w 198"/>
              <a:gd name="T9" fmla="*/ 0 h 844"/>
            </a:gdLst>
            <a:ahLst/>
            <a:cxnLst>
              <a:cxn ang="0">
                <a:pos x="T0" y="T1"/>
              </a:cxn>
              <a:cxn ang="0">
                <a:pos x="T2" y="T3"/>
              </a:cxn>
              <a:cxn ang="0">
                <a:pos x="T4" y="T5"/>
              </a:cxn>
              <a:cxn ang="0">
                <a:pos x="T6" y="T7"/>
              </a:cxn>
              <a:cxn ang="0">
                <a:pos x="T8" y="T9"/>
              </a:cxn>
            </a:cxnLst>
            <a:rect l="0" t="0" r="r" b="b"/>
            <a:pathLst>
              <a:path w="198" h="844">
                <a:moveTo>
                  <a:pt x="198" y="0"/>
                </a:moveTo>
                <a:lnTo>
                  <a:pt x="0" y="448"/>
                </a:lnTo>
                <a:lnTo>
                  <a:pt x="0" y="844"/>
                </a:lnTo>
                <a:lnTo>
                  <a:pt x="198" y="396"/>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1" name="Freeform: Shape 10">
            <a:extLst>
              <a:ext uri="{FF2B5EF4-FFF2-40B4-BE49-F238E27FC236}">
                <a16:creationId xmlns:a16="http://schemas.microsoft.com/office/drawing/2014/main" id="{23906B59-BBB7-47FB-B319-972E9D5D128D}"/>
              </a:ext>
            </a:extLst>
          </p:cNvPr>
          <p:cNvSpPr>
            <a:spLocks/>
          </p:cNvSpPr>
          <p:nvPr/>
        </p:nvSpPr>
        <p:spPr bwMode="auto">
          <a:xfrm>
            <a:off x="3003696" y="2783573"/>
            <a:ext cx="3138434"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a:solidFill>
                <a:schemeClr val="bg1"/>
              </a:solidFill>
            </a:endParaRPr>
          </a:p>
        </p:txBody>
      </p:sp>
      <p:sp>
        <p:nvSpPr>
          <p:cNvPr id="12" name="Freeform: Shape 11">
            <a:extLst>
              <a:ext uri="{FF2B5EF4-FFF2-40B4-BE49-F238E27FC236}">
                <a16:creationId xmlns:a16="http://schemas.microsoft.com/office/drawing/2014/main" id="{9FD7C52D-17A9-4235-BEA2-01C5551DE3C2}"/>
              </a:ext>
            </a:extLst>
          </p:cNvPr>
          <p:cNvSpPr>
            <a:spLocks/>
          </p:cNvSpPr>
          <p:nvPr/>
        </p:nvSpPr>
        <p:spPr bwMode="auto">
          <a:xfrm>
            <a:off x="3003696" y="3425952"/>
            <a:ext cx="3138434"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dirty="0"/>
          </a:p>
        </p:txBody>
      </p:sp>
      <p:sp>
        <p:nvSpPr>
          <p:cNvPr id="13" name="Freeform: Shape 12">
            <a:extLst>
              <a:ext uri="{FF2B5EF4-FFF2-40B4-BE49-F238E27FC236}">
                <a16:creationId xmlns:a16="http://schemas.microsoft.com/office/drawing/2014/main" id="{A4E62AC6-B5E1-4792-8119-1DF14DF5AD62}"/>
              </a:ext>
            </a:extLst>
          </p:cNvPr>
          <p:cNvSpPr>
            <a:spLocks/>
          </p:cNvSpPr>
          <p:nvPr/>
        </p:nvSpPr>
        <p:spPr bwMode="auto">
          <a:xfrm>
            <a:off x="3003695" y="4072467"/>
            <a:ext cx="3138435"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dirty="0"/>
          </a:p>
        </p:txBody>
      </p:sp>
      <p:sp>
        <p:nvSpPr>
          <p:cNvPr id="14" name="Freeform: Shape 13">
            <a:extLst>
              <a:ext uri="{FF2B5EF4-FFF2-40B4-BE49-F238E27FC236}">
                <a16:creationId xmlns:a16="http://schemas.microsoft.com/office/drawing/2014/main" id="{D32A137B-C97C-4312-B1FC-34940C46AA10}"/>
              </a:ext>
            </a:extLst>
          </p:cNvPr>
          <p:cNvSpPr>
            <a:spLocks/>
          </p:cNvSpPr>
          <p:nvPr/>
        </p:nvSpPr>
        <p:spPr bwMode="auto">
          <a:xfrm>
            <a:off x="3003696" y="4707431"/>
            <a:ext cx="3138434" cy="741505"/>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dirty="0"/>
          </a:p>
        </p:txBody>
      </p:sp>
      <p:sp>
        <p:nvSpPr>
          <p:cNvPr id="19" name="TextBox 28">
            <a:extLst>
              <a:ext uri="{FF2B5EF4-FFF2-40B4-BE49-F238E27FC236}">
                <a16:creationId xmlns:a16="http://schemas.microsoft.com/office/drawing/2014/main" id="{FC5E5490-17F7-494A-81B5-EDB0F60FEBA4}"/>
              </a:ext>
            </a:extLst>
          </p:cNvPr>
          <p:cNvSpPr txBox="1">
            <a:spLocks noChangeArrowheads="1"/>
          </p:cNvSpPr>
          <p:nvPr/>
        </p:nvSpPr>
        <p:spPr bwMode="auto">
          <a:xfrm>
            <a:off x="3333750" y="3001376"/>
            <a:ext cx="22479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a:solidFill>
                  <a:schemeClr val="tx2"/>
                </a:solidFill>
                <a:latin typeface="Times New Roman" panose="02020603050405020304" pitchFamily="18" charset="0"/>
                <a:ea typeface="Lato" panose="020F0502020204030203" pitchFamily="34" charset="0"/>
                <a:cs typeface="Times New Roman" panose="02020603050405020304" pitchFamily="18" charset="0"/>
              </a:rPr>
              <a:t>Full Stack Development</a:t>
            </a:r>
          </a:p>
        </p:txBody>
      </p:sp>
      <p:sp>
        <p:nvSpPr>
          <p:cNvPr id="20" name="7 CuadroTexto">
            <a:extLst>
              <a:ext uri="{FF2B5EF4-FFF2-40B4-BE49-F238E27FC236}">
                <a16:creationId xmlns:a16="http://schemas.microsoft.com/office/drawing/2014/main" id="{8D8E53D6-2063-4DFD-8293-CED75C9FBA54}"/>
              </a:ext>
            </a:extLst>
          </p:cNvPr>
          <p:cNvSpPr txBox="1">
            <a:spLocks noChangeArrowheads="1"/>
          </p:cNvSpPr>
          <p:nvPr/>
        </p:nvSpPr>
        <p:spPr bwMode="auto">
          <a:xfrm>
            <a:off x="6710007" y="2985186"/>
            <a:ext cx="4005104" cy="28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sz="1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For Creating our website we use FSD</a:t>
            </a:r>
          </a:p>
        </p:txBody>
      </p:sp>
      <p:sp>
        <p:nvSpPr>
          <p:cNvPr id="21" name="TextBox 28">
            <a:extLst>
              <a:ext uri="{FF2B5EF4-FFF2-40B4-BE49-F238E27FC236}">
                <a16:creationId xmlns:a16="http://schemas.microsoft.com/office/drawing/2014/main" id="{D345B807-3AEB-4A36-856D-EA6E935FD7FA}"/>
              </a:ext>
            </a:extLst>
          </p:cNvPr>
          <p:cNvSpPr txBox="1">
            <a:spLocks noChangeArrowheads="1"/>
          </p:cNvSpPr>
          <p:nvPr/>
        </p:nvSpPr>
        <p:spPr bwMode="auto">
          <a:xfrm>
            <a:off x="3606629" y="3650150"/>
            <a:ext cx="17959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chemeClr val="tx2">
                    <a:lumMod val="75000"/>
                    <a:lumOff val="25000"/>
                  </a:schemeClr>
                </a:solidFill>
                <a:latin typeface="Times New Roman" panose="02020603050405020304" pitchFamily="18" charset="0"/>
                <a:ea typeface="Lato" panose="020F0502020204030203" pitchFamily="34" charset="0"/>
                <a:cs typeface="Times New Roman" panose="02020603050405020304" pitchFamily="18" charset="0"/>
              </a:rPr>
              <a:t>React.js</a:t>
            </a:r>
          </a:p>
        </p:txBody>
      </p:sp>
      <p:sp>
        <p:nvSpPr>
          <p:cNvPr id="22" name="TextBox 28">
            <a:extLst>
              <a:ext uri="{FF2B5EF4-FFF2-40B4-BE49-F238E27FC236}">
                <a16:creationId xmlns:a16="http://schemas.microsoft.com/office/drawing/2014/main" id="{6E8A4C04-A01B-476A-A875-5FEA8EFC703A}"/>
              </a:ext>
            </a:extLst>
          </p:cNvPr>
          <p:cNvSpPr txBox="1">
            <a:spLocks noChangeArrowheads="1"/>
          </p:cNvSpPr>
          <p:nvPr/>
        </p:nvSpPr>
        <p:spPr bwMode="auto">
          <a:xfrm>
            <a:off x="3674955" y="4290261"/>
            <a:ext cx="1795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a:solidFill>
                  <a:schemeClr val="tx2"/>
                </a:solidFill>
                <a:latin typeface="Times New Roman" panose="02020603050405020304" pitchFamily="18" charset="0"/>
                <a:ea typeface="Lato" panose="020F0502020204030203" pitchFamily="34" charset="0"/>
                <a:cs typeface="Times New Roman" panose="02020603050405020304" pitchFamily="18" charset="0"/>
              </a:rPr>
              <a:t>Nodejs, MongoDB</a:t>
            </a:r>
          </a:p>
        </p:txBody>
      </p:sp>
      <p:sp>
        <p:nvSpPr>
          <p:cNvPr id="23" name="TextBox 28">
            <a:extLst>
              <a:ext uri="{FF2B5EF4-FFF2-40B4-BE49-F238E27FC236}">
                <a16:creationId xmlns:a16="http://schemas.microsoft.com/office/drawing/2014/main" id="{4B353009-10B2-42C7-87E2-13BC6FBECC82}"/>
              </a:ext>
            </a:extLst>
          </p:cNvPr>
          <p:cNvSpPr txBox="1">
            <a:spLocks noChangeArrowheads="1"/>
          </p:cNvSpPr>
          <p:nvPr/>
        </p:nvSpPr>
        <p:spPr bwMode="auto">
          <a:xfrm>
            <a:off x="3571374" y="4838040"/>
            <a:ext cx="201027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solidFill>
                  <a:schemeClr val="tx2">
                    <a:lumMod val="75000"/>
                    <a:lumOff val="25000"/>
                  </a:schemeClr>
                </a:solidFill>
                <a:latin typeface="Times New Roman" panose="02020603050405020304" pitchFamily="18" charset="0"/>
                <a:ea typeface="Lato" panose="020F0502020204030203" pitchFamily="34" charset="0"/>
                <a:cs typeface="Times New Roman" panose="02020603050405020304" pitchFamily="18" charset="0"/>
              </a:rPr>
              <a:t>Oracle cloud infrastructure </a:t>
            </a:r>
          </a:p>
        </p:txBody>
      </p:sp>
      <p:sp>
        <p:nvSpPr>
          <p:cNvPr id="24" name="7 CuadroTexto">
            <a:extLst>
              <a:ext uri="{FF2B5EF4-FFF2-40B4-BE49-F238E27FC236}">
                <a16:creationId xmlns:a16="http://schemas.microsoft.com/office/drawing/2014/main" id="{E7BDB3B4-0102-4245-AD24-E53CC29EC14D}"/>
              </a:ext>
            </a:extLst>
          </p:cNvPr>
          <p:cNvSpPr txBox="1">
            <a:spLocks noChangeArrowheads="1"/>
          </p:cNvSpPr>
          <p:nvPr/>
        </p:nvSpPr>
        <p:spPr bwMode="auto">
          <a:xfrm>
            <a:off x="6710007" y="3627564"/>
            <a:ext cx="4005104" cy="28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sz="1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For our frontend creation we used react</a:t>
            </a:r>
          </a:p>
        </p:txBody>
      </p:sp>
      <p:sp>
        <p:nvSpPr>
          <p:cNvPr id="25" name="7 CuadroTexto">
            <a:extLst>
              <a:ext uri="{FF2B5EF4-FFF2-40B4-BE49-F238E27FC236}">
                <a16:creationId xmlns:a16="http://schemas.microsoft.com/office/drawing/2014/main" id="{E84DF69E-0628-40E1-B294-6E289A5B43D5}"/>
              </a:ext>
            </a:extLst>
          </p:cNvPr>
          <p:cNvSpPr txBox="1">
            <a:spLocks noChangeArrowheads="1"/>
          </p:cNvSpPr>
          <p:nvPr/>
        </p:nvSpPr>
        <p:spPr bwMode="auto">
          <a:xfrm>
            <a:off x="6710007" y="4269942"/>
            <a:ext cx="4177068" cy="28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sz="1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For our backend creation we used Nodejs and MongoDB</a:t>
            </a:r>
          </a:p>
        </p:txBody>
      </p:sp>
      <p:sp>
        <p:nvSpPr>
          <p:cNvPr id="26" name="7 CuadroTexto">
            <a:extLst>
              <a:ext uri="{FF2B5EF4-FFF2-40B4-BE49-F238E27FC236}">
                <a16:creationId xmlns:a16="http://schemas.microsoft.com/office/drawing/2014/main" id="{AF829D4B-F4D5-4662-83FB-4D613F24237B}"/>
              </a:ext>
            </a:extLst>
          </p:cNvPr>
          <p:cNvSpPr txBox="1">
            <a:spLocks noChangeArrowheads="1"/>
          </p:cNvSpPr>
          <p:nvPr/>
        </p:nvSpPr>
        <p:spPr bwMode="auto">
          <a:xfrm>
            <a:off x="6710007" y="4912320"/>
            <a:ext cx="4005104" cy="28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sz="1400"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For our project development we used OCI</a:t>
            </a:r>
          </a:p>
        </p:txBody>
      </p:sp>
      <p:sp>
        <p:nvSpPr>
          <p:cNvPr id="28" name="TextBox 27">
            <a:extLst>
              <a:ext uri="{FF2B5EF4-FFF2-40B4-BE49-F238E27FC236}">
                <a16:creationId xmlns:a16="http://schemas.microsoft.com/office/drawing/2014/main" id="{C5EAC607-8569-43D6-BBC3-4CFB8F3C4B4D}"/>
              </a:ext>
            </a:extLst>
          </p:cNvPr>
          <p:cNvSpPr txBox="1"/>
          <p:nvPr/>
        </p:nvSpPr>
        <p:spPr>
          <a:xfrm>
            <a:off x="695839" y="572871"/>
            <a:ext cx="9238221"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Technologies Used In Our Project</a:t>
            </a:r>
          </a:p>
        </p:txBody>
      </p:sp>
    </p:spTree>
    <p:extLst>
      <p:ext uri="{BB962C8B-B14F-4D97-AF65-F5344CB8AC3E}">
        <p14:creationId xmlns:p14="http://schemas.microsoft.com/office/powerpoint/2010/main" val="107536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A463A06-7E66-48F8-8D45-F37D0B081570}"/>
              </a:ext>
            </a:extLst>
          </p:cNvPr>
          <p:cNvSpPr txBox="1"/>
          <p:nvPr/>
        </p:nvSpPr>
        <p:spPr>
          <a:xfrm>
            <a:off x="7001608" y="4574832"/>
            <a:ext cx="692818" cy="400110"/>
          </a:xfrm>
          <a:prstGeom prst="rect">
            <a:avLst/>
          </a:prstGeom>
          <a:noFill/>
        </p:spPr>
        <p:txBody>
          <a:bodyPr wrap="none" rtlCol="0">
            <a:spAutoFit/>
          </a:bodyPr>
          <a:lstStyle/>
          <a:p>
            <a:pPr algn="ctr"/>
            <a:r>
              <a:rPr lang="en-AU"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45%</a:t>
            </a:r>
            <a:endParaRPr lang="en-US"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F122E027-80A0-481A-A383-BE1E3FDF3C51}"/>
              </a:ext>
            </a:extLst>
          </p:cNvPr>
          <p:cNvSpPr txBox="1"/>
          <p:nvPr/>
        </p:nvSpPr>
        <p:spPr>
          <a:xfrm>
            <a:off x="190500" y="444252"/>
            <a:ext cx="11582400"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Advantages</a:t>
            </a:r>
          </a:p>
        </p:txBody>
      </p:sp>
      <p:sp>
        <p:nvSpPr>
          <p:cNvPr id="4" name="Rectangle 3">
            <a:extLst>
              <a:ext uri="{FF2B5EF4-FFF2-40B4-BE49-F238E27FC236}">
                <a16:creationId xmlns:a16="http://schemas.microsoft.com/office/drawing/2014/main" id="{B9E94DEB-E429-D017-600B-53DA73FEF1DD}"/>
              </a:ext>
            </a:extLst>
          </p:cNvPr>
          <p:cNvSpPr/>
          <p:nvPr/>
        </p:nvSpPr>
        <p:spPr>
          <a:xfrm>
            <a:off x="2724150" y="2305050"/>
            <a:ext cx="3464211" cy="1585615"/>
          </a:xfrm>
          <a:prstGeom prst="rect">
            <a:avLst/>
          </a:prstGeom>
          <a:noFill/>
        </p:spPr>
        <p:txBody>
          <a:bodyPr wrap="squar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
        <p:nvSpPr>
          <p:cNvPr id="6" name="TextBox 5">
            <a:extLst>
              <a:ext uri="{FF2B5EF4-FFF2-40B4-BE49-F238E27FC236}">
                <a16:creationId xmlns:a16="http://schemas.microsoft.com/office/drawing/2014/main" id="{C74D2B32-F30B-6189-78B8-4A566ABB56A8}"/>
              </a:ext>
            </a:extLst>
          </p:cNvPr>
          <p:cNvSpPr txBox="1"/>
          <p:nvPr/>
        </p:nvSpPr>
        <p:spPr>
          <a:xfrm>
            <a:off x="95250" y="1200150"/>
            <a:ext cx="11677650" cy="5632311"/>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rgbClr val="ECECEC"/>
                </a:solidFill>
                <a:effectLst/>
                <a:latin typeface="Times New Roman" panose="02020603050405020304" pitchFamily="18" charset="0"/>
                <a:cs typeface="Times New Roman" panose="02020603050405020304" pitchFamily="18" charset="0"/>
              </a:rPr>
              <a:t>The Guest House Application automates and streamlines various aspects of guest house management, saving time and resources for hosts. It also displays detailed list of available rooms</a:t>
            </a:r>
          </a:p>
          <a:p>
            <a:pPr algn="just"/>
            <a:endParaRPr lang="en-US" sz="2000"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An administrative dashboard provides hosts with tools for managing room allocation , guest information, and monthly expenditure.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Hosts can generate reports, track performance metrics, and monitor overall guest house operations.</a:t>
            </a:r>
          </a:p>
          <a:p>
            <a:pPr marL="285750" indent="-285750" algn="just">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It helps to reduce the manual work and resources .</a:t>
            </a:r>
          </a:p>
          <a:p>
            <a:pPr marL="285750" indent="-285750" algn="just">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algn="just"/>
            <a:endParaRPr lang="en-IN" sz="2000" dirty="0">
              <a:solidFill>
                <a:schemeClr val="bg1"/>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3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A463A06-7E66-48F8-8D45-F37D0B081570}"/>
              </a:ext>
            </a:extLst>
          </p:cNvPr>
          <p:cNvSpPr txBox="1"/>
          <p:nvPr/>
        </p:nvSpPr>
        <p:spPr>
          <a:xfrm>
            <a:off x="7001608" y="4574832"/>
            <a:ext cx="692818" cy="400110"/>
          </a:xfrm>
          <a:prstGeom prst="rect">
            <a:avLst/>
          </a:prstGeom>
          <a:noFill/>
        </p:spPr>
        <p:txBody>
          <a:bodyPr wrap="none" rtlCol="0">
            <a:spAutoFit/>
          </a:bodyPr>
          <a:lstStyle/>
          <a:p>
            <a:pPr algn="ctr"/>
            <a:r>
              <a:rPr lang="en-AU"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45%</a:t>
            </a:r>
            <a:endParaRPr lang="en-US"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F122E027-80A0-481A-A383-BE1E3FDF3C51}"/>
              </a:ext>
            </a:extLst>
          </p:cNvPr>
          <p:cNvSpPr txBox="1"/>
          <p:nvPr/>
        </p:nvSpPr>
        <p:spPr>
          <a:xfrm>
            <a:off x="190500" y="444252"/>
            <a:ext cx="11582400"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Frontend</a:t>
            </a:r>
          </a:p>
        </p:txBody>
      </p:sp>
      <p:sp>
        <p:nvSpPr>
          <p:cNvPr id="4" name="Rectangle 3">
            <a:extLst>
              <a:ext uri="{FF2B5EF4-FFF2-40B4-BE49-F238E27FC236}">
                <a16:creationId xmlns:a16="http://schemas.microsoft.com/office/drawing/2014/main" id="{B9E94DEB-E429-D017-600B-53DA73FEF1DD}"/>
              </a:ext>
            </a:extLst>
          </p:cNvPr>
          <p:cNvSpPr/>
          <p:nvPr/>
        </p:nvSpPr>
        <p:spPr>
          <a:xfrm>
            <a:off x="2724150" y="2305050"/>
            <a:ext cx="3464211" cy="1585615"/>
          </a:xfrm>
          <a:prstGeom prst="rect">
            <a:avLst/>
          </a:prstGeom>
          <a:noFill/>
        </p:spPr>
        <p:txBody>
          <a:bodyPr wrap="squar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
        <p:nvSpPr>
          <p:cNvPr id="6" name="TextBox 5">
            <a:extLst>
              <a:ext uri="{FF2B5EF4-FFF2-40B4-BE49-F238E27FC236}">
                <a16:creationId xmlns:a16="http://schemas.microsoft.com/office/drawing/2014/main" id="{C74D2B32-F30B-6189-78B8-4A566ABB56A8}"/>
              </a:ext>
            </a:extLst>
          </p:cNvPr>
          <p:cNvSpPr txBox="1"/>
          <p:nvPr/>
        </p:nvSpPr>
        <p:spPr>
          <a:xfrm>
            <a:off x="381000" y="1008510"/>
            <a:ext cx="4962525" cy="6863417"/>
          </a:xfrm>
          <a:prstGeom prst="rect">
            <a:avLst/>
          </a:prstGeom>
          <a:noFill/>
        </p:spPr>
        <p:txBody>
          <a:bodyPr wrap="square">
            <a:spAutoFit/>
          </a:bodyPr>
          <a:lstStyle/>
          <a:p>
            <a:pPr lvl="8"/>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We used React.js framework for developing frontend application.</a:t>
            </a: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We have used React, React Router , </a:t>
            </a:r>
            <a:r>
              <a:rPr lang="en-US" sz="2000" dirty="0" err="1">
                <a:solidFill>
                  <a:schemeClr val="bg1"/>
                </a:solidFill>
                <a:latin typeface="Times New Roman" panose="02020603050405020304" pitchFamily="18" charset="0"/>
                <a:cs typeface="Times New Roman" panose="02020603050405020304" pitchFamily="18" charset="0"/>
              </a:rPr>
              <a:t>Axios</a:t>
            </a:r>
            <a:r>
              <a:rPr lang="en-US" sz="2000" dirty="0">
                <a:solidFill>
                  <a:schemeClr val="bg1"/>
                </a:solidFill>
                <a:latin typeface="Times New Roman" panose="02020603050405020304" pitchFamily="18" charset="0"/>
                <a:cs typeface="Times New Roman" panose="02020603050405020304" pitchFamily="18" charset="0"/>
              </a:rPr>
              <a:t> , React Bootstraps for developing </a:t>
            </a:r>
          </a:p>
          <a:p>
            <a:r>
              <a:rPr lang="en-US" sz="2000" dirty="0">
                <a:solidFill>
                  <a:schemeClr val="bg1"/>
                </a:solidFill>
                <a:latin typeface="Times New Roman" panose="02020603050405020304" pitchFamily="18" charset="0"/>
                <a:cs typeface="Times New Roman" panose="02020603050405020304" pitchFamily="18" charset="0"/>
              </a:rPr>
              <a:t>    the frontend application .</a:t>
            </a:r>
          </a:p>
          <a:p>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User Interaction: Users can  navigate between different pages using different navigation links provided.</a:t>
            </a:r>
          </a:p>
          <a:p>
            <a:pPr marL="342900" indent="-34290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Communication with Backend: </a:t>
            </a:r>
            <a:r>
              <a:rPr lang="en-US" sz="2000" dirty="0" err="1">
                <a:solidFill>
                  <a:schemeClr val="bg1"/>
                </a:solidFill>
                <a:latin typeface="Times New Roman" panose="02020603050405020304" pitchFamily="18" charset="0"/>
                <a:cs typeface="Times New Roman" panose="02020603050405020304" pitchFamily="18" charset="0"/>
              </a:rPr>
              <a:t>Axios</a:t>
            </a:r>
            <a:r>
              <a:rPr lang="en-US" sz="2000" dirty="0">
                <a:solidFill>
                  <a:schemeClr val="bg1"/>
                </a:solidFill>
                <a:latin typeface="Times New Roman" panose="02020603050405020304" pitchFamily="18" charset="0"/>
                <a:cs typeface="Times New Roman" panose="02020603050405020304" pitchFamily="18" charset="0"/>
              </a:rPr>
              <a:t> Library  is used to communicate with API endpoints.</a:t>
            </a: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4EB059-A7C0-2744-CB02-2F075D995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976" y="1325038"/>
            <a:ext cx="6486504" cy="4521514"/>
          </a:xfrm>
          <a:prstGeom prst="rect">
            <a:avLst/>
          </a:prstGeom>
        </p:spPr>
      </p:pic>
    </p:spTree>
    <p:extLst>
      <p:ext uri="{BB962C8B-B14F-4D97-AF65-F5344CB8AC3E}">
        <p14:creationId xmlns:p14="http://schemas.microsoft.com/office/powerpoint/2010/main" val="269765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A463A06-7E66-48F8-8D45-F37D0B081570}"/>
              </a:ext>
            </a:extLst>
          </p:cNvPr>
          <p:cNvSpPr txBox="1"/>
          <p:nvPr/>
        </p:nvSpPr>
        <p:spPr>
          <a:xfrm>
            <a:off x="7001608" y="4574832"/>
            <a:ext cx="692818" cy="400110"/>
          </a:xfrm>
          <a:prstGeom prst="rect">
            <a:avLst/>
          </a:prstGeom>
          <a:noFill/>
        </p:spPr>
        <p:txBody>
          <a:bodyPr wrap="none" rtlCol="0">
            <a:spAutoFit/>
          </a:bodyPr>
          <a:lstStyle/>
          <a:p>
            <a:pPr algn="ctr"/>
            <a:r>
              <a:rPr lang="en-AU"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45%</a:t>
            </a:r>
            <a:endParaRPr lang="en-US"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F122E027-80A0-481A-A383-BE1E3FDF3C51}"/>
              </a:ext>
            </a:extLst>
          </p:cNvPr>
          <p:cNvSpPr txBox="1"/>
          <p:nvPr/>
        </p:nvSpPr>
        <p:spPr>
          <a:xfrm>
            <a:off x="190500" y="444252"/>
            <a:ext cx="11582400"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Backend</a:t>
            </a:r>
          </a:p>
        </p:txBody>
      </p:sp>
      <p:sp>
        <p:nvSpPr>
          <p:cNvPr id="4" name="Rectangle 3">
            <a:extLst>
              <a:ext uri="{FF2B5EF4-FFF2-40B4-BE49-F238E27FC236}">
                <a16:creationId xmlns:a16="http://schemas.microsoft.com/office/drawing/2014/main" id="{B9E94DEB-E429-D017-600B-53DA73FEF1DD}"/>
              </a:ext>
            </a:extLst>
          </p:cNvPr>
          <p:cNvSpPr/>
          <p:nvPr/>
        </p:nvSpPr>
        <p:spPr>
          <a:xfrm>
            <a:off x="2724150" y="2305050"/>
            <a:ext cx="3464211" cy="1585615"/>
          </a:xfrm>
          <a:prstGeom prst="rect">
            <a:avLst/>
          </a:prstGeom>
          <a:noFill/>
        </p:spPr>
        <p:txBody>
          <a:bodyPr wrap="squar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
        <p:nvSpPr>
          <p:cNvPr id="6" name="TextBox 5">
            <a:extLst>
              <a:ext uri="{FF2B5EF4-FFF2-40B4-BE49-F238E27FC236}">
                <a16:creationId xmlns:a16="http://schemas.microsoft.com/office/drawing/2014/main" id="{C74D2B32-F30B-6189-78B8-4A566ABB56A8}"/>
              </a:ext>
            </a:extLst>
          </p:cNvPr>
          <p:cNvSpPr txBox="1"/>
          <p:nvPr/>
        </p:nvSpPr>
        <p:spPr>
          <a:xfrm>
            <a:off x="381000" y="1008510"/>
            <a:ext cx="4962525" cy="6247864"/>
          </a:xfrm>
          <a:prstGeom prst="rect">
            <a:avLst/>
          </a:prstGeom>
          <a:noFill/>
        </p:spPr>
        <p:txBody>
          <a:bodyPr wrap="square">
            <a:spAutoFit/>
          </a:bodyPr>
          <a:lstStyle/>
          <a:p>
            <a:pPr lvl="8"/>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We used node.js framework for developing backend application.</a:t>
            </a: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We have used node.js, Express.js, </a:t>
            </a:r>
            <a:r>
              <a:rPr lang="en-US" sz="2000" dirty="0" err="1">
                <a:solidFill>
                  <a:schemeClr val="bg1"/>
                </a:solidFill>
                <a:latin typeface="Times New Roman" panose="02020603050405020304" pitchFamily="18" charset="0"/>
                <a:cs typeface="Times New Roman" panose="02020603050405020304" pitchFamily="18" charset="0"/>
              </a:rPr>
              <a:t>MongoB</a:t>
            </a:r>
            <a:r>
              <a:rPr lang="en-US" sz="2000" dirty="0">
                <a:solidFill>
                  <a:schemeClr val="bg1"/>
                </a:solidFill>
                <a:latin typeface="Times New Roman" panose="02020603050405020304" pitchFamily="18" charset="0"/>
                <a:cs typeface="Times New Roman" panose="02020603050405020304" pitchFamily="18" charset="0"/>
              </a:rPr>
              <a:t>,  Mongoose for developing the backend application .</a:t>
            </a: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API Endpoints: POST, GET, UPDATE, DELETE methods for storing the data in the database.</a:t>
            </a: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5AE8527-B882-447A-07CC-41E117951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525" y="1273333"/>
            <a:ext cx="6653556" cy="4576157"/>
          </a:xfrm>
          <a:prstGeom prst="rect">
            <a:avLst/>
          </a:prstGeom>
        </p:spPr>
      </p:pic>
    </p:spTree>
    <p:extLst>
      <p:ext uri="{BB962C8B-B14F-4D97-AF65-F5344CB8AC3E}">
        <p14:creationId xmlns:p14="http://schemas.microsoft.com/office/powerpoint/2010/main" val="228439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A463A06-7E66-48F8-8D45-F37D0B081570}"/>
              </a:ext>
            </a:extLst>
          </p:cNvPr>
          <p:cNvSpPr txBox="1"/>
          <p:nvPr/>
        </p:nvSpPr>
        <p:spPr>
          <a:xfrm>
            <a:off x="7001608" y="4574832"/>
            <a:ext cx="692818" cy="400110"/>
          </a:xfrm>
          <a:prstGeom prst="rect">
            <a:avLst/>
          </a:prstGeom>
          <a:noFill/>
        </p:spPr>
        <p:txBody>
          <a:bodyPr wrap="none" rtlCol="0">
            <a:spAutoFit/>
          </a:bodyPr>
          <a:lstStyle/>
          <a:p>
            <a:pPr algn="ctr"/>
            <a:r>
              <a:rPr lang="en-AU"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45%</a:t>
            </a:r>
            <a:endParaRPr lang="en-US"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F122E027-80A0-481A-A383-BE1E3FDF3C51}"/>
              </a:ext>
            </a:extLst>
          </p:cNvPr>
          <p:cNvSpPr txBox="1"/>
          <p:nvPr/>
        </p:nvSpPr>
        <p:spPr>
          <a:xfrm>
            <a:off x="190500" y="444252"/>
            <a:ext cx="11582400"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Oracle Cloud</a:t>
            </a:r>
          </a:p>
        </p:txBody>
      </p:sp>
      <p:sp>
        <p:nvSpPr>
          <p:cNvPr id="4" name="Rectangle 3">
            <a:extLst>
              <a:ext uri="{FF2B5EF4-FFF2-40B4-BE49-F238E27FC236}">
                <a16:creationId xmlns:a16="http://schemas.microsoft.com/office/drawing/2014/main" id="{B9E94DEB-E429-D017-600B-53DA73FEF1DD}"/>
              </a:ext>
            </a:extLst>
          </p:cNvPr>
          <p:cNvSpPr/>
          <p:nvPr/>
        </p:nvSpPr>
        <p:spPr>
          <a:xfrm>
            <a:off x="2724150" y="2305050"/>
            <a:ext cx="3464211" cy="1585615"/>
          </a:xfrm>
          <a:prstGeom prst="rect">
            <a:avLst/>
          </a:prstGeom>
          <a:noFill/>
        </p:spPr>
        <p:txBody>
          <a:bodyPr wrap="squar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
        <p:nvSpPr>
          <p:cNvPr id="6" name="TextBox 5">
            <a:extLst>
              <a:ext uri="{FF2B5EF4-FFF2-40B4-BE49-F238E27FC236}">
                <a16:creationId xmlns:a16="http://schemas.microsoft.com/office/drawing/2014/main" id="{C74D2B32-F30B-6189-78B8-4A566ABB56A8}"/>
              </a:ext>
            </a:extLst>
          </p:cNvPr>
          <p:cNvSpPr txBox="1"/>
          <p:nvPr/>
        </p:nvSpPr>
        <p:spPr>
          <a:xfrm>
            <a:off x="0" y="1190625"/>
            <a:ext cx="12111038" cy="4708981"/>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rgbClr val="BFBFBF"/>
                </a:solidFill>
                <a:effectLst/>
                <a:latin typeface="Google Sans"/>
              </a:rPr>
              <a:t>Oracle Cloud Infrastructure </a:t>
            </a:r>
            <a:r>
              <a:rPr lang="en-US" sz="2000" b="0" i="0" dirty="0">
                <a:solidFill>
                  <a:srgbClr val="E2EEFF"/>
                </a:solidFill>
                <a:effectLst/>
                <a:latin typeface="Google Sans"/>
              </a:rPr>
              <a:t>provides a flexible data platform to enable you to build Big Data applications at massive scale</a:t>
            </a:r>
          </a:p>
          <a:p>
            <a:pPr algn="just"/>
            <a:endParaRPr lang="en-US" sz="2000" b="0" i="0" dirty="0">
              <a:solidFill>
                <a:srgbClr val="E8E8E8"/>
              </a:solidFill>
              <a:effectLst/>
              <a:latin typeface="Google Sans"/>
            </a:endParaRPr>
          </a:p>
          <a:p>
            <a:pPr marL="342900" indent="-342900" algn="just">
              <a:buFont typeface="Wingdings" panose="05000000000000000000" pitchFamily="2" charset="2"/>
              <a:buChar char="q"/>
            </a:pPr>
            <a:r>
              <a:rPr lang="en-US" sz="2000" b="0" i="0" dirty="0">
                <a:solidFill>
                  <a:srgbClr val="E8E8E8"/>
                </a:solidFill>
                <a:effectLst/>
                <a:latin typeface="Google Sans"/>
              </a:rPr>
              <a:t>The Oracle Cloud Infrastructure (OCI) backbone is </a:t>
            </a:r>
            <a:r>
              <a:rPr lang="en-US" sz="2000" b="0" i="0" dirty="0">
                <a:solidFill>
                  <a:srgbClr val="E2EEFF"/>
                </a:solidFill>
                <a:effectLst/>
                <a:latin typeface="Google Sans"/>
              </a:rPr>
              <a:t>a dedicated, secure, and highly available network used to interconnect OCI regions across the globe</a:t>
            </a:r>
            <a:r>
              <a:rPr lang="en-US" sz="2000" b="0" i="0" dirty="0">
                <a:solidFill>
                  <a:srgbClr val="E8E8E8"/>
                </a:solidFill>
                <a:effectLst/>
                <a:latin typeface="Google Sans"/>
              </a:rPr>
              <a:t>.</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solidFill>
                  <a:srgbClr val="ECECEC"/>
                </a:solidFill>
                <a:latin typeface="Times New Roman" panose="02020603050405020304" pitchFamily="18" charset="0"/>
                <a:cs typeface="Times New Roman" panose="02020603050405020304" pitchFamily="18" charset="0"/>
              </a:rPr>
              <a:t>In OCI we created a ubuntu latest machine and we connected to the machine and we installed all our dependencies that are required to our project and we add ports to run our server to deploy our project.</a:t>
            </a:r>
          </a:p>
          <a:p>
            <a:pPr marL="285750" indent="-285750" algn="just">
              <a:buFont typeface="Wingdings" panose="05000000000000000000" pitchFamily="2" charset="2"/>
              <a:buChar char="q"/>
            </a:pPr>
            <a:endParaRPr lang="en-US" sz="2000" dirty="0">
              <a:solidFill>
                <a:srgbClr val="ECECEC"/>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solidFill>
                  <a:srgbClr val="ECECEC"/>
                </a:solidFill>
                <a:latin typeface="Times New Roman" panose="02020603050405020304" pitchFamily="18" charset="0"/>
                <a:cs typeface="Times New Roman" panose="02020603050405020304" pitchFamily="18" charset="0"/>
              </a:rPr>
              <a:t>Commands:</a:t>
            </a:r>
          </a:p>
          <a:p>
            <a:pPr algn="just"/>
            <a:endParaRPr lang="en-US" sz="2000" dirty="0">
              <a:solidFill>
                <a:srgbClr val="ECECEC"/>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rgbClr val="ECECEC"/>
              </a:solidFill>
              <a:latin typeface="Times New Roman" panose="02020603050405020304" pitchFamily="18" charset="0"/>
              <a:cs typeface="Times New Roman" panose="02020603050405020304" pitchFamily="18" charset="0"/>
            </a:endParaRPr>
          </a:p>
          <a:p>
            <a:pPr algn="just"/>
            <a:endParaRPr lang="en-US" sz="2000" dirty="0">
              <a:solidFill>
                <a:srgbClr val="ECECEC"/>
              </a:solidFill>
              <a:latin typeface="Times New Roman" panose="02020603050405020304" pitchFamily="18" charset="0"/>
              <a:cs typeface="Times New Roman" panose="02020603050405020304" pitchFamily="18" charset="0"/>
            </a:endParaRPr>
          </a:p>
          <a:p>
            <a:pPr algn="just"/>
            <a:endParaRPr lang="en-US" sz="2000" dirty="0">
              <a:solidFill>
                <a:srgbClr val="ECECEC"/>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dirty="0">
              <a:solidFill>
                <a:srgbClr val="ECECEC"/>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23D526-882B-6108-9F66-0D01FB7066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7817" y="3890665"/>
            <a:ext cx="3581400" cy="2769083"/>
          </a:xfrm>
          <a:prstGeom prst="rect">
            <a:avLst/>
          </a:prstGeom>
        </p:spPr>
      </p:pic>
    </p:spTree>
    <p:extLst>
      <p:ext uri="{BB962C8B-B14F-4D97-AF65-F5344CB8AC3E}">
        <p14:creationId xmlns:p14="http://schemas.microsoft.com/office/powerpoint/2010/main" val="2005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A463A06-7E66-48F8-8D45-F37D0B081570}"/>
              </a:ext>
            </a:extLst>
          </p:cNvPr>
          <p:cNvSpPr txBox="1"/>
          <p:nvPr/>
        </p:nvSpPr>
        <p:spPr>
          <a:xfrm>
            <a:off x="7001608" y="4574832"/>
            <a:ext cx="692818" cy="400110"/>
          </a:xfrm>
          <a:prstGeom prst="rect">
            <a:avLst/>
          </a:prstGeom>
          <a:noFill/>
        </p:spPr>
        <p:txBody>
          <a:bodyPr wrap="none" rtlCol="0">
            <a:spAutoFit/>
          </a:bodyPr>
          <a:lstStyle/>
          <a:p>
            <a:pPr algn="ctr"/>
            <a:r>
              <a:rPr lang="en-AU"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45%</a:t>
            </a:r>
            <a:endParaRPr lang="en-US" sz="20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F122E027-80A0-481A-A383-BE1E3FDF3C51}"/>
              </a:ext>
            </a:extLst>
          </p:cNvPr>
          <p:cNvSpPr txBox="1"/>
          <p:nvPr/>
        </p:nvSpPr>
        <p:spPr>
          <a:xfrm>
            <a:off x="61391" y="446235"/>
            <a:ext cx="11854384"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Times New Roman" panose="02020603050405020304" pitchFamily="18" charset="0"/>
                <a:ea typeface="Source Serif Pro" panose="02040603050405020204" pitchFamily="18" charset="0"/>
                <a:cs typeface="Times New Roman" panose="02020603050405020304" pitchFamily="18" charset="0"/>
              </a:rPr>
              <a:t>Oracle Cloud Infrastructure</a:t>
            </a:r>
          </a:p>
        </p:txBody>
      </p:sp>
      <p:sp>
        <p:nvSpPr>
          <p:cNvPr id="4" name="Rectangle 3">
            <a:extLst>
              <a:ext uri="{FF2B5EF4-FFF2-40B4-BE49-F238E27FC236}">
                <a16:creationId xmlns:a16="http://schemas.microsoft.com/office/drawing/2014/main" id="{B9E94DEB-E429-D017-600B-53DA73FEF1DD}"/>
              </a:ext>
            </a:extLst>
          </p:cNvPr>
          <p:cNvSpPr/>
          <p:nvPr/>
        </p:nvSpPr>
        <p:spPr>
          <a:xfrm>
            <a:off x="2724150" y="2305050"/>
            <a:ext cx="3464211" cy="1585615"/>
          </a:xfrm>
          <a:prstGeom prst="rect">
            <a:avLst/>
          </a:prstGeom>
          <a:noFill/>
        </p:spPr>
        <p:txBody>
          <a:bodyPr wrap="squar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
        <p:nvSpPr>
          <p:cNvPr id="6" name="TextBox 5">
            <a:extLst>
              <a:ext uri="{FF2B5EF4-FFF2-40B4-BE49-F238E27FC236}">
                <a16:creationId xmlns:a16="http://schemas.microsoft.com/office/drawing/2014/main" id="{C74D2B32-F30B-6189-78B8-4A566ABB56A8}"/>
              </a:ext>
            </a:extLst>
          </p:cNvPr>
          <p:cNvSpPr txBox="1"/>
          <p:nvPr/>
        </p:nvSpPr>
        <p:spPr>
          <a:xfrm>
            <a:off x="95249" y="1171573"/>
            <a:ext cx="11820526" cy="707886"/>
          </a:xfrm>
          <a:prstGeom prst="rect">
            <a:avLst/>
          </a:prstGeom>
          <a:noFill/>
        </p:spPr>
        <p:txBody>
          <a:bodyPr wrap="square">
            <a:spAutoFit/>
          </a:bodyPr>
          <a:lstStyle/>
          <a:p>
            <a:pPr marL="285750" indent="-285750" algn="just">
              <a:buFont typeface="Wingdings" panose="05000000000000000000" pitchFamily="2" charset="2"/>
              <a:buChar char="q"/>
            </a:pPr>
            <a:endParaRPr lang="en-US" sz="2000" dirty="0">
              <a:solidFill>
                <a:srgbClr val="ECECEC"/>
              </a:solidFill>
              <a:latin typeface="Times New Roman" panose="02020603050405020304" pitchFamily="18" charset="0"/>
              <a:cs typeface="Times New Roman" panose="02020603050405020304" pitchFamily="18" charset="0"/>
            </a:endParaRPr>
          </a:p>
          <a:p>
            <a:pPr algn="just"/>
            <a:endParaRPr lang="en-US" sz="2000" dirty="0">
              <a:solidFill>
                <a:srgbClr val="ECECEC"/>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4DE682-62BC-7193-A402-DBF687F91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8024" y="1202796"/>
            <a:ext cx="4597012" cy="2172088"/>
          </a:xfrm>
          <a:prstGeom prst="rect">
            <a:avLst/>
          </a:prstGeom>
        </p:spPr>
      </p:pic>
      <p:pic>
        <p:nvPicPr>
          <p:cNvPr id="8" name="Picture 7">
            <a:extLst>
              <a:ext uri="{FF2B5EF4-FFF2-40B4-BE49-F238E27FC236}">
                <a16:creationId xmlns:a16="http://schemas.microsoft.com/office/drawing/2014/main" id="{6173D6DE-6756-004A-15E0-E967104748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1608" y="3959514"/>
            <a:ext cx="4771292" cy="2454234"/>
          </a:xfrm>
          <a:prstGeom prst="rect">
            <a:avLst/>
          </a:prstGeom>
        </p:spPr>
      </p:pic>
      <p:pic>
        <p:nvPicPr>
          <p:cNvPr id="10" name="Picture 9">
            <a:extLst>
              <a:ext uri="{FF2B5EF4-FFF2-40B4-BE49-F238E27FC236}">
                <a16:creationId xmlns:a16="http://schemas.microsoft.com/office/drawing/2014/main" id="{04175A7A-DE5B-7973-ED23-E17B95DF58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 y="4100587"/>
            <a:ext cx="4943586" cy="2172088"/>
          </a:xfrm>
          <a:prstGeom prst="rect">
            <a:avLst/>
          </a:prstGeom>
        </p:spPr>
      </p:pic>
    </p:spTree>
    <p:extLst>
      <p:ext uri="{BB962C8B-B14F-4D97-AF65-F5344CB8AC3E}">
        <p14:creationId xmlns:p14="http://schemas.microsoft.com/office/powerpoint/2010/main" val="2957799991"/>
      </p:ext>
    </p:extLst>
  </p:cSld>
  <p:clrMapOvr>
    <a:masterClrMapping/>
  </p:clrMapOvr>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75676</TotalTime>
  <Words>548</Words>
  <Application>Microsoft Office PowerPoint</Application>
  <PresentationFormat>Widescreen</PresentationFormat>
  <Paragraphs>101</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Google Sans</vt:lpstr>
      <vt:lpstr>Lato</vt:lpstr>
      <vt:lpstr>PT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akunuri jahnavi</cp:lastModifiedBy>
  <cp:revision>3908</cp:revision>
  <dcterms:created xsi:type="dcterms:W3CDTF">2018-11-21T06:39:41Z</dcterms:created>
  <dcterms:modified xsi:type="dcterms:W3CDTF">2024-03-20T04:20:27Z</dcterms:modified>
</cp:coreProperties>
</file>