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1" r:id="rId1"/>
  </p:sldMasterIdLst>
  <p:notesMasterIdLst>
    <p:notesMasterId r:id="rId15"/>
  </p:notesMasterIdLst>
  <p:handoutMasterIdLst>
    <p:handoutMasterId r:id="rId16"/>
  </p:handoutMasterIdLst>
  <p:sldIdLst>
    <p:sldId id="260" r:id="rId2"/>
    <p:sldId id="258" r:id="rId3"/>
    <p:sldId id="257" r:id="rId4"/>
    <p:sldId id="270" r:id="rId5"/>
    <p:sldId id="265" r:id="rId6"/>
    <p:sldId id="259" r:id="rId7"/>
    <p:sldId id="261" r:id="rId8"/>
    <p:sldId id="263" r:id="rId9"/>
    <p:sldId id="262" r:id="rId10"/>
    <p:sldId id="266" r:id="rId11"/>
    <p:sldId id="267" r:id="rId12"/>
    <p:sldId id="269" r:id="rId13"/>
    <p:sldId id="264"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868" autoAdjust="0"/>
    <p:restoredTop sz="94660"/>
  </p:normalViewPr>
  <p:slideViewPr>
    <p:cSldViewPr snapToGrid="0">
      <p:cViewPr varScale="1">
        <p:scale>
          <a:sx n="82" d="100"/>
          <a:sy n="82" d="100"/>
        </p:scale>
        <p:origin x="58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1790AD1-AF4F-FB3D-0949-D9BAB4CE547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B10F19E1-FCC7-B00C-C654-71C733C074D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46CAB69-9186-4C11-BD76-C9FE8719F2C8}" type="datetimeFigureOut">
              <a:rPr lang="en-IN" smtClean="0"/>
              <a:t>18-05-2023</a:t>
            </a:fld>
            <a:endParaRPr lang="en-IN"/>
          </a:p>
        </p:txBody>
      </p:sp>
      <p:sp>
        <p:nvSpPr>
          <p:cNvPr id="4" name="Footer Placeholder 3">
            <a:extLst>
              <a:ext uri="{FF2B5EF4-FFF2-40B4-BE49-F238E27FC236}">
                <a16:creationId xmlns:a16="http://schemas.microsoft.com/office/drawing/2014/main" id="{3629D881-DE48-23B1-9716-ECE01657BC9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9A2EBFDF-658F-66AB-4CCC-F1E6AB81E2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C9C3B60-CC35-4021-A30C-86EF56237B74}" type="slidenum">
              <a:rPr lang="en-IN" smtClean="0"/>
              <a:t>‹#›</a:t>
            </a:fld>
            <a:endParaRPr lang="en-IN"/>
          </a:p>
        </p:txBody>
      </p:sp>
    </p:spTree>
    <p:extLst>
      <p:ext uri="{BB962C8B-B14F-4D97-AF65-F5344CB8AC3E}">
        <p14:creationId xmlns:p14="http://schemas.microsoft.com/office/powerpoint/2010/main" val="50831692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11BA65-AB26-4604-8831-255C0FE6ADF7}" type="datetimeFigureOut">
              <a:rPr lang="en-IN" smtClean="0"/>
              <a:t>18-05-2023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61F9841-AD76-4E6D-ACF6-587126070A26}" type="slidenum">
              <a:rPr lang="en-IN" smtClean="0"/>
              <a:t>‹#›</a:t>
            </a:fld>
            <a:endParaRPr lang="en-IN"/>
          </a:p>
        </p:txBody>
      </p:sp>
    </p:spTree>
    <p:extLst>
      <p:ext uri="{BB962C8B-B14F-4D97-AF65-F5344CB8AC3E}">
        <p14:creationId xmlns:p14="http://schemas.microsoft.com/office/powerpoint/2010/main" val="3721891385"/>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C45E75-165B-4F70-9BD3-F42EA5F711B6}" type="datetime1">
              <a:rPr lang="en-IN" smtClean="0"/>
              <a:t>18-05-2023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5F25185-79A3-4322-B575-CA7DCA5B4621}"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566791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0C5B065-DE93-43B7-A1B4-049B1F8343F3}" type="datetime1">
              <a:rPr lang="en-IN" smtClean="0"/>
              <a:t>18-05-2023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5F25185-79A3-4322-B575-CA7DCA5B4621}" type="slidenum">
              <a:rPr lang="en-IN" smtClean="0"/>
              <a:t>‹#›</a:t>
            </a:fld>
            <a:endParaRPr lang="en-IN"/>
          </a:p>
        </p:txBody>
      </p:sp>
    </p:spTree>
    <p:extLst>
      <p:ext uri="{BB962C8B-B14F-4D97-AF65-F5344CB8AC3E}">
        <p14:creationId xmlns:p14="http://schemas.microsoft.com/office/powerpoint/2010/main" val="32708205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34463BA-2FCE-4B49-BD82-F10FD7D3C0DF}" type="datetime1">
              <a:rPr lang="en-IN" smtClean="0"/>
              <a:t>18-05-2023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5F25185-79A3-4322-B575-CA7DCA5B4621}" type="slidenum">
              <a:rPr lang="en-IN" smtClean="0"/>
              <a:t>‹#›</a:t>
            </a:fld>
            <a:endParaRPr lang="en-IN"/>
          </a:p>
        </p:txBody>
      </p:sp>
    </p:spTree>
    <p:extLst>
      <p:ext uri="{BB962C8B-B14F-4D97-AF65-F5344CB8AC3E}">
        <p14:creationId xmlns:p14="http://schemas.microsoft.com/office/powerpoint/2010/main" val="16442111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F4C6E00-F152-469D-9E8D-A23DE80185AF}" type="datetime1">
              <a:rPr lang="en-IN" smtClean="0"/>
              <a:t>18-05-2023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5F25185-79A3-4322-B575-CA7DCA5B4621}" type="slidenum">
              <a:rPr lang="en-IN" smtClean="0"/>
              <a:t>‹#›</a:t>
            </a:fld>
            <a:endParaRPr lang="en-IN"/>
          </a:p>
        </p:txBody>
      </p:sp>
    </p:spTree>
    <p:extLst>
      <p:ext uri="{BB962C8B-B14F-4D97-AF65-F5344CB8AC3E}">
        <p14:creationId xmlns:p14="http://schemas.microsoft.com/office/powerpoint/2010/main" val="995661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C78825D-D139-4137-8745-582908D74DB0}" type="datetime1">
              <a:rPr lang="en-IN" smtClean="0"/>
              <a:t>18-05-2023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5F25185-79A3-4322-B575-CA7DCA5B4621}"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761878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ABFCFE4-FD63-44FB-B6C5-8A405596AE4E}" type="datetime1">
              <a:rPr lang="en-IN" smtClean="0"/>
              <a:t>18-05-2023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5F25185-79A3-4322-B575-CA7DCA5B4621}" type="slidenum">
              <a:rPr lang="en-IN" smtClean="0"/>
              <a:t>‹#›</a:t>
            </a:fld>
            <a:endParaRPr lang="en-IN"/>
          </a:p>
        </p:txBody>
      </p:sp>
    </p:spTree>
    <p:extLst>
      <p:ext uri="{BB962C8B-B14F-4D97-AF65-F5344CB8AC3E}">
        <p14:creationId xmlns:p14="http://schemas.microsoft.com/office/powerpoint/2010/main" val="24083623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709B97E-1631-451E-BD4F-4F0C61436D9C}" type="datetime1">
              <a:rPr lang="en-IN" smtClean="0"/>
              <a:t>18-05-2023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5F25185-79A3-4322-B575-CA7DCA5B4621}" type="slidenum">
              <a:rPr lang="en-IN" smtClean="0"/>
              <a:t>‹#›</a:t>
            </a:fld>
            <a:endParaRPr lang="en-IN"/>
          </a:p>
        </p:txBody>
      </p:sp>
    </p:spTree>
    <p:extLst>
      <p:ext uri="{BB962C8B-B14F-4D97-AF65-F5344CB8AC3E}">
        <p14:creationId xmlns:p14="http://schemas.microsoft.com/office/powerpoint/2010/main" val="21184673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50D3EE0-5F36-4740-BFAC-3838F64B7068}" type="datetime1">
              <a:rPr lang="en-IN" smtClean="0"/>
              <a:t>18-05-2023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5F25185-79A3-4322-B575-CA7DCA5B4621}" type="slidenum">
              <a:rPr lang="en-IN" smtClean="0"/>
              <a:t>‹#›</a:t>
            </a:fld>
            <a:endParaRPr lang="en-IN"/>
          </a:p>
        </p:txBody>
      </p:sp>
    </p:spTree>
    <p:extLst>
      <p:ext uri="{BB962C8B-B14F-4D97-AF65-F5344CB8AC3E}">
        <p14:creationId xmlns:p14="http://schemas.microsoft.com/office/powerpoint/2010/main" val="230431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39FAB11-68D0-474F-B2B8-193BB6B602A7}" type="datetime1">
              <a:rPr lang="en-IN" smtClean="0"/>
              <a:t>18-05-2023</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75F25185-79A3-4322-B575-CA7DCA5B4621}" type="slidenum">
              <a:rPr lang="en-IN" smtClean="0"/>
              <a:t>‹#›</a:t>
            </a:fld>
            <a:endParaRPr lang="en-IN"/>
          </a:p>
        </p:txBody>
      </p:sp>
    </p:spTree>
    <p:extLst>
      <p:ext uri="{BB962C8B-B14F-4D97-AF65-F5344CB8AC3E}">
        <p14:creationId xmlns:p14="http://schemas.microsoft.com/office/powerpoint/2010/main" val="2591454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A03FABD3-59CB-4AED-AC26-046E0D2742D0}" type="datetime1">
              <a:rPr lang="en-IN" smtClean="0"/>
              <a:t>18-05-2023</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75F25185-79A3-4322-B575-CA7DCA5B4621}" type="slidenum">
              <a:rPr lang="en-IN" smtClean="0"/>
              <a:t>‹#›</a:t>
            </a:fld>
            <a:endParaRPr lang="en-IN"/>
          </a:p>
        </p:txBody>
      </p:sp>
    </p:spTree>
    <p:extLst>
      <p:ext uri="{BB962C8B-B14F-4D97-AF65-F5344CB8AC3E}">
        <p14:creationId xmlns:p14="http://schemas.microsoft.com/office/powerpoint/2010/main" val="11678432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569CEA8-2607-4DA3-8815-C56DBE289346}" type="datetime1">
              <a:rPr lang="en-IN" smtClean="0"/>
              <a:t>18-05-2023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5F25185-79A3-4322-B575-CA7DCA5B4621}" type="slidenum">
              <a:rPr lang="en-IN" smtClean="0"/>
              <a:t>‹#›</a:t>
            </a:fld>
            <a:endParaRPr lang="en-IN"/>
          </a:p>
        </p:txBody>
      </p:sp>
    </p:spTree>
    <p:extLst>
      <p:ext uri="{BB962C8B-B14F-4D97-AF65-F5344CB8AC3E}">
        <p14:creationId xmlns:p14="http://schemas.microsoft.com/office/powerpoint/2010/main" val="30518050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AC4F257F-6895-4F01-9F76-C347797289DD}" type="datetime1">
              <a:rPr lang="en-IN" smtClean="0"/>
              <a:t>18-05-2023</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75F25185-79A3-4322-B575-CA7DCA5B4621}"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8210435"/>
      </p:ext>
    </p:extLst>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2AF959C2-7D60-C96C-486A-444B9DBB1733}"/>
              </a:ext>
            </a:extLst>
          </p:cNvPr>
          <p:cNvSpPr>
            <a:spLocks noGrp="1"/>
          </p:cNvSpPr>
          <p:nvPr>
            <p:ph type="sldNum" sz="quarter" idx="12"/>
          </p:nvPr>
        </p:nvSpPr>
        <p:spPr/>
        <p:txBody>
          <a:bodyPr/>
          <a:lstStyle/>
          <a:p>
            <a:fld id="{75F25185-79A3-4322-B575-CA7DCA5B4621}" type="slidenum">
              <a:rPr lang="en-IN" smtClean="0"/>
              <a:t>1</a:t>
            </a:fld>
            <a:endParaRPr lang="en-IN"/>
          </a:p>
        </p:txBody>
      </p:sp>
      <p:sp>
        <p:nvSpPr>
          <p:cNvPr id="3" name="TextBox 2">
            <a:extLst>
              <a:ext uri="{FF2B5EF4-FFF2-40B4-BE49-F238E27FC236}">
                <a16:creationId xmlns:a16="http://schemas.microsoft.com/office/drawing/2014/main" id="{3B7E351F-8E45-CF2D-C74F-D91892EEF97C}"/>
              </a:ext>
            </a:extLst>
          </p:cNvPr>
          <p:cNvSpPr txBox="1"/>
          <p:nvPr/>
        </p:nvSpPr>
        <p:spPr>
          <a:xfrm>
            <a:off x="0" y="1167232"/>
            <a:ext cx="12192000" cy="872034"/>
          </a:xfrm>
          <a:prstGeom prst="rect">
            <a:avLst/>
          </a:prstGeom>
          <a:noFill/>
        </p:spPr>
        <p:txBody>
          <a:bodyPr wrap="square" rtlCol="0">
            <a:spAutoFit/>
          </a:bodyPr>
          <a:lstStyle/>
          <a:p>
            <a:pPr algn="ctr">
              <a:lnSpc>
                <a:spcPct val="150000"/>
              </a:lnSpc>
            </a:pPr>
            <a:r>
              <a:rPr lang="en-IN" b="1" dirty="0">
                <a:latin typeface="Arial" panose="020B0604020202020204" pitchFamily="34" charset="0"/>
                <a:cs typeface="Arial" panose="020B0604020202020204" pitchFamily="34" charset="0"/>
              </a:rPr>
              <a:t>ANOMALY DETECTION IN </a:t>
            </a:r>
            <a:r>
              <a:rPr lang="en-IN" b="1">
                <a:latin typeface="Arial" panose="020B0604020202020204" pitchFamily="34" charset="0"/>
                <a:cs typeface="Arial" panose="020B0604020202020204" pitchFamily="34" charset="0"/>
              </a:rPr>
              <a:t>AUTONOMOUS VEHICLES </a:t>
            </a:r>
            <a:r>
              <a:rPr lang="en-IN" b="1" dirty="0">
                <a:latin typeface="Arial" panose="020B0604020202020204" pitchFamily="34" charset="0"/>
                <a:cs typeface="Arial" panose="020B0604020202020204" pitchFamily="34" charset="0"/>
              </a:rPr>
              <a:t>USING EDGE DEVICE SENSORS</a:t>
            </a:r>
          </a:p>
          <a:p>
            <a:pPr algn="ctr">
              <a:lnSpc>
                <a:spcPct val="150000"/>
              </a:lnSpc>
            </a:pPr>
            <a:r>
              <a:rPr lang="en-IN" b="1" dirty="0">
                <a:latin typeface="Arial" panose="020B0604020202020204" pitchFamily="34" charset="0"/>
                <a:cs typeface="Arial" panose="020B0604020202020204" pitchFamily="34" charset="0"/>
              </a:rPr>
              <a:t> </a:t>
            </a:r>
            <a:r>
              <a:rPr lang="en-IN" sz="1400" b="1" dirty="0">
                <a:latin typeface="Arial" panose="020B0604020202020204" pitchFamily="34" charset="0"/>
                <a:cs typeface="Arial" panose="020B0604020202020204" pitchFamily="34" charset="0"/>
              </a:rPr>
              <a:t>DOMAIN : AUTONOMOUS VEHICLES</a:t>
            </a:r>
          </a:p>
        </p:txBody>
      </p:sp>
      <p:sp>
        <p:nvSpPr>
          <p:cNvPr id="4" name="TextBox 3">
            <a:extLst>
              <a:ext uri="{FF2B5EF4-FFF2-40B4-BE49-F238E27FC236}">
                <a16:creationId xmlns:a16="http://schemas.microsoft.com/office/drawing/2014/main" id="{752CD77D-98D7-E1E5-E943-F4ADE27EAB91}"/>
              </a:ext>
            </a:extLst>
          </p:cNvPr>
          <p:cNvSpPr txBox="1"/>
          <p:nvPr/>
        </p:nvSpPr>
        <p:spPr>
          <a:xfrm>
            <a:off x="8049340" y="5136346"/>
            <a:ext cx="3921704" cy="1323439"/>
          </a:xfrm>
          <a:prstGeom prst="rect">
            <a:avLst/>
          </a:prstGeom>
          <a:noFill/>
        </p:spPr>
        <p:txBody>
          <a:bodyPr wrap="square">
            <a:spAutoFit/>
          </a:bodyPr>
          <a:lstStyle/>
          <a:p>
            <a:r>
              <a:rPr lang="en-US" sz="1600" b="1" i="0" dirty="0">
                <a:solidFill>
                  <a:schemeClr val="bg1"/>
                </a:solidFill>
                <a:effectLst/>
                <a:latin typeface="Arial" panose="020B0604020202020204" pitchFamily="34" charset="0"/>
                <a:cs typeface="Arial" panose="020B0604020202020204" pitchFamily="34" charset="0"/>
              </a:rPr>
              <a:t>Presented by,</a:t>
            </a:r>
          </a:p>
          <a:p>
            <a:r>
              <a:rPr lang="en-US" sz="1600" b="1" i="0" dirty="0">
                <a:solidFill>
                  <a:schemeClr val="bg1"/>
                </a:solidFill>
                <a:effectLst/>
                <a:latin typeface="Arial" panose="020B0604020202020204" pitchFamily="34" charset="0"/>
                <a:cs typeface="Arial" panose="020B0604020202020204" pitchFamily="34" charset="0"/>
              </a:rPr>
              <a:t>R. Sreenithi (Reg.no:2021614028)</a:t>
            </a:r>
            <a:br>
              <a:rPr lang="en-US" sz="1600" dirty="0">
                <a:solidFill>
                  <a:schemeClr val="bg1"/>
                </a:solidFill>
                <a:latin typeface="Arial" panose="020B0604020202020204" pitchFamily="34" charset="0"/>
                <a:cs typeface="Arial" panose="020B0604020202020204" pitchFamily="34" charset="0"/>
              </a:rPr>
            </a:br>
            <a:r>
              <a:rPr lang="en-US" sz="1600" b="0" i="0" dirty="0">
                <a:solidFill>
                  <a:schemeClr val="bg1"/>
                </a:solidFill>
                <a:effectLst/>
                <a:latin typeface="Arial" panose="020B0604020202020204" pitchFamily="34" charset="0"/>
                <a:cs typeface="Arial" panose="020B0604020202020204" pitchFamily="34" charset="0"/>
              </a:rPr>
              <a:t>M.E. CSE Final Year</a:t>
            </a:r>
            <a:br>
              <a:rPr lang="en-US" sz="1600" dirty="0">
                <a:solidFill>
                  <a:schemeClr val="bg1"/>
                </a:solidFill>
                <a:latin typeface="Arial" panose="020B0604020202020204" pitchFamily="34" charset="0"/>
                <a:cs typeface="Arial" panose="020B0604020202020204" pitchFamily="34" charset="0"/>
              </a:rPr>
            </a:br>
            <a:r>
              <a:rPr lang="en-US" sz="1600" b="0" i="0" dirty="0">
                <a:solidFill>
                  <a:schemeClr val="bg1"/>
                </a:solidFill>
                <a:effectLst/>
                <a:latin typeface="Arial" panose="020B0604020202020204" pitchFamily="34" charset="0"/>
                <a:cs typeface="Arial" panose="020B0604020202020204" pitchFamily="34" charset="0"/>
              </a:rPr>
              <a:t>Department of Computer Technology</a:t>
            </a:r>
          </a:p>
          <a:p>
            <a:r>
              <a:rPr lang="en-US" sz="1600" b="0" i="0" dirty="0">
                <a:solidFill>
                  <a:schemeClr val="bg1"/>
                </a:solidFill>
                <a:effectLst/>
                <a:latin typeface="Arial" panose="020B0604020202020204" pitchFamily="34" charset="0"/>
                <a:cs typeface="Arial" panose="020B0604020202020204" pitchFamily="34" charset="0"/>
              </a:rPr>
              <a:t>Anna University, MIT Campus</a:t>
            </a:r>
            <a:endParaRPr lang="en-IN" sz="1600" dirty="0">
              <a:solidFill>
                <a:schemeClr val="bg1"/>
              </a:solidFill>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6F02D8F5-5BA7-8A3E-6BF9-A48D57F71C85}"/>
              </a:ext>
            </a:extLst>
          </p:cNvPr>
          <p:cNvSpPr txBox="1"/>
          <p:nvPr/>
        </p:nvSpPr>
        <p:spPr>
          <a:xfrm>
            <a:off x="406519" y="5136346"/>
            <a:ext cx="4143376" cy="1323439"/>
          </a:xfrm>
          <a:prstGeom prst="rect">
            <a:avLst/>
          </a:prstGeom>
          <a:noFill/>
        </p:spPr>
        <p:txBody>
          <a:bodyPr wrap="square">
            <a:spAutoFit/>
          </a:bodyPr>
          <a:lstStyle/>
          <a:p>
            <a:r>
              <a:rPr lang="en-US" sz="1600" b="1" dirty="0">
                <a:solidFill>
                  <a:schemeClr val="bg1"/>
                </a:solidFill>
                <a:latin typeface="Arial" panose="020B0604020202020204" pitchFamily="34" charset="0"/>
                <a:cs typeface="Arial" panose="020B0604020202020204" pitchFamily="34" charset="0"/>
              </a:rPr>
              <a:t>Supervised</a:t>
            </a:r>
            <a:r>
              <a:rPr lang="en-US" sz="1600" b="1" i="0" dirty="0">
                <a:solidFill>
                  <a:schemeClr val="bg1"/>
                </a:solidFill>
                <a:effectLst/>
                <a:latin typeface="Arial" panose="020B0604020202020204" pitchFamily="34" charset="0"/>
                <a:cs typeface="Arial" panose="020B0604020202020204" pitchFamily="34" charset="0"/>
              </a:rPr>
              <a:t> by,</a:t>
            </a:r>
          </a:p>
          <a:p>
            <a:r>
              <a:rPr lang="en-US" sz="1600" b="1" dirty="0">
                <a:solidFill>
                  <a:schemeClr val="bg1"/>
                </a:solidFill>
                <a:latin typeface="Arial" panose="020B0604020202020204" pitchFamily="34" charset="0"/>
                <a:cs typeface="Arial" panose="020B0604020202020204" pitchFamily="34" charset="0"/>
              </a:rPr>
              <a:t>Dr. R. Gunasekaran</a:t>
            </a:r>
          </a:p>
          <a:p>
            <a:r>
              <a:rPr lang="en-US" sz="1600" dirty="0">
                <a:solidFill>
                  <a:schemeClr val="bg1"/>
                </a:solidFill>
                <a:latin typeface="Arial" panose="020B0604020202020204" pitchFamily="34" charset="0"/>
                <a:cs typeface="Arial" panose="020B0604020202020204" pitchFamily="34" charset="0"/>
              </a:rPr>
              <a:t>Professor </a:t>
            </a:r>
            <a:br>
              <a:rPr lang="en-US" sz="1600" dirty="0">
                <a:solidFill>
                  <a:schemeClr val="bg1"/>
                </a:solidFill>
                <a:latin typeface="Arial" panose="020B0604020202020204" pitchFamily="34" charset="0"/>
                <a:cs typeface="Arial" panose="020B0604020202020204" pitchFamily="34" charset="0"/>
              </a:rPr>
            </a:br>
            <a:r>
              <a:rPr lang="en-US" sz="1600" b="0" i="0" dirty="0">
                <a:solidFill>
                  <a:schemeClr val="bg1"/>
                </a:solidFill>
                <a:effectLst/>
                <a:latin typeface="Arial" panose="020B0604020202020204" pitchFamily="34" charset="0"/>
                <a:cs typeface="Arial" panose="020B0604020202020204" pitchFamily="34" charset="0"/>
              </a:rPr>
              <a:t>Department of Computer Technology</a:t>
            </a:r>
            <a:br>
              <a:rPr lang="en-US" sz="1600" dirty="0">
                <a:solidFill>
                  <a:schemeClr val="bg1"/>
                </a:solidFill>
                <a:latin typeface="Arial" panose="020B0604020202020204" pitchFamily="34" charset="0"/>
                <a:cs typeface="Arial" panose="020B0604020202020204" pitchFamily="34" charset="0"/>
              </a:rPr>
            </a:br>
            <a:r>
              <a:rPr lang="en-US" sz="1600" b="0" i="0" dirty="0">
                <a:solidFill>
                  <a:schemeClr val="bg1"/>
                </a:solidFill>
                <a:effectLst/>
                <a:latin typeface="Arial" panose="020B0604020202020204" pitchFamily="34" charset="0"/>
                <a:cs typeface="Arial" panose="020B0604020202020204" pitchFamily="34" charset="0"/>
              </a:rPr>
              <a:t>Anna University, MIT Campus</a:t>
            </a:r>
            <a:endParaRPr lang="en-IN" sz="16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165119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C9E9C86-75CF-EE70-0221-BAEB4D75A560}"/>
              </a:ext>
            </a:extLst>
          </p:cNvPr>
          <p:cNvSpPr>
            <a:spLocks noGrp="1"/>
          </p:cNvSpPr>
          <p:nvPr>
            <p:ph type="sldNum" sz="quarter" idx="12"/>
          </p:nvPr>
        </p:nvSpPr>
        <p:spPr/>
        <p:txBody>
          <a:bodyPr/>
          <a:lstStyle/>
          <a:p>
            <a:fld id="{75F25185-79A3-4322-B575-CA7DCA5B4621}" type="slidenum">
              <a:rPr lang="en-IN" smtClean="0"/>
              <a:t>10</a:t>
            </a:fld>
            <a:endParaRPr lang="en-IN"/>
          </a:p>
        </p:txBody>
      </p:sp>
      <p:sp>
        <p:nvSpPr>
          <p:cNvPr id="3" name="TextBox 2">
            <a:extLst>
              <a:ext uri="{FF2B5EF4-FFF2-40B4-BE49-F238E27FC236}">
                <a16:creationId xmlns:a16="http://schemas.microsoft.com/office/drawing/2014/main" id="{265B5C6C-A8D9-6546-B398-51FA6C346000}"/>
              </a:ext>
            </a:extLst>
          </p:cNvPr>
          <p:cNvSpPr txBox="1"/>
          <p:nvPr/>
        </p:nvSpPr>
        <p:spPr>
          <a:xfrm>
            <a:off x="0" y="235273"/>
            <a:ext cx="12192000" cy="2129878"/>
          </a:xfrm>
          <a:prstGeom prst="rect">
            <a:avLst/>
          </a:prstGeom>
          <a:noFill/>
        </p:spPr>
        <p:txBody>
          <a:bodyPr wrap="square" rtlCol="0">
            <a:spAutoFit/>
          </a:bodyPr>
          <a:lstStyle/>
          <a:p>
            <a:pPr algn="ctr">
              <a:lnSpc>
                <a:spcPct val="150000"/>
              </a:lnSpc>
            </a:pPr>
            <a:r>
              <a:rPr lang="en-IN" sz="1400" b="1" dirty="0">
                <a:latin typeface="Arial" panose="020B0604020202020204" pitchFamily="34" charset="0"/>
                <a:cs typeface="Arial" panose="020B0604020202020204" pitchFamily="34" charset="0"/>
              </a:rPr>
              <a:t>PROBLEM STATEMENT</a:t>
            </a:r>
          </a:p>
          <a:p>
            <a:pPr algn="ctr">
              <a:lnSpc>
                <a:spcPct val="150000"/>
              </a:lnSpc>
            </a:pPr>
            <a:endParaRPr lang="en-IN" sz="1400" b="1" dirty="0">
              <a:latin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r>
              <a:rPr lang="en-US" sz="1200" dirty="0">
                <a:latin typeface="Arial" panose="020B0604020202020204" pitchFamily="34" charset="0"/>
                <a:cs typeface="Arial" panose="020B0604020202020204" pitchFamily="34" charset="0"/>
              </a:rPr>
              <a:t>Autonomous vehicles rely on various sensors, software, and hardware sensor components to navigate and make decisions. </a:t>
            </a:r>
          </a:p>
          <a:p>
            <a:pPr marL="285750" indent="-285750">
              <a:lnSpc>
                <a:spcPct val="150000"/>
              </a:lnSpc>
              <a:buFont typeface="Arial" panose="020B0604020202020204" pitchFamily="34" charset="0"/>
              <a:buChar char="•"/>
            </a:pPr>
            <a:r>
              <a:rPr lang="en-US" sz="1200" dirty="0">
                <a:latin typeface="Arial" panose="020B0604020202020204" pitchFamily="34" charset="0"/>
                <a:cs typeface="Arial" panose="020B0604020202020204" pitchFamily="34" charset="0"/>
              </a:rPr>
              <a:t>The correlation between vehicles and its parameters in autonomous vehicles helps to identify and analyze anomaly in edge sensor data values.</a:t>
            </a:r>
          </a:p>
          <a:p>
            <a:pPr marL="285750" indent="-285750">
              <a:lnSpc>
                <a:spcPct val="150000"/>
              </a:lnSpc>
              <a:buFont typeface="Arial" panose="020B0604020202020204" pitchFamily="34" charset="0"/>
              <a:buChar char="•"/>
            </a:pPr>
            <a:r>
              <a:rPr lang="en-US" sz="1200" dirty="0">
                <a:latin typeface="Arial" panose="020B0604020202020204" pitchFamily="34" charset="0"/>
                <a:cs typeface="Arial" panose="020B0604020202020204" pitchFamily="34" charset="0"/>
              </a:rPr>
              <a:t>The proposing Autonomous Lane Speed Detection system helps to optimize the performance of the autonomous system, reduce errors, and improve safety by analyzing the vehicle speed with its GPS and Lane speed limit.</a:t>
            </a:r>
          </a:p>
          <a:p>
            <a:pPr marL="285750" indent="-285750">
              <a:lnSpc>
                <a:spcPct val="150000"/>
              </a:lnSpc>
              <a:buFont typeface="Arial" panose="020B0604020202020204" pitchFamily="34" charset="0"/>
              <a:buChar char="•"/>
            </a:pPr>
            <a:endParaRPr lang="en-IN"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46964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1E9F8CD-A771-E202-243C-D66B359BB678}"/>
              </a:ext>
            </a:extLst>
          </p:cNvPr>
          <p:cNvSpPr>
            <a:spLocks noGrp="1"/>
          </p:cNvSpPr>
          <p:nvPr>
            <p:ph type="sldNum" sz="quarter" idx="12"/>
          </p:nvPr>
        </p:nvSpPr>
        <p:spPr/>
        <p:txBody>
          <a:bodyPr/>
          <a:lstStyle/>
          <a:p>
            <a:fld id="{75F25185-79A3-4322-B575-CA7DCA5B4621}" type="slidenum">
              <a:rPr lang="en-IN" smtClean="0"/>
              <a:t>11</a:t>
            </a:fld>
            <a:endParaRPr lang="en-IN"/>
          </a:p>
        </p:txBody>
      </p:sp>
      <p:sp>
        <p:nvSpPr>
          <p:cNvPr id="3" name="TextBox 2">
            <a:extLst>
              <a:ext uri="{FF2B5EF4-FFF2-40B4-BE49-F238E27FC236}">
                <a16:creationId xmlns:a16="http://schemas.microsoft.com/office/drawing/2014/main" id="{293D134F-F40D-4684-604D-16F40F0FC675}"/>
              </a:ext>
            </a:extLst>
          </p:cNvPr>
          <p:cNvSpPr txBox="1"/>
          <p:nvPr/>
        </p:nvSpPr>
        <p:spPr>
          <a:xfrm>
            <a:off x="0" y="477869"/>
            <a:ext cx="12192000" cy="2169825"/>
          </a:xfrm>
          <a:prstGeom prst="rect">
            <a:avLst/>
          </a:prstGeom>
          <a:noFill/>
        </p:spPr>
        <p:txBody>
          <a:bodyPr wrap="square" rtlCol="0">
            <a:spAutoFit/>
          </a:bodyPr>
          <a:lstStyle/>
          <a:p>
            <a:pPr algn="ctr"/>
            <a:r>
              <a:rPr lang="en-IN" sz="1400" b="1" dirty="0">
                <a:latin typeface="Arial" panose="020B0604020202020204" pitchFamily="34" charset="0"/>
                <a:cs typeface="Arial" panose="020B0604020202020204" pitchFamily="34" charset="0"/>
              </a:rPr>
              <a:t>OBJECTIVES</a:t>
            </a:r>
          </a:p>
          <a:p>
            <a:pPr algn="ctr"/>
            <a:endParaRPr lang="en-IN" sz="1400" b="1" dirty="0">
              <a:latin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r>
              <a:rPr lang="en-US" sz="1200" dirty="0">
                <a:latin typeface="Arial" panose="020B0604020202020204" pitchFamily="34" charset="0"/>
                <a:cs typeface="Arial" panose="020B0604020202020204" pitchFamily="34" charset="0"/>
              </a:rPr>
              <a:t>To understand how different vehicle parameters interact with each other and impact the overall performance of the autonomous system.</a:t>
            </a:r>
          </a:p>
          <a:p>
            <a:pPr marL="285750" indent="-285750">
              <a:lnSpc>
                <a:spcPct val="150000"/>
              </a:lnSpc>
              <a:buFont typeface="Arial" panose="020B0604020202020204" pitchFamily="34" charset="0"/>
              <a:buChar char="•"/>
            </a:pPr>
            <a:r>
              <a:rPr lang="en-US" sz="1200" dirty="0">
                <a:latin typeface="Arial" panose="020B0604020202020204" pitchFamily="34" charset="0"/>
                <a:cs typeface="Arial" panose="020B0604020202020204" pitchFamily="34" charset="0"/>
              </a:rPr>
              <a:t>To identify the correlation of the lane speed limits with vehicle speed and GPS speed is evaluated to find the anomaly in vehicles using Autonomous Lane Speed Detection System (ALSD).</a:t>
            </a:r>
          </a:p>
          <a:p>
            <a:pPr marL="285750" indent="-285750">
              <a:lnSpc>
                <a:spcPct val="150000"/>
              </a:lnSpc>
              <a:buFont typeface="Arial" panose="020B0604020202020204" pitchFamily="34" charset="0"/>
              <a:buChar char="•"/>
            </a:pPr>
            <a:endParaRPr lang="en-US" sz="1200" dirty="0">
              <a:latin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endParaRPr lang="en-US" sz="14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14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281890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6A390BB-84DF-A05A-9CBD-990AAECA488D}"/>
              </a:ext>
            </a:extLst>
          </p:cNvPr>
          <p:cNvSpPr>
            <a:spLocks noGrp="1"/>
          </p:cNvSpPr>
          <p:nvPr>
            <p:ph type="sldNum" sz="quarter" idx="12"/>
          </p:nvPr>
        </p:nvSpPr>
        <p:spPr/>
        <p:txBody>
          <a:bodyPr/>
          <a:lstStyle/>
          <a:p>
            <a:fld id="{75F25185-79A3-4322-B575-CA7DCA5B4621}" type="slidenum">
              <a:rPr lang="en-IN" smtClean="0"/>
              <a:t>12</a:t>
            </a:fld>
            <a:endParaRPr lang="en-IN"/>
          </a:p>
        </p:txBody>
      </p:sp>
      <p:sp>
        <p:nvSpPr>
          <p:cNvPr id="4" name="TextBox 3">
            <a:extLst>
              <a:ext uri="{FF2B5EF4-FFF2-40B4-BE49-F238E27FC236}">
                <a16:creationId xmlns:a16="http://schemas.microsoft.com/office/drawing/2014/main" id="{DA8024E2-B78A-3CE7-A70E-986B1D4C607E}"/>
              </a:ext>
            </a:extLst>
          </p:cNvPr>
          <p:cNvSpPr txBox="1"/>
          <p:nvPr/>
        </p:nvSpPr>
        <p:spPr>
          <a:xfrm>
            <a:off x="0" y="235273"/>
            <a:ext cx="12192000" cy="5921301"/>
          </a:xfrm>
          <a:prstGeom prst="rect">
            <a:avLst/>
          </a:prstGeom>
          <a:noFill/>
        </p:spPr>
        <p:txBody>
          <a:bodyPr wrap="square" rtlCol="0">
            <a:spAutoFit/>
          </a:bodyPr>
          <a:lstStyle/>
          <a:p>
            <a:pPr algn="ctr">
              <a:lnSpc>
                <a:spcPct val="150000"/>
              </a:lnSpc>
            </a:pPr>
            <a:r>
              <a:rPr lang="en-IN" sz="1400" b="1" dirty="0">
                <a:latin typeface="Arial" panose="020B0604020202020204" pitchFamily="34" charset="0"/>
                <a:cs typeface="Arial" panose="020B0604020202020204" pitchFamily="34" charset="0"/>
              </a:rPr>
              <a:t>REFERENCES</a:t>
            </a:r>
          </a:p>
          <a:p>
            <a:pPr marL="228600" indent="-228600">
              <a:lnSpc>
                <a:spcPct val="150000"/>
              </a:lnSpc>
              <a:buAutoNum type="arabicPeriod"/>
            </a:pPr>
            <a:r>
              <a:rPr lang="en-IN" sz="1200" dirty="0">
                <a:solidFill>
                  <a:srgbClr val="333333"/>
                </a:solidFill>
                <a:latin typeface="Arial" panose="020B0604020202020204" pitchFamily="34" charset="0"/>
                <a:cs typeface="Arial" panose="020B0604020202020204" pitchFamily="34" charset="0"/>
              </a:rPr>
              <a:t>W. Gong, Y. Wang, M. Zhang, E. </a:t>
            </a:r>
            <a:r>
              <a:rPr lang="en-IN" sz="1200" dirty="0" err="1">
                <a:solidFill>
                  <a:srgbClr val="333333"/>
                </a:solidFill>
                <a:latin typeface="Arial" panose="020B0604020202020204" pitchFamily="34" charset="0"/>
                <a:cs typeface="Arial" panose="020B0604020202020204" pitchFamily="34" charset="0"/>
              </a:rPr>
              <a:t>Mihankhah</a:t>
            </a:r>
            <a:r>
              <a:rPr lang="en-IN" sz="1200" dirty="0">
                <a:solidFill>
                  <a:srgbClr val="333333"/>
                </a:solidFill>
                <a:latin typeface="Arial" panose="020B0604020202020204" pitchFamily="34" charset="0"/>
                <a:cs typeface="Arial" panose="020B0604020202020204" pitchFamily="34" charset="0"/>
              </a:rPr>
              <a:t>, H. Chen and D. Wang, "A Fast Anomaly Diagnosis Approach Based on Modified CNN and Multisensor Data Fusion," in IEEE Transactions on Industrial Electronics, vol. 69, no. 12, pp. 13636-13646, Dec. 2022.</a:t>
            </a:r>
          </a:p>
          <a:p>
            <a:pPr marL="228600" indent="-228600">
              <a:lnSpc>
                <a:spcPct val="150000"/>
              </a:lnSpc>
              <a:buAutoNum type="arabicPeriod"/>
            </a:pPr>
            <a:r>
              <a:rPr lang="en-IN" sz="1200" dirty="0">
                <a:solidFill>
                  <a:srgbClr val="333333"/>
                </a:solidFill>
                <a:latin typeface="Arial" panose="020B0604020202020204" pitchFamily="34" charset="0"/>
                <a:cs typeface="Arial" panose="020B0604020202020204" pitchFamily="34" charset="0"/>
              </a:rPr>
              <a:t>Y. Fang, H. Min, W. Wang, Z. Xu and X. Zhao, "A Fault Detection and Diagnosis System for Autonomous Vehicles Based on Hybrid Approaches," in IEEE Sensors Journal, vol. 20, no. 16, pp. 9359-9371, 15 Aug.15, 2020.</a:t>
            </a:r>
          </a:p>
          <a:p>
            <a:pPr marL="228600" indent="-228600">
              <a:lnSpc>
                <a:spcPct val="150000"/>
              </a:lnSpc>
              <a:buAutoNum type="arabicPeriod"/>
            </a:pPr>
            <a:r>
              <a:rPr lang="en-IN" sz="1200" dirty="0">
                <a:solidFill>
                  <a:srgbClr val="333333"/>
                </a:solidFill>
                <a:latin typeface="Arial" panose="020B0604020202020204" pitchFamily="34" charset="0"/>
                <a:cs typeface="Arial" panose="020B0604020202020204" pitchFamily="34" charset="0"/>
              </a:rPr>
              <a:t>S. Dasgupta, M. Rahman, M. Islam and M. Chowdhury, "A Sensor Fusion-Based GNSS Spoofing Attack Detection Framework for Autonomous Vehicles," in IEEE Transactions on Intelligent Transportation Systems, vol. 23, no. 12, pp. 23559-23572, Dec. 2022, </a:t>
            </a:r>
            <a:r>
              <a:rPr lang="en-IN" sz="1200" dirty="0" err="1">
                <a:solidFill>
                  <a:srgbClr val="333333"/>
                </a:solidFill>
                <a:latin typeface="Arial" panose="020B0604020202020204" pitchFamily="34" charset="0"/>
                <a:cs typeface="Arial" panose="020B0604020202020204" pitchFamily="34" charset="0"/>
              </a:rPr>
              <a:t>doi</a:t>
            </a:r>
            <a:r>
              <a:rPr lang="en-IN" sz="1200" dirty="0">
                <a:solidFill>
                  <a:srgbClr val="333333"/>
                </a:solidFill>
                <a:latin typeface="Arial" panose="020B0604020202020204" pitchFamily="34" charset="0"/>
                <a:cs typeface="Arial" panose="020B0604020202020204" pitchFamily="34" charset="0"/>
              </a:rPr>
              <a:t>: 10.1109/TITS.2022.3197817.</a:t>
            </a:r>
          </a:p>
          <a:p>
            <a:pPr marL="228600" indent="-228600">
              <a:lnSpc>
                <a:spcPct val="150000"/>
              </a:lnSpc>
              <a:buAutoNum type="arabicPeriod"/>
            </a:pPr>
            <a:r>
              <a:rPr lang="en-IN" sz="1200" dirty="0">
                <a:solidFill>
                  <a:srgbClr val="333333"/>
                </a:solidFill>
                <a:latin typeface="Arial" panose="020B0604020202020204" pitchFamily="34" charset="0"/>
                <a:cs typeface="Arial" panose="020B0604020202020204" pitchFamily="34" charset="0"/>
              </a:rPr>
              <a:t>A. Fascista, A. </a:t>
            </a:r>
            <a:r>
              <a:rPr lang="en-IN" sz="1200" dirty="0" err="1">
                <a:solidFill>
                  <a:srgbClr val="333333"/>
                </a:solidFill>
                <a:latin typeface="Arial" panose="020B0604020202020204" pitchFamily="34" charset="0"/>
                <a:cs typeface="Arial" panose="020B0604020202020204" pitchFamily="34" charset="0"/>
              </a:rPr>
              <a:t>Coluccia</a:t>
            </a:r>
            <a:r>
              <a:rPr lang="en-IN" sz="1200" dirty="0">
                <a:solidFill>
                  <a:srgbClr val="333333"/>
                </a:solidFill>
                <a:latin typeface="Arial" panose="020B0604020202020204" pitchFamily="34" charset="0"/>
                <a:cs typeface="Arial" panose="020B0604020202020204" pitchFamily="34" charset="0"/>
              </a:rPr>
              <a:t> and C. </a:t>
            </a:r>
            <a:r>
              <a:rPr lang="en-IN" sz="1200" dirty="0" err="1">
                <a:solidFill>
                  <a:srgbClr val="333333"/>
                </a:solidFill>
                <a:latin typeface="Arial" panose="020B0604020202020204" pitchFamily="34" charset="0"/>
                <a:cs typeface="Arial" panose="020B0604020202020204" pitchFamily="34" charset="0"/>
              </a:rPr>
              <a:t>Ravazzi</a:t>
            </a:r>
            <a:r>
              <a:rPr lang="en-IN" sz="1200" dirty="0">
                <a:solidFill>
                  <a:srgbClr val="333333"/>
                </a:solidFill>
                <a:latin typeface="Arial" panose="020B0604020202020204" pitchFamily="34" charset="0"/>
                <a:cs typeface="Arial" panose="020B0604020202020204" pitchFamily="34" charset="0"/>
              </a:rPr>
              <a:t>, "A Unified Bayesian Framework for Joint Estimation and Anomaly Detection in Environmental Sensor Networks," in IEEE Access, vol. 11, pp. 227-248, 2023.</a:t>
            </a:r>
          </a:p>
          <a:p>
            <a:pPr marL="228600" indent="-228600">
              <a:lnSpc>
                <a:spcPct val="150000"/>
              </a:lnSpc>
              <a:buAutoNum type="arabicPeriod"/>
            </a:pPr>
            <a:r>
              <a:rPr lang="en-IN" sz="1200" dirty="0">
                <a:solidFill>
                  <a:srgbClr val="333333"/>
                </a:solidFill>
                <a:latin typeface="Arial" panose="020B0604020202020204" pitchFamily="34" charset="0"/>
                <a:cs typeface="Arial" panose="020B0604020202020204" pitchFamily="34" charset="0"/>
              </a:rPr>
              <a:t>S. </a:t>
            </a:r>
            <a:r>
              <a:rPr lang="en-IN" sz="1200" dirty="0" err="1">
                <a:solidFill>
                  <a:srgbClr val="333333"/>
                </a:solidFill>
                <a:latin typeface="Arial" panose="020B0604020202020204" pitchFamily="34" charset="0"/>
                <a:cs typeface="Arial" panose="020B0604020202020204" pitchFamily="34" charset="0"/>
              </a:rPr>
              <a:t>Longari</a:t>
            </a:r>
            <a:r>
              <a:rPr lang="en-IN" sz="1200" dirty="0">
                <a:solidFill>
                  <a:srgbClr val="333333"/>
                </a:solidFill>
                <a:latin typeface="Arial" panose="020B0604020202020204" pitchFamily="34" charset="0"/>
                <a:cs typeface="Arial" panose="020B0604020202020204" pitchFamily="34" charset="0"/>
              </a:rPr>
              <a:t>, D. H. Nova </a:t>
            </a:r>
            <a:r>
              <a:rPr lang="en-IN" sz="1200" dirty="0" err="1">
                <a:solidFill>
                  <a:srgbClr val="333333"/>
                </a:solidFill>
                <a:latin typeface="Arial" panose="020B0604020202020204" pitchFamily="34" charset="0"/>
                <a:cs typeface="Arial" panose="020B0604020202020204" pitchFamily="34" charset="0"/>
              </a:rPr>
              <a:t>Valcarcel</a:t>
            </a:r>
            <a:r>
              <a:rPr lang="en-IN" sz="1200" dirty="0">
                <a:solidFill>
                  <a:srgbClr val="333333"/>
                </a:solidFill>
                <a:latin typeface="Arial" panose="020B0604020202020204" pitchFamily="34" charset="0"/>
                <a:cs typeface="Arial" panose="020B0604020202020204" pitchFamily="34" charset="0"/>
              </a:rPr>
              <a:t>, M. </a:t>
            </a:r>
            <a:r>
              <a:rPr lang="en-IN" sz="1200" dirty="0" err="1">
                <a:solidFill>
                  <a:srgbClr val="333333"/>
                </a:solidFill>
                <a:latin typeface="Arial" panose="020B0604020202020204" pitchFamily="34" charset="0"/>
                <a:cs typeface="Arial" panose="020B0604020202020204" pitchFamily="34" charset="0"/>
              </a:rPr>
              <a:t>Zago</a:t>
            </a:r>
            <a:r>
              <a:rPr lang="en-IN" sz="1200" dirty="0">
                <a:solidFill>
                  <a:srgbClr val="333333"/>
                </a:solidFill>
                <a:latin typeface="Arial" panose="020B0604020202020204" pitchFamily="34" charset="0"/>
                <a:cs typeface="Arial" panose="020B0604020202020204" pitchFamily="34" charset="0"/>
              </a:rPr>
              <a:t>, M. Carminati and S. </a:t>
            </a:r>
            <a:r>
              <a:rPr lang="en-IN" sz="1200" dirty="0" err="1">
                <a:solidFill>
                  <a:srgbClr val="333333"/>
                </a:solidFill>
                <a:latin typeface="Arial" panose="020B0604020202020204" pitchFamily="34" charset="0"/>
                <a:cs typeface="Arial" panose="020B0604020202020204" pitchFamily="34" charset="0"/>
              </a:rPr>
              <a:t>Zanero</a:t>
            </a:r>
            <a:r>
              <a:rPr lang="en-IN" sz="1200" dirty="0">
                <a:solidFill>
                  <a:srgbClr val="333333"/>
                </a:solidFill>
                <a:latin typeface="Arial" panose="020B0604020202020204" pitchFamily="34" charset="0"/>
                <a:cs typeface="Arial" panose="020B0604020202020204" pitchFamily="34" charset="0"/>
              </a:rPr>
              <a:t>, "CANnolo: An Anomaly Detection System Based on LSTM Autoencoders for Controller Area Network," in IEEE Transactions on Network and Service Management, vol. 18, no. 2, pp. 1913-1924, June 2021.</a:t>
            </a:r>
          </a:p>
          <a:p>
            <a:pPr marL="228600" indent="-228600">
              <a:lnSpc>
                <a:spcPct val="150000"/>
              </a:lnSpc>
              <a:buAutoNum type="arabicPeriod"/>
            </a:pPr>
            <a:r>
              <a:rPr lang="en-IN" sz="1200" dirty="0">
                <a:solidFill>
                  <a:srgbClr val="333333"/>
                </a:solidFill>
                <a:latin typeface="Arial" panose="020B0604020202020204" pitchFamily="34" charset="0"/>
                <a:cs typeface="Arial" panose="020B0604020202020204" pitchFamily="34" charset="0"/>
              </a:rPr>
              <a:t>F. Guo et al., "Detecting Vehicle Anomaly in the Edge via Sensor Consistency and Frequency Characteristic," in IEEE Transactions on Vehicular Technology, vol. 68, no. 6, pp. 5618-5628, June 2019.</a:t>
            </a:r>
          </a:p>
          <a:p>
            <a:pPr marL="228600" indent="-228600">
              <a:lnSpc>
                <a:spcPct val="150000"/>
              </a:lnSpc>
              <a:buAutoNum type="arabicPeriod"/>
            </a:pPr>
            <a:r>
              <a:rPr lang="en-IN" sz="1200" dirty="0">
                <a:solidFill>
                  <a:srgbClr val="333333"/>
                </a:solidFill>
                <a:latin typeface="Arial" panose="020B0604020202020204" pitchFamily="34" charset="0"/>
                <a:cs typeface="Arial" panose="020B0604020202020204" pitchFamily="34" charset="0"/>
              </a:rPr>
              <a:t>X. Liu, R. Jiang, H. Wang and S. S. Ge, "Filter-Based Secure Dynamic Pose Estimation for Autonomous Vehicles," in IEEE Sensors Journal, vol. 19, no. 15, pp. 6298-6308, 1 Aug.1, 2019.</a:t>
            </a:r>
          </a:p>
          <a:p>
            <a:pPr marL="228600" indent="-228600">
              <a:lnSpc>
                <a:spcPct val="150000"/>
              </a:lnSpc>
              <a:buAutoNum type="arabicPeriod"/>
            </a:pPr>
            <a:r>
              <a:rPr lang="en-IN" sz="1200" dirty="0">
                <a:solidFill>
                  <a:srgbClr val="333333"/>
                </a:solidFill>
                <a:latin typeface="Arial" panose="020B0604020202020204" pitchFamily="34" charset="0"/>
                <a:cs typeface="Arial" panose="020B0604020202020204" pitchFamily="34" charset="0"/>
              </a:rPr>
              <a:t>M. J. </a:t>
            </a:r>
            <a:r>
              <a:rPr lang="en-IN" sz="1200" dirty="0" err="1">
                <a:solidFill>
                  <a:srgbClr val="333333"/>
                </a:solidFill>
                <a:latin typeface="Arial" panose="020B0604020202020204" pitchFamily="34" charset="0"/>
                <a:cs typeface="Arial" panose="020B0604020202020204" pitchFamily="34" charset="0"/>
              </a:rPr>
              <a:t>Khojasteh</a:t>
            </a:r>
            <a:r>
              <a:rPr lang="en-IN" sz="1200" dirty="0">
                <a:solidFill>
                  <a:srgbClr val="333333"/>
                </a:solidFill>
                <a:latin typeface="Arial" panose="020B0604020202020204" pitchFamily="34" charset="0"/>
                <a:cs typeface="Arial" panose="020B0604020202020204" pitchFamily="34" charset="0"/>
              </a:rPr>
              <a:t>, A. </a:t>
            </a:r>
            <a:r>
              <a:rPr lang="en-IN" sz="1200" dirty="0" err="1">
                <a:solidFill>
                  <a:srgbClr val="333333"/>
                </a:solidFill>
                <a:latin typeface="Arial" panose="020B0604020202020204" pitchFamily="34" charset="0"/>
                <a:cs typeface="Arial" panose="020B0604020202020204" pitchFamily="34" charset="0"/>
              </a:rPr>
              <a:t>Khina</a:t>
            </a:r>
            <a:r>
              <a:rPr lang="en-IN" sz="1200" dirty="0">
                <a:solidFill>
                  <a:srgbClr val="333333"/>
                </a:solidFill>
                <a:latin typeface="Arial" panose="020B0604020202020204" pitchFamily="34" charset="0"/>
                <a:cs typeface="Arial" panose="020B0604020202020204" pitchFamily="34" charset="0"/>
              </a:rPr>
              <a:t>, M. Franceschetti and T. </a:t>
            </a:r>
            <a:r>
              <a:rPr lang="en-IN" sz="1200" dirty="0" err="1">
                <a:solidFill>
                  <a:srgbClr val="333333"/>
                </a:solidFill>
                <a:latin typeface="Arial" panose="020B0604020202020204" pitchFamily="34" charset="0"/>
                <a:cs typeface="Arial" panose="020B0604020202020204" pitchFamily="34" charset="0"/>
              </a:rPr>
              <a:t>Javidi</a:t>
            </a:r>
            <a:r>
              <a:rPr lang="en-IN" sz="1200" dirty="0">
                <a:solidFill>
                  <a:srgbClr val="333333"/>
                </a:solidFill>
                <a:latin typeface="Arial" panose="020B0604020202020204" pitchFamily="34" charset="0"/>
                <a:cs typeface="Arial" panose="020B0604020202020204" pitchFamily="34" charset="0"/>
              </a:rPr>
              <a:t>, "Learning-Based Attacks in Cyber-Physical Systems," in IEEE Transactions on Control of Network Systems, vol. 8, no. 1, pp. 437-449, March 2021.</a:t>
            </a:r>
          </a:p>
          <a:p>
            <a:pPr marL="228600" indent="-228600">
              <a:lnSpc>
                <a:spcPct val="150000"/>
              </a:lnSpc>
              <a:buAutoNum type="arabicPeriod"/>
            </a:pPr>
            <a:r>
              <a:rPr lang="en-US" sz="1200" dirty="0">
                <a:solidFill>
                  <a:srgbClr val="333333"/>
                </a:solidFill>
                <a:latin typeface="Arial" panose="020B0604020202020204" pitchFamily="34" charset="0"/>
                <a:cs typeface="Arial" panose="020B0604020202020204" pitchFamily="34" charset="0"/>
              </a:rPr>
              <a:t>J. Liu and J. -M. Park, "“Seeing is Not Always Believing”: Detecting Perception Error Attacks Against Autonomous Vehicles," in IEEE Transactions on Dependable and Secure Computing, vol. 18, no. 5, pp. 2209-2223, 1 Sept.-Oct. 2021.</a:t>
            </a:r>
            <a:endParaRPr lang="en-IN" sz="1200" dirty="0">
              <a:solidFill>
                <a:srgbClr val="333333"/>
              </a:solidFill>
              <a:latin typeface="Arial" panose="020B0604020202020204" pitchFamily="34" charset="0"/>
              <a:cs typeface="Arial" panose="020B0604020202020204" pitchFamily="34" charset="0"/>
            </a:endParaRPr>
          </a:p>
          <a:p>
            <a:pPr marL="228600" indent="-228600">
              <a:lnSpc>
                <a:spcPct val="150000"/>
              </a:lnSpc>
              <a:buAutoNum type="arabicPeriod"/>
            </a:pPr>
            <a:r>
              <a:rPr lang="en-US" sz="1200" dirty="0">
                <a:solidFill>
                  <a:srgbClr val="333333"/>
                </a:solidFill>
                <a:latin typeface="Arial" panose="020B0604020202020204" pitchFamily="34" charset="0"/>
                <a:cs typeface="Arial" panose="020B0604020202020204" pitchFamily="34" charset="0"/>
              </a:rPr>
              <a:t>J. Liu and J. -M. Park, "“Seeing is Not Always Believing”: Detecting Perception Error Attacks Against Autonomous Vehicles," in IEEE Transactions on Dependable and Secure Computing, vol. 18, no. 5, pp. 2209-2223, 1 Sept.-Oct. 2021.</a:t>
            </a:r>
            <a:endParaRPr lang="en-IN" sz="1200" dirty="0">
              <a:solidFill>
                <a:srgbClr val="333333"/>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605077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512FDB2-8DA8-E5AA-2B08-61E57AA1B027}"/>
              </a:ext>
            </a:extLst>
          </p:cNvPr>
          <p:cNvSpPr>
            <a:spLocks noGrp="1"/>
          </p:cNvSpPr>
          <p:nvPr>
            <p:ph type="sldNum" sz="quarter" idx="12"/>
          </p:nvPr>
        </p:nvSpPr>
        <p:spPr/>
        <p:txBody>
          <a:bodyPr/>
          <a:lstStyle/>
          <a:p>
            <a:fld id="{75F25185-79A3-4322-B575-CA7DCA5B4621}" type="slidenum">
              <a:rPr lang="en-IN" smtClean="0"/>
              <a:t>13</a:t>
            </a:fld>
            <a:endParaRPr lang="en-IN"/>
          </a:p>
        </p:txBody>
      </p:sp>
      <p:sp>
        <p:nvSpPr>
          <p:cNvPr id="3" name="TextBox 2">
            <a:extLst>
              <a:ext uri="{FF2B5EF4-FFF2-40B4-BE49-F238E27FC236}">
                <a16:creationId xmlns:a16="http://schemas.microsoft.com/office/drawing/2014/main" id="{5FA9A3B4-D388-28B1-132A-1EDCC5C41A5B}"/>
              </a:ext>
            </a:extLst>
          </p:cNvPr>
          <p:cNvSpPr txBox="1"/>
          <p:nvPr/>
        </p:nvSpPr>
        <p:spPr>
          <a:xfrm>
            <a:off x="0" y="2819400"/>
            <a:ext cx="12192000" cy="369332"/>
          </a:xfrm>
          <a:prstGeom prst="rect">
            <a:avLst/>
          </a:prstGeom>
          <a:noFill/>
        </p:spPr>
        <p:txBody>
          <a:bodyPr wrap="square" rtlCol="0">
            <a:spAutoFit/>
          </a:bodyPr>
          <a:lstStyle/>
          <a:p>
            <a:pPr algn="ctr"/>
            <a:r>
              <a:rPr lang="en-IN" b="1" i="1" dirty="0"/>
              <a:t>THANK YOU</a:t>
            </a:r>
          </a:p>
        </p:txBody>
      </p:sp>
    </p:spTree>
    <p:extLst>
      <p:ext uri="{BB962C8B-B14F-4D97-AF65-F5344CB8AC3E}">
        <p14:creationId xmlns:p14="http://schemas.microsoft.com/office/powerpoint/2010/main" val="31722874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29DBE6E-93F1-1F66-A989-5D8477F38FE4}"/>
              </a:ext>
            </a:extLst>
          </p:cNvPr>
          <p:cNvSpPr txBox="1"/>
          <p:nvPr/>
        </p:nvSpPr>
        <p:spPr>
          <a:xfrm>
            <a:off x="0" y="466531"/>
            <a:ext cx="12192000" cy="4770537"/>
          </a:xfrm>
          <a:prstGeom prst="rect">
            <a:avLst/>
          </a:prstGeom>
          <a:noFill/>
        </p:spPr>
        <p:txBody>
          <a:bodyPr wrap="square" rtlCol="0">
            <a:spAutoFit/>
          </a:bodyPr>
          <a:lstStyle/>
          <a:p>
            <a:r>
              <a:rPr lang="en-IN" sz="1600" b="1" dirty="0">
                <a:latin typeface="Arial" panose="020B0604020202020204" pitchFamily="34" charset="0"/>
                <a:cs typeface="Arial" panose="020B0604020202020204" pitchFamily="34" charset="0"/>
              </a:rPr>
              <a:t>OUTLINE:</a:t>
            </a:r>
          </a:p>
          <a:p>
            <a:endParaRPr lang="en-IN" sz="1600" b="1"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Ø"/>
            </a:pPr>
            <a:r>
              <a:rPr lang="en-IN" sz="1600" b="1" dirty="0">
                <a:latin typeface="Arial" panose="020B0604020202020204" pitchFamily="34" charset="0"/>
                <a:cs typeface="Arial" panose="020B0604020202020204" pitchFamily="34" charset="0"/>
              </a:rPr>
              <a:t>Introduction</a:t>
            </a:r>
          </a:p>
          <a:p>
            <a:endParaRPr lang="en-IN" sz="1600" b="1"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Ø"/>
            </a:pPr>
            <a:r>
              <a:rPr lang="en-IN" sz="1600" b="1" dirty="0">
                <a:latin typeface="Arial" panose="020B0604020202020204" pitchFamily="34" charset="0"/>
                <a:cs typeface="Arial" panose="020B0604020202020204" pitchFamily="34" charset="0"/>
              </a:rPr>
              <a:t>Literature survey</a:t>
            </a:r>
          </a:p>
          <a:p>
            <a:endParaRPr lang="en-IN" sz="1600" b="1"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Ø"/>
            </a:pPr>
            <a:r>
              <a:rPr lang="en-IN" sz="1600" b="1" dirty="0">
                <a:latin typeface="Arial" panose="020B0604020202020204" pitchFamily="34" charset="0"/>
                <a:cs typeface="Arial" panose="020B0604020202020204" pitchFamily="34" charset="0"/>
              </a:rPr>
              <a:t>Existing challenges in Autonomous Vehicles</a:t>
            </a:r>
          </a:p>
          <a:p>
            <a:pPr marL="285750" indent="-285750">
              <a:buFont typeface="Wingdings" panose="05000000000000000000" pitchFamily="2" charset="2"/>
              <a:buChar char="Ø"/>
            </a:pPr>
            <a:endParaRPr lang="en-IN" sz="1600" b="1"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Ø"/>
            </a:pPr>
            <a:r>
              <a:rPr lang="en-IN" sz="1600" b="1" dirty="0">
                <a:latin typeface="Arial" panose="020B0604020202020204" pitchFamily="34" charset="0"/>
                <a:cs typeface="Arial" panose="020B0604020202020204" pitchFamily="34" charset="0"/>
              </a:rPr>
              <a:t>Problem statement</a:t>
            </a:r>
          </a:p>
          <a:p>
            <a:pPr marL="285750" indent="-285750">
              <a:buFont typeface="Wingdings" panose="05000000000000000000" pitchFamily="2" charset="2"/>
              <a:buChar char="Ø"/>
            </a:pPr>
            <a:endParaRPr lang="en-IN" sz="1600" b="1"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Ø"/>
            </a:pPr>
            <a:r>
              <a:rPr lang="en-IN" sz="1600" b="1" dirty="0">
                <a:latin typeface="Arial" panose="020B0604020202020204" pitchFamily="34" charset="0"/>
                <a:cs typeface="Arial" panose="020B0604020202020204" pitchFamily="34" charset="0"/>
              </a:rPr>
              <a:t>Objectives</a:t>
            </a:r>
          </a:p>
          <a:p>
            <a:pPr marL="285750" indent="-285750">
              <a:buFont typeface="Wingdings" panose="05000000000000000000" pitchFamily="2" charset="2"/>
              <a:buChar char="Ø"/>
            </a:pPr>
            <a:endParaRPr lang="en-IN" sz="1600" b="1"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Ø"/>
            </a:pPr>
            <a:r>
              <a:rPr lang="en-IN" sz="1600" b="1" dirty="0">
                <a:latin typeface="Arial" panose="020B0604020202020204" pitchFamily="34" charset="0"/>
                <a:cs typeface="Arial" panose="020B0604020202020204" pitchFamily="34" charset="0"/>
              </a:rPr>
              <a:t>References</a:t>
            </a:r>
          </a:p>
          <a:p>
            <a:pPr marL="285750" indent="-285750">
              <a:buFont typeface="Wingdings" panose="05000000000000000000" pitchFamily="2" charset="2"/>
              <a:buChar char="Ø"/>
            </a:pPr>
            <a:endParaRPr lang="en-IN" sz="1600" b="1"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Ø"/>
            </a:pPr>
            <a:endParaRPr lang="en-IN" sz="1600" b="1"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Ø"/>
            </a:pPr>
            <a:endParaRPr lang="en-IN" sz="1600" b="1" dirty="0">
              <a:latin typeface="Arial" panose="020B0604020202020204" pitchFamily="34" charset="0"/>
              <a:cs typeface="Arial" panose="020B0604020202020204" pitchFamily="34" charset="0"/>
            </a:endParaRPr>
          </a:p>
          <a:p>
            <a:endParaRPr lang="en-IN" sz="1600" b="1" dirty="0">
              <a:latin typeface="Arial" panose="020B0604020202020204" pitchFamily="34" charset="0"/>
              <a:cs typeface="Arial" panose="020B0604020202020204" pitchFamily="34" charset="0"/>
            </a:endParaRPr>
          </a:p>
          <a:p>
            <a:endParaRPr lang="en-IN" sz="1600" b="1" dirty="0">
              <a:latin typeface="Arial" panose="020B0604020202020204" pitchFamily="34" charset="0"/>
              <a:cs typeface="Arial" panose="020B0604020202020204" pitchFamily="34" charset="0"/>
            </a:endParaRPr>
          </a:p>
          <a:p>
            <a:endParaRPr lang="en-IN" sz="1600" b="1" dirty="0">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A60A3EF5-68E0-F961-D0B9-017CCE7E68D7}"/>
              </a:ext>
            </a:extLst>
          </p:cNvPr>
          <p:cNvSpPr>
            <a:spLocks noGrp="1"/>
          </p:cNvSpPr>
          <p:nvPr>
            <p:ph type="sldNum" sz="quarter" idx="12"/>
          </p:nvPr>
        </p:nvSpPr>
        <p:spPr/>
        <p:txBody>
          <a:bodyPr/>
          <a:lstStyle/>
          <a:p>
            <a:fld id="{75F25185-79A3-4322-B575-CA7DCA5B4621}" type="slidenum">
              <a:rPr lang="en-IN" smtClean="0"/>
              <a:t>2</a:t>
            </a:fld>
            <a:endParaRPr lang="en-IN"/>
          </a:p>
        </p:txBody>
      </p:sp>
    </p:spTree>
    <p:extLst>
      <p:ext uri="{BB962C8B-B14F-4D97-AF65-F5344CB8AC3E}">
        <p14:creationId xmlns:p14="http://schemas.microsoft.com/office/powerpoint/2010/main" val="19717757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EEFA9B5-EF3D-7D6A-8179-40947B8FBEBD}"/>
              </a:ext>
            </a:extLst>
          </p:cNvPr>
          <p:cNvSpPr txBox="1"/>
          <p:nvPr/>
        </p:nvSpPr>
        <p:spPr>
          <a:xfrm>
            <a:off x="0" y="213041"/>
            <a:ext cx="12192000" cy="4028475"/>
          </a:xfrm>
          <a:prstGeom prst="rect">
            <a:avLst/>
          </a:prstGeom>
          <a:noFill/>
        </p:spPr>
        <p:txBody>
          <a:bodyPr wrap="square" rtlCol="0">
            <a:spAutoFit/>
          </a:bodyPr>
          <a:lstStyle/>
          <a:p>
            <a:pPr algn="ctr">
              <a:lnSpc>
                <a:spcPct val="150000"/>
              </a:lnSpc>
            </a:pPr>
            <a:r>
              <a:rPr lang="en-IN" sz="1200" b="1" dirty="0">
                <a:latin typeface="Arial" panose="020B0604020202020204" pitchFamily="34" charset="0"/>
                <a:cs typeface="Arial" panose="020B0604020202020204" pitchFamily="34" charset="0"/>
              </a:rPr>
              <a:t>INTRODUCTION</a:t>
            </a:r>
          </a:p>
          <a:p>
            <a:pPr marL="285750" indent="-285750">
              <a:lnSpc>
                <a:spcPct val="150000"/>
              </a:lnSpc>
              <a:buFont typeface="Arial" panose="020B0604020202020204" pitchFamily="34" charset="0"/>
              <a:buChar char="•"/>
            </a:pPr>
            <a:r>
              <a:rPr lang="en-US" sz="1200" b="0" i="0" dirty="0">
                <a:effectLst/>
                <a:latin typeface="Arial" panose="020B0604020202020204" pitchFamily="34" charset="0"/>
                <a:cs typeface="Arial" panose="020B0604020202020204" pitchFamily="34" charset="0"/>
              </a:rPr>
              <a:t>Autonomous vehicles, known as self-driving cars or driverless cars, uses Artificial </a:t>
            </a:r>
            <a:r>
              <a:rPr lang="en-US" sz="1200" dirty="0">
                <a:latin typeface="Arial" panose="020B0604020202020204" pitchFamily="34" charset="0"/>
                <a:cs typeface="Arial" panose="020B0604020202020204" pitchFamily="34" charset="0"/>
              </a:rPr>
              <a:t>I</a:t>
            </a:r>
            <a:r>
              <a:rPr lang="en-US" sz="1200" b="0" i="0" dirty="0">
                <a:effectLst/>
                <a:latin typeface="Arial" panose="020B0604020202020204" pitchFamily="34" charset="0"/>
                <a:cs typeface="Arial" panose="020B0604020202020204" pitchFamily="34" charset="0"/>
              </a:rPr>
              <a:t>ntelligence (AI), sensors, and communication systems for autonomous operation. </a:t>
            </a:r>
          </a:p>
          <a:p>
            <a:pPr marL="285750" indent="-285750">
              <a:lnSpc>
                <a:spcPct val="150000"/>
              </a:lnSpc>
              <a:buFont typeface="Arial" panose="020B0604020202020204" pitchFamily="34" charset="0"/>
              <a:buChar char="•"/>
            </a:pPr>
            <a:r>
              <a:rPr lang="en-US" sz="1200" dirty="0">
                <a:latin typeface="Arial" panose="020B0604020202020204" pitchFamily="34" charset="0"/>
                <a:cs typeface="Arial" panose="020B0604020202020204" pitchFamily="34" charset="0"/>
              </a:rPr>
              <a:t>The benefits of AVs are to optimize traffic flow, reduce fuel consumption and lessen risk of accidents.</a:t>
            </a:r>
          </a:p>
          <a:p>
            <a:pPr marL="285750" indent="-285750">
              <a:lnSpc>
                <a:spcPct val="150000"/>
              </a:lnSpc>
              <a:buFont typeface="Arial" panose="020B0604020202020204" pitchFamily="34" charset="0"/>
              <a:buChar char="•"/>
            </a:pPr>
            <a:r>
              <a:rPr lang="en-US" sz="1200" b="0" i="0" dirty="0">
                <a:effectLst/>
                <a:latin typeface="Arial" panose="020B0604020202020204" pitchFamily="34" charset="0"/>
                <a:cs typeface="Arial" panose="020B0604020202020204" pitchFamily="34" charset="0"/>
              </a:rPr>
              <a:t>Autonomous vehicles can be categorized into five levels of automation:</a:t>
            </a:r>
          </a:p>
          <a:p>
            <a:pPr marL="628650" lvl="1" indent="-171450">
              <a:lnSpc>
                <a:spcPct val="150000"/>
              </a:lnSpc>
              <a:buFont typeface="Wingdings" panose="05000000000000000000" pitchFamily="2" charset="2"/>
              <a:buChar char="ü"/>
            </a:pPr>
            <a:r>
              <a:rPr lang="en-US" sz="1200" b="0" i="0" dirty="0">
                <a:effectLst/>
                <a:latin typeface="Arial" panose="020B0604020202020204" pitchFamily="34" charset="0"/>
                <a:cs typeface="Arial" panose="020B0604020202020204" pitchFamily="34" charset="0"/>
              </a:rPr>
              <a:t>Level 0: No automation</a:t>
            </a:r>
          </a:p>
          <a:p>
            <a:pPr marL="628650" lvl="1" indent="-171450">
              <a:lnSpc>
                <a:spcPct val="150000"/>
              </a:lnSpc>
              <a:buFont typeface="Wingdings" panose="05000000000000000000" pitchFamily="2" charset="2"/>
              <a:buChar char="ü"/>
            </a:pPr>
            <a:r>
              <a:rPr lang="en-US" sz="1200" b="0" i="0" dirty="0">
                <a:effectLst/>
                <a:latin typeface="Arial" panose="020B0604020202020204" pitchFamily="34" charset="0"/>
                <a:cs typeface="Arial" panose="020B0604020202020204" pitchFamily="34" charset="0"/>
              </a:rPr>
              <a:t>Level 1: Driver assistance – </a:t>
            </a:r>
            <a:r>
              <a:rPr lang="en-US" sz="1200" dirty="0">
                <a:latin typeface="Arial" panose="020B0604020202020204" pitchFamily="34" charset="0"/>
                <a:cs typeface="Arial" panose="020B0604020202020204" pitchFamily="34" charset="0"/>
              </a:rPr>
              <a:t>Adaptive Cruise Control (ACC), parking line detection, emergency</a:t>
            </a:r>
            <a:r>
              <a:rPr lang="en-US" sz="1200" b="0" i="0" dirty="0">
                <a:effectLst/>
                <a:latin typeface="Arial" panose="020B0604020202020204" pitchFamily="34" charset="0"/>
                <a:cs typeface="Arial" panose="020B0604020202020204" pitchFamily="34" charset="0"/>
              </a:rPr>
              <a:t> braking and acceleration.</a:t>
            </a:r>
          </a:p>
          <a:p>
            <a:pPr marL="628650" lvl="1" indent="-171450">
              <a:lnSpc>
                <a:spcPct val="150000"/>
              </a:lnSpc>
              <a:buFont typeface="Wingdings" panose="05000000000000000000" pitchFamily="2" charset="2"/>
              <a:buChar char="ü"/>
            </a:pPr>
            <a:r>
              <a:rPr lang="en-US" sz="1200" b="0" i="0" dirty="0">
                <a:effectLst/>
                <a:latin typeface="Arial" panose="020B0604020202020204" pitchFamily="34" charset="0"/>
                <a:cs typeface="Arial" panose="020B0604020202020204" pitchFamily="34" charset="0"/>
              </a:rPr>
              <a:t>Level 2: Partial automation - The vehicle can control steering, acceleration, and braking, but the driver must remain alert and ready to take over if necessary.</a:t>
            </a:r>
          </a:p>
          <a:p>
            <a:pPr marL="2914650" lvl="6" indent="-171450">
              <a:lnSpc>
                <a:spcPct val="150000"/>
              </a:lnSpc>
              <a:buFont typeface="Courier New" panose="02070309020205020404" pitchFamily="49" charset="0"/>
              <a:buChar char="o"/>
            </a:pPr>
            <a:r>
              <a:rPr lang="en-US" sz="1200" dirty="0">
                <a:latin typeface="Arial" panose="020B0604020202020204" pitchFamily="34" charset="0"/>
                <a:cs typeface="Arial" panose="020B0604020202020204" pitchFamily="34" charset="0"/>
              </a:rPr>
              <a:t>Example: Tesla auto pilot</a:t>
            </a:r>
            <a:endParaRPr lang="en-US" sz="1200" b="0" i="0" dirty="0">
              <a:effectLst/>
              <a:latin typeface="Arial" panose="020B0604020202020204" pitchFamily="34" charset="0"/>
              <a:cs typeface="Arial" panose="020B0604020202020204" pitchFamily="34" charset="0"/>
            </a:endParaRPr>
          </a:p>
          <a:p>
            <a:pPr marL="628650" lvl="1" indent="-171450">
              <a:lnSpc>
                <a:spcPct val="150000"/>
              </a:lnSpc>
              <a:buFont typeface="Wingdings" panose="05000000000000000000" pitchFamily="2" charset="2"/>
              <a:buChar char="ü"/>
            </a:pPr>
            <a:r>
              <a:rPr lang="en-US" sz="1200" b="0" i="0" dirty="0">
                <a:effectLst/>
                <a:latin typeface="Arial" panose="020B0604020202020204" pitchFamily="34" charset="0"/>
                <a:cs typeface="Arial" panose="020B0604020202020204" pitchFamily="34" charset="0"/>
              </a:rPr>
              <a:t>Level 3: Conditional automation - The vehicle can operate independently in some driving situations, but the driver must be ready to take over when alerted by the vehicle.</a:t>
            </a:r>
          </a:p>
          <a:p>
            <a:pPr marL="2914650" lvl="6" indent="-171450">
              <a:lnSpc>
                <a:spcPct val="150000"/>
              </a:lnSpc>
              <a:buFont typeface="Courier New" panose="02070309020205020404" pitchFamily="49" charset="0"/>
              <a:buChar char="o"/>
            </a:pPr>
            <a:r>
              <a:rPr lang="en-US" sz="1200" dirty="0">
                <a:latin typeface="Arial" panose="020B0604020202020204" pitchFamily="34" charset="0"/>
                <a:cs typeface="Arial" panose="020B0604020202020204" pitchFamily="34" charset="0"/>
              </a:rPr>
              <a:t>Example: Audi traffic jam pilot</a:t>
            </a:r>
            <a:endParaRPr lang="en-US" sz="1200" b="0" i="0" dirty="0">
              <a:effectLst/>
              <a:latin typeface="Arial" panose="020B0604020202020204" pitchFamily="34" charset="0"/>
              <a:cs typeface="Arial" panose="020B0604020202020204" pitchFamily="34" charset="0"/>
            </a:endParaRPr>
          </a:p>
          <a:p>
            <a:pPr marL="628650" lvl="1" indent="-171450">
              <a:lnSpc>
                <a:spcPct val="150000"/>
              </a:lnSpc>
              <a:buFont typeface="Wingdings" panose="05000000000000000000" pitchFamily="2" charset="2"/>
              <a:buChar char="ü"/>
            </a:pPr>
            <a:r>
              <a:rPr lang="en-US" sz="1200" b="0" i="0" dirty="0">
                <a:effectLst/>
                <a:latin typeface="Arial" panose="020B0604020202020204" pitchFamily="34" charset="0"/>
                <a:cs typeface="Arial" panose="020B0604020202020204" pitchFamily="34" charset="0"/>
              </a:rPr>
              <a:t>Level 4: High automation - The vehicle can operate independently in most driving situations, but require a human driver in certain circumstances.</a:t>
            </a:r>
          </a:p>
          <a:p>
            <a:pPr marL="2914650" lvl="6" indent="-171450">
              <a:lnSpc>
                <a:spcPct val="150000"/>
              </a:lnSpc>
              <a:buFont typeface="Courier New" panose="02070309020205020404" pitchFamily="49" charset="0"/>
              <a:buChar char="o"/>
            </a:pPr>
            <a:r>
              <a:rPr lang="en-US" sz="1200" dirty="0">
                <a:latin typeface="Arial" panose="020B0604020202020204" pitchFamily="34" charset="0"/>
                <a:cs typeface="Arial" panose="020B0604020202020204" pitchFamily="34" charset="0"/>
              </a:rPr>
              <a:t>Example: Waymo firefly</a:t>
            </a:r>
            <a:endParaRPr lang="en-US" sz="1200" b="0" i="0" dirty="0">
              <a:effectLst/>
              <a:latin typeface="Arial" panose="020B0604020202020204" pitchFamily="34" charset="0"/>
              <a:cs typeface="Arial" panose="020B0604020202020204" pitchFamily="34" charset="0"/>
            </a:endParaRPr>
          </a:p>
          <a:p>
            <a:pPr marL="628650" lvl="1" indent="-171450">
              <a:lnSpc>
                <a:spcPct val="150000"/>
              </a:lnSpc>
              <a:buFont typeface="Wingdings" panose="05000000000000000000" pitchFamily="2" charset="2"/>
              <a:buChar char="ü"/>
            </a:pPr>
            <a:r>
              <a:rPr lang="en-US" sz="1200" b="0" i="0" dirty="0">
                <a:effectLst/>
                <a:latin typeface="Arial" panose="020B0604020202020204" pitchFamily="34" charset="0"/>
                <a:cs typeface="Arial" panose="020B0604020202020204" pitchFamily="34" charset="0"/>
              </a:rPr>
              <a:t>Level 5: Full automation - The vehicle can operate independently in all driving situations without any human intervention.</a:t>
            </a:r>
          </a:p>
          <a:p>
            <a:pPr marL="2914650" lvl="6" indent="-171450">
              <a:lnSpc>
                <a:spcPct val="150000"/>
              </a:lnSpc>
              <a:buFont typeface="Courier New" panose="02070309020205020404" pitchFamily="49" charset="0"/>
              <a:buChar char="o"/>
            </a:pPr>
            <a:r>
              <a:rPr lang="en-US" sz="1200" dirty="0">
                <a:latin typeface="Arial" panose="020B0604020202020204" pitchFamily="34" charset="0"/>
                <a:cs typeface="Arial" panose="020B0604020202020204" pitchFamily="34" charset="0"/>
              </a:rPr>
              <a:t>Example: BMW I Next, Audi Alcon</a:t>
            </a:r>
          </a:p>
        </p:txBody>
      </p:sp>
      <p:sp>
        <p:nvSpPr>
          <p:cNvPr id="5" name="Slide Number Placeholder 4">
            <a:extLst>
              <a:ext uri="{FF2B5EF4-FFF2-40B4-BE49-F238E27FC236}">
                <a16:creationId xmlns:a16="http://schemas.microsoft.com/office/drawing/2014/main" id="{D9AFF2C5-616E-4B07-3128-FA7A94A73F66}"/>
              </a:ext>
            </a:extLst>
          </p:cNvPr>
          <p:cNvSpPr>
            <a:spLocks noGrp="1"/>
          </p:cNvSpPr>
          <p:nvPr>
            <p:ph type="sldNum" sz="quarter" idx="12"/>
          </p:nvPr>
        </p:nvSpPr>
        <p:spPr/>
        <p:txBody>
          <a:bodyPr/>
          <a:lstStyle/>
          <a:p>
            <a:fld id="{75F25185-79A3-4322-B575-CA7DCA5B4621}" type="slidenum">
              <a:rPr lang="en-IN" smtClean="0"/>
              <a:t>3</a:t>
            </a:fld>
            <a:endParaRPr lang="en-IN"/>
          </a:p>
        </p:txBody>
      </p:sp>
      <p:sp>
        <p:nvSpPr>
          <p:cNvPr id="3" name="TextBox 2">
            <a:extLst>
              <a:ext uri="{FF2B5EF4-FFF2-40B4-BE49-F238E27FC236}">
                <a16:creationId xmlns:a16="http://schemas.microsoft.com/office/drawing/2014/main" id="{9A04E5AF-588E-316F-5DD3-F276D986A605}"/>
              </a:ext>
            </a:extLst>
          </p:cNvPr>
          <p:cNvSpPr txBox="1"/>
          <p:nvPr/>
        </p:nvSpPr>
        <p:spPr>
          <a:xfrm>
            <a:off x="0" y="4127216"/>
            <a:ext cx="12192000" cy="2274149"/>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IN" sz="1200" dirty="0">
                <a:latin typeface="Arial" panose="020B0604020202020204" pitchFamily="34" charset="0"/>
                <a:cs typeface="Arial" panose="020B0604020202020204" pitchFamily="34" charset="0"/>
              </a:rPr>
              <a:t>Components of autonomous vehicles:</a:t>
            </a:r>
          </a:p>
          <a:p>
            <a:pPr marL="171450" indent="-171450" algn="l">
              <a:lnSpc>
                <a:spcPct val="150000"/>
              </a:lnSpc>
              <a:buFont typeface="Wingdings" panose="05000000000000000000" pitchFamily="2" charset="2"/>
              <a:buChar char="ü"/>
            </a:pPr>
            <a:r>
              <a:rPr lang="en-US" sz="1200" b="0" i="0" dirty="0">
                <a:effectLst/>
                <a:latin typeface="Arial" panose="020B0604020202020204" pitchFamily="34" charset="0"/>
                <a:cs typeface="Arial" panose="020B0604020202020204" pitchFamily="34" charset="0"/>
              </a:rPr>
              <a:t>Sensors: cameras, radar, lidar, and ultrasonic sensors, which provide the vehicle with a detailed view of its surroundings.</a:t>
            </a:r>
          </a:p>
          <a:p>
            <a:pPr marL="171450" indent="-171450" algn="l">
              <a:lnSpc>
                <a:spcPct val="150000"/>
              </a:lnSpc>
              <a:buFont typeface="Wingdings" panose="05000000000000000000" pitchFamily="2" charset="2"/>
              <a:buChar char="ü"/>
            </a:pPr>
            <a:r>
              <a:rPr lang="en-US" sz="1200" b="0" i="0" dirty="0">
                <a:effectLst/>
                <a:latin typeface="Arial" panose="020B0604020202020204" pitchFamily="34" charset="0"/>
                <a:cs typeface="Arial" panose="020B0604020202020204" pitchFamily="34" charset="0"/>
              </a:rPr>
              <a:t>Control systems: to make decisions about how to navigate their environment. </a:t>
            </a:r>
          </a:p>
          <a:p>
            <a:pPr marL="171450" indent="-171450" algn="l">
              <a:lnSpc>
                <a:spcPct val="150000"/>
              </a:lnSpc>
              <a:buFont typeface="Wingdings" panose="05000000000000000000" pitchFamily="2" charset="2"/>
              <a:buChar char="ü"/>
            </a:pPr>
            <a:r>
              <a:rPr lang="en-US" sz="1200" b="0" i="0" dirty="0">
                <a:effectLst/>
                <a:latin typeface="Arial" panose="020B0604020202020204" pitchFamily="34" charset="0"/>
                <a:cs typeface="Arial" panose="020B0604020202020204" pitchFamily="34" charset="0"/>
              </a:rPr>
              <a:t>Communication systems: to exchange information with other vehicles and infrastructure, such as traffic lights and road signs. </a:t>
            </a:r>
          </a:p>
          <a:p>
            <a:pPr marL="171450" indent="-171450" algn="l">
              <a:lnSpc>
                <a:spcPct val="150000"/>
              </a:lnSpc>
              <a:buFont typeface="Wingdings" panose="05000000000000000000" pitchFamily="2" charset="2"/>
              <a:buChar char="ü"/>
            </a:pPr>
            <a:r>
              <a:rPr lang="en-US" sz="1200" b="0" i="0" dirty="0">
                <a:effectLst/>
                <a:latin typeface="Arial" panose="020B0604020202020204" pitchFamily="34" charset="0"/>
                <a:cs typeface="Arial" panose="020B0604020202020204" pitchFamily="34" charset="0"/>
              </a:rPr>
              <a:t>Mapping technology: maps allow the vehicle to understand the road network, including lane markings, road signs, and speed limits.</a:t>
            </a:r>
          </a:p>
          <a:p>
            <a:pPr marL="171450" indent="-171450" algn="l">
              <a:lnSpc>
                <a:spcPct val="150000"/>
              </a:lnSpc>
              <a:buFont typeface="Wingdings" panose="05000000000000000000" pitchFamily="2" charset="2"/>
              <a:buChar char="ü"/>
            </a:pPr>
            <a:r>
              <a:rPr lang="en-US" sz="1200" b="0" i="0" dirty="0">
                <a:effectLst/>
                <a:latin typeface="Arial" panose="020B0604020202020204" pitchFamily="34" charset="0"/>
                <a:cs typeface="Arial" panose="020B0604020202020204" pitchFamily="34" charset="0"/>
              </a:rPr>
              <a:t>Actuators: variety of actuators, including motors and brakes, which allow the vehicle to accelerate, decelerate, and steer.</a:t>
            </a:r>
          </a:p>
          <a:p>
            <a:pPr marL="171450" indent="-171450" algn="l">
              <a:lnSpc>
                <a:spcPct val="150000"/>
              </a:lnSpc>
              <a:buFont typeface="Wingdings" panose="05000000000000000000" pitchFamily="2" charset="2"/>
              <a:buChar char="ü"/>
            </a:pPr>
            <a:r>
              <a:rPr lang="en-US" sz="1200" b="0" i="0" dirty="0">
                <a:effectLst/>
                <a:latin typeface="Arial" panose="020B0604020202020204" pitchFamily="34" charset="0"/>
                <a:cs typeface="Arial" panose="020B0604020202020204" pitchFamily="34" charset="0"/>
              </a:rPr>
              <a:t>Computing systems: powerful processors and graphics cards, to process the data from the sensors and make decisions.</a:t>
            </a:r>
          </a:p>
          <a:p>
            <a:pPr marL="285750" indent="-285750">
              <a:lnSpc>
                <a:spcPct val="150000"/>
              </a:lnSpc>
              <a:buFont typeface="Arial" panose="020B0604020202020204" pitchFamily="34" charset="0"/>
              <a:buChar char="•"/>
            </a:pPr>
            <a:endParaRPr lang="en-IN"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5260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4A73033-EB0A-5D6A-BF10-AD732B5C284A}"/>
              </a:ext>
            </a:extLst>
          </p:cNvPr>
          <p:cNvSpPr>
            <a:spLocks noGrp="1"/>
          </p:cNvSpPr>
          <p:nvPr>
            <p:ph type="sldNum" sz="quarter" idx="12"/>
          </p:nvPr>
        </p:nvSpPr>
        <p:spPr/>
        <p:txBody>
          <a:bodyPr/>
          <a:lstStyle/>
          <a:p>
            <a:fld id="{75F25185-79A3-4322-B575-CA7DCA5B4621}" type="slidenum">
              <a:rPr lang="en-IN" smtClean="0"/>
              <a:t>4</a:t>
            </a:fld>
            <a:endParaRPr lang="en-IN"/>
          </a:p>
        </p:txBody>
      </p:sp>
      <p:pic>
        <p:nvPicPr>
          <p:cNvPr id="4" name="Picture 3">
            <a:extLst>
              <a:ext uri="{FF2B5EF4-FFF2-40B4-BE49-F238E27FC236}">
                <a16:creationId xmlns:a16="http://schemas.microsoft.com/office/drawing/2014/main" id="{829B2BEB-BF6B-BA19-5806-1A31F4064D04}"/>
              </a:ext>
            </a:extLst>
          </p:cNvPr>
          <p:cNvPicPr>
            <a:picLocks noChangeAspect="1"/>
          </p:cNvPicPr>
          <p:nvPr/>
        </p:nvPicPr>
        <p:blipFill>
          <a:blip r:embed="rId2"/>
          <a:stretch>
            <a:fillRect/>
          </a:stretch>
        </p:blipFill>
        <p:spPr>
          <a:xfrm>
            <a:off x="3668819" y="742717"/>
            <a:ext cx="4854361" cy="5372566"/>
          </a:xfrm>
          <a:prstGeom prst="rect">
            <a:avLst/>
          </a:prstGeom>
        </p:spPr>
      </p:pic>
      <p:sp>
        <p:nvSpPr>
          <p:cNvPr id="6" name="TextBox 5">
            <a:extLst>
              <a:ext uri="{FF2B5EF4-FFF2-40B4-BE49-F238E27FC236}">
                <a16:creationId xmlns:a16="http://schemas.microsoft.com/office/drawing/2014/main" id="{DFF8DB03-80FD-7E9F-310F-498B4BC599FA}"/>
              </a:ext>
            </a:extLst>
          </p:cNvPr>
          <p:cNvSpPr txBox="1"/>
          <p:nvPr/>
        </p:nvSpPr>
        <p:spPr>
          <a:xfrm>
            <a:off x="0" y="174563"/>
            <a:ext cx="12192000" cy="307777"/>
          </a:xfrm>
          <a:prstGeom prst="rect">
            <a:avLst/>
          </a:prstGeom>
          <a:noFill/>
        </p:spPr>
        <p:txBody>
          <a:bodyPr wrap="square" rtlCol="0">
            <a:spAutoFit/>
          </a:bodyPr>
          <a:lstStyle>
            <a:defPPr>
              <a:defRPr lang="en-US"/>
            </a:defPPr>
            <a:lvl1pPr algn="ctr">
              <a:defRPr sz="1400" b="1">
                <a:latin typeface="Arial" panose="020B0604020202020204" pitchFamily="34" charset="0"/>
                <a:cs typeface="Arial" panose="020B0604020202020204" pitchFamily="34" charset="0"/>
              </a:defRPr>
            </a:lvl1pPr>
          </a:lstStyle>
          <a:p>
            <a:r>
              <a:rPr lang="en-US" dirty="0"/>
              <a:t>Three-tier Connected and Automated Vehicle Architecture</a:t>
            </a:r>
            <a:endParaRPr lang="en-IN" dirty="0"/>
          </a:p>
        </p:txBody>
      </p:sp>
    </p:spTree>
    <p:extLst>
      <p:ext uri="{BB962C8B-B14F-4D97-AF65-F5344CB8AC3E}">
        <p14:creationId xmlns:p14="http://schemas.microsoft.com/office/powerpoint/2010/main" val="17334671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F95BD7B-ABCE-107E-BF9C-0AA7F4D7E00B}"/>
              </a:ext>
            </a:extLst>
          </p:cNvPr>
          <p:cNvSpPr>
            <a:spLocks noGrp="1"/>
          </p:cNvSpPr>
          <p:nvPr>
            <p:ph type="sldNum" sz="quarter" idx="12"/>
          </p:nvPr>
        </p:nvSpPr>
        <p:spPr/>
        <p:txBody>
          <a:bodyPr/>
          <a:lstStyle/>
          <a:p>
            <a:fld id="{75F25185-79A3-4322-B575-CA7DCA5B4621}" type="slidenum">
              <a:rPr lang="en-IN" smtClean="0"/>
              <a:t>5</a:t>
            </a:fld>
            <a:endParaRPr lang="en-IN"/>
          </a:p>
        </p:txBody>
      </p:sp>
      <p:pic>
        <p:nvPicPr>
          <p:cNvPr id="6" name="Picture 5">
            <a:extLst>
              <a:ext uri="{FF2B5EF4-FFF2-40B4-BE49-F238E27FC236}">
                <a16:creationId xmlns:a16="http://schemas.microsoft.com/office/drawing/2014/main" id="{CC2C27E7-43E9-B7F8-DA09-2B209183AE3F}"/>
              </a:ext>
            </a:extLst>
          </p:cNvPr>
          <p:cNvPicPr>
            <a:picLocks noChangeAspect="1"/>
          </p:cNvPicPr>
          <p:nvPr/>
        </p:nvPicPr>
        <p:blipFill>
          <a:blip r:embed="rId2"/>
          <a:stretch>
            <a:fillRect/>
          </a:stretch>
        </p:blipFill>
        <p:spPr>
          <a:xfrm>
            <a:off x="1942740" y="1047543"/>
            <a:ext cx="8306520" cy="4762913"/>
          </a:xfrm>
          <a:prstGeom prst="rect">
            <a:avLst/>
          </a:prstGeom>
        </p:spPr>
      </p:pic>
      <p:sp>
        <p:nvSpPr>
          <p:cNvPr id="4" name="TextBox 3">
            <a:extLst>
              <a:ext uri="{FF2B5EF4-FFF2-40B4-BE49-F238E27FC236}">
                <a16:creationId xmlns:a16="http://schemas.microsoft.com/office/drawing/2014/main" id="{E7291B2E-6C3B-5F90-B153-9C18E41A19EA}"/>
              </a:ext>
            </a:extLst>
          </p:cNvPr>
          <p:cNvSpPr txBox="1"/>
          <p:nvPr/>
        </p:nvSpPr>
        <p:spPr>
          <a:xfrm>
            <a:off x="0" y="235273"/>
            <a:ext cx="12192000" cy="307777"/>
          </a:xfrm>
          <a:prstGeom prst="rect">
            <a:avLst/>
          </a:prstGeom>
          <a:noFill/>
        </p:spPr>
        <p:txBody>
          <a:bodyPr wrap="square" rtlCol="0">
            <a:spAutoFit/>
          </a:bodyPr>
          <a:lstStyle/>
          <a:p>
            <a:pPr algn="ctr"/>
            <a:r>
              <a:rPr lang="en-IN" sz="1400" b="1" dirty="0">
                <a:latin typeface="Arial" panose="020B0604020202020204" pitchFamily="34" charset="0"/>
                <a:cs typeface="Arial" panose="020B0604020202020204" pitchFamily="34" charset="0"/>
              </a:rPr>
              <a:t>ATTACKS ON AV COMPONENTS</a:t>
            </a:r>
          </a:p>
        </p:txBody>
      </p:sp>
    </p:spTree>
    <p:extLst>
      <p:ext uri="{BB962C8B-B14F-4D97-AF65-F5344CB8AC3E}">
        <p14:creationId xmlns:p14="http://schemas.microsoft.com/office/powerpoint/2010/main" val="10829550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16ACED0-D5A0-FB45-B37F-A9EE03774856}"/>
              </a:ext>
            </a:extLst>
          </p:cNvPr>
          <p:cNvSpPr>
            <a:spLocks noGrp="1"/>
          </p:cNvSpPr>
          <p:nvPr>
            <p:ph type="sldNum" sz="quarter" idx="12"/>
          </p:nvPr>
        </p:nvSpPr>
        <p:spPr/>
        <p:txBody>
          <a:bodyPr/>
          <a:lstStyle/>
          <a:p>
            <a:fld id="{75F25185-79A3-4322-B575-CA7DCA5B4621}" type="slidenum">
              <a:rPr lang="en-IN" smtClean="0"/>
              <a:t>6</a:t>
            </a:fld>
            <a:endParaRPr lang="en-IN"/>
          </a:p>
        </p:txBody>
      </p:sp>
      <p:graphicFrame>
        <p:nvGraphicFramePr>
          <p:cNvPr id="3" name="Table 2">
            <a:extLst>
              <a:ext uri="{FF2B5EF4-FFF2-40B4-BE49-F238E27FC236}">
                <a16:creationId xmlns:a16="http://schemas.microsoft.com/office/drawing/2014/main" id="{F2F8BE6D-64EF-BF34-F3C6-89149F125505}"/>
              </a:ext>
            </a:extLst>
          </p:cNvPr>
          <p:cNvGraphicFramePr>
            <a:graphicFrameLocks noGrp="1"/>
          </p:cNvGraphicFramePr>
          <p:nvPr>
            <p:extLst>
              <p:ext uri="{D42A27DB-BD31-4B8C-83A1-F6EECF244321}">
                <p14:modId xmlns:p14="http://schemas.microsoft.com/office/powerpoint/2010/main" val="1572029297"/>
              </p:ext>
            </p:extLst>
          </p:nvPr>
        </p:nvGraphicFramePr>
        <p:xfrm>
          <a:off x="290595" y="555184"/>
          <a:ext cx="11610809" cy="5747632"/>
        </p:xfrm>
        <a:graphic>
          <a:graphicData uri="http://schemas.openxmlformats.org/drawingml/2006/table">
            <a:tbl>
              <a:tblPr firstRow="1" bandRow="1">
                <a:tableStyleId>{00A15C55-8517-42AA-B614-E9B94910E393}</a:tableStyleId>
              </a:tblPr>
              <a:tblGrid>
                <a:gridCol w="573005">
                  <a:extLst>
                    <a:ext uri="{9D8B030D-6E8A-4147-A177-3AD203B41FA5}">
                      <a16:colId xmlns:a16="http://schemas.microsoft.com/office/drawing/2014/main" val="582219224"/>
                    </a:ext>
                  </a:extLst>
                </a:gridCol>
                <a:gridCol w="1639564">
                  <a:extLst>
                    <a:ext uri="{9D8B030D-6E8A-4147-A177-3AD203B41FA5}">
                      <a16:colId xmlns:a16="http://schemas.microsoft.com/office/drawing/2014/main" val="608991905"/>
                    </a:ext>
                  </a:extLst>
                </a:gridCol>
                <a:gridCol w="1723850">
                  <a:extLst>
                    <a:ext uri="{9D8B030D-6E8A-4147-A177-3AD203B41FA5}">
                      <a16:colId xmlns:a16="http://schemas.microsoft.com/office/drawing/2014/main" val="3969733975"/>
                    </a:ext>
                  </a:extLst>
                </a:gridCol>
                <a:gridCol w="2967866">
                  <a:extLst>
                    <a:ext uri="{9D8B030D-6E8A-4147-A177-3AD203B41FA5}">
                      <a16:colId xmlns:a16="http://schemas.microsoft.com/office/drawing/2014/main" val="4063794225"/>
                    </a:ext>
                  </a:extLst>
                </a:gridCol>
                <a:gridCol w="2781262">
                  <a:extLst>
                    <a:ext uri="{9D8B030D-6E8A-4147-A177-3AD203B41FA5}">
                      <a16:colId xmlns:a16="http://schemas.microsoft.com/office/drawing/2014/main" val="3917596856"/>
                    </a:ext>
                  </a:extLst>
                </a:gridCol>
                <a:gridCol w="1925262">
                  <a:extLst>
                    <a:ext uri="{9D8B030D-6E8A-4147-A177-3AD203B41FA5}">
                      <a16:colId xmlns:a16="http://schemas.microsoft.com/office/drawing/2014/main" val="1558898084"/>
                    </a:ext>
                  </a:extLst>
                </a:gridCol>
              </a:tblGrid>
              <a:tr h="669914">
                <a:tc>
                  <a:txBody>
                    <a:bodyPr/>
                    <a:lstStyle/>
                    <a:p>
                      <a:pPr algn="ctr"/>
                      <a:r>
                        <a:rPr lang="en-IN" sz="1200" b="1" dirty="0">
                          <a:solidFill>
                            <a:schemeClr val="tx1"/>
                          </a:solidFill>
                          <a:latin typeface="Arial" panose="020B0604020202020204" pitchFamily="34" charset="0"/>
                          <a:cs typeface="Arial" panose="020B0604020202020204" pitchFamily="34" charset="0"/>
                        </a:rPr>
                        <a:t>SNO</a:t>
                      </a:r>
                    </a:p>
                  </a:txBody>
                  <a:tcPr/>
                </a:tc>
                <a:tc>
                  <a:txBody>
                    <a:bodyPr/>
                    <a:lstStyle/>
                    <a:p>
                      <a:pPr algn="ctr"/>
                      <a:r>
                        <a:rPr lang="en-IN" sz="1200" b="1" dirty="0">
                          <a:solidFill>
                            <a:schemeClr val="tx1"/>
                          </a:solidFill>
                          <a:latin typeface="Arial" panose="020B0604020202020204" pitchFamily="34" charset="0"/>
                          <a:cs typeface="Arial" panose="020B0604020202020204" pitchFamily="34" charset="0"/>
                        </a:rPr>
                        <a:t>TITLE OF THE PAPER</a:t>
                      </a:r>
                    </a:p>
                  </a:txBody>
                  <a:tcPr/>
                </a:tc>
                <a:tc>
                  <a:txBody>
                    <a:bodyPr/>
                    <a:lstStyle/>
                    <a:p>
                      <a:pPr algn="ctr"/>
                      <a:r>
                        <a:rPr lang="en-IN" sz="1200" b="1" dirty="0">
                          <a:solidFill>
                            <a:schemeClr val="tx1"/>
                          </a:solidFill>
                          <a:latin typeface="Arial" panose="020B0604020202020204" pitchFamily="34" charset="0"/>
                          <a:cs typeface="Arial" panose="020B0604020202020204" pitchFamily="34" charset="0"/>
                        </a:rPr>
                        <a:t>NAME OF THE JOURNAL AND PUBLISHED YEAR</a:t>
                      </a:r>
                    </a:p>
                  </a:txBody>
                  <a:tcPr/>
                </a:tc>
                <a:tc>
                  <a:txBody>
                    <a:bodyPr/>
                    <a:lstStyle/>
                    <a:p>
                      <a:pPr algn="ctr"/>
                      <a:r>
                        <a:rPr lang="en-IN" sz="1200" b="1" dirty="0">
                          <a:solidFill>
                            <a:schemeClr val="tx1"/>
                          </a:solidFill>
                          <a:latin typeface="Arial" panose="020B0604020202020204" pitchFamily="34" charset="0"/>
                          <a:cs typeface="Arial" panose="020B0604020202020204" pitchFamily="34" charset="0"/>
                        </a:rPr>
                        <a:t>PROPOSED WORK</a:t>
                      </a:r>
                    </a:p>
                  </a:txBody>
                  <a:tcPr/>
                </a:tc>
                <a:tc>
                  <a:txBody>
                    <a:bodyPr/>
                    <a:lstStyle/>
                    <a:p>
                      <a:pPr algn="ctr"/>
                      <a:r>
                        <a:rPr lang="en-IN" sz="1200" b="1" dirty="0">
                          <a:solidFill>
                            <a:schemeClr val="tx1"/>
                          </a:solidFill>
                          <a:latin typeface="Arial" panose="020B0604020202020204" pitchFamily="34" charset="0"/>
                          <a:cs typeface="Arial" panose="020B0604020202020204" pitchFamily="34" charset="0"/>
                        </a:rPr>
                        <a:t>PROPOSED METHODOLOGY/ALGORITHM</a:t>
                      </a:r>
                    </a:p>
                  </a:txBody>
                  <a:tcPr/>
                </a:tc>
                <a:tc>
                  <a:txBody>
                    <a:bodyPr/>
                    <a:lstStyle/>
                    <a:p>
                      <a:pPr algn="ctr"/>
                      <a:r>
                        <a:rPr lang="en-IN" sz="1200" b="1" dirty="0">
                          <a:solidFill>
                            <a:schemeClr val="tx1"/>
                          </a:solidFill>
                          <a:latin typeface="Arial" panose="020B0604020202020204" pitchFamily="34" charset="0"/>
                          <a:cs typeface="Arial" panose="020B0604020202020204" pitchFamily="34" charset="0"/>
                        </a:rPr>
                        <a:t>LIMITATIONS</a:t>
                      </a:r>
                    </a:p>
                  </a:txBody>
                  <a:tcPr/>
                </a:tc>
                <a:extLst>
                  <a:ext uri="{0D108BD9-81ED-4DB2-BD59-A6C34878D82A}">
                    <a16:rowId xmlns:a16="http://schemas.microsoft.com/office/drawing/2014/main" val="2272081561"/>
                  </a:ext>
                </a:extLst>
              </a:tr>
              <a:tr h="1204865">
                <a:tc>
                  <a:txBody>
                    <a:bodyPr/>
                    <a:lstStyle/>
                    <a:p>
                      <a:pPr algn="ctr"/>
                      <a:r>
                        <a:rPr lang="en-IN" sz="1200" b="0" dirty="0">
                          <a:latin typeface="Arial" panose="020B0604020202020204" pitchFamily="34" charset="0"/>
                          <a:cs typeface="Arial" panose="020B0604020202020204" pitchFamily="34" charset="0"/>
                        </a:rPr>
                        <a:t>1</a:t>
                      </a:r>
                    </a:p>
                  </a:txBody>
                  <a:tcPr/>
                </a:tc>
                <a:tc>
                  <a:txBody>
                    <a:bodyPr/>
                    <a:lstStyle/>
                    <a:p>
                      <a:pPr marL="0" algn="l" defTabSz="457200" rtl="0" eaLnBrk="1" latinLnBrk="0" hangingPunct="1"/>
                      <a:r>
                        <a:rPr lang="en-US" sz="1200" kern="1200" dirty="0">
                          <a:solidFill>
                            <a:schemeClr val="tx1"/>
                          </a:solidFill>
                          <a:latin typeface="Arial" panose="020B0604020202020204" pitchFamily="34" charset="0"/>
                          <a:cs typeface="Arial" panose="020B0604020202020204" pitchFamily="34" charset="0"/>
                        </a:rPr>
                        <a:t>Detecting Vehicle Anomaly in the Edge via Sensor Consistency and Frequency Characteristic</a:t>
                      </a:r>
                      <a:endParaRPr lang="en-IN" sz="1200" kern="1200" dirty="0">
                        <a:solidFill>
                          <a:schemeClr val="tx1"/>
                        </a:solidFill>
                        <a:latin typeface="Arial" panose="020B0604020202020204" pitchFamily="34" charset="0"/>
                        <a:ea typeface="+mn-ea"/>
                        <a:cs typeface="Arial" panose="020B0604020202020204" pitchFamily="34" charset="0"/>
                      </a:endParaRPr>
                    </a:p>
                  </a:txBody>
                  <a:tcPr/>
                </a:tc>
                <a:tc>
                  <a:txBody>
                    <a:bodyPr/>
                    <a:lstStyle/>
                    <a:p>
                      <a:r>
                        <a:rPr lang="en-IN" sz="1200" kern="1200" dirty="0">
                          <a:solidFill>
                            <a:schemeClr val="tx1"/>
                          </a:solidFill>
                          <a:latin typeface="Arial" panose="020B0604020202020204" pitchFamily="34" charset="0"/>
                          <a:cs typeface="Arial" panose="020B0604020202020204" pitchFamily="34" charset="0"/>
                        </a:rPr>
                        <a:t>IEEE TRANSACTIONS ON VEHICULAR TECHNOLOGY, VOL. 68, NO. 6, JUNE </a:t>
                      </a:r>
                      <a:r>
                        <a:rPr lang="en-IN" sz="1200" b="1" kern="1200" dirty="0">
                          <a:solidFill>
                            <a:schemeClr val="tx1"/>
                          </a:solidFill>
                          <a:latin typeface="Arial" panose="020B0604020202020204" pitchFamily="34" charset="0"/>
                          <a:cs typeface="Arial" panose="020B0604020202020204" pitchFamily="34" charset="0"/>
                        </a:rPr>
                        <a:t>2019</a:t>
                      </a:r>
                      <a:endParaRPr lang="en-IN" sz="1200" b="1" kern="1200" dirty="0">
                        <a:solidFill>
                          <a:schemeClr val="tx1"/>
                        </a:solidFill>
                        <a:latin typeface="Arial" panose="020B0604020202020204" pitchFamily="34" charset="0"/>
                        <a:ea typeface="+mn-ea"/>
                        <a:cs typeface="Arial" panose="020B0604020202020204" pitchFamily="34" charset="0"/>
                      </a:endParaRPr>
                    </a:p>
                  </a:txBody>
                  <a:tcPr/>
                </a:tc>
                <a:tc>
                  <a:txBody>
                    <a:bodyPr/>
                    <a:lstStyle/>
                    <a:p>
                      <a:r>
                        <a:rPr lang="en-US" sz="1200" kern="1200" dirty="0">
                          <a:solidFill>
                            <a:schemeClr val="tx1"/>
                          </a:solidFill>
                          <a:latin typeface="Arial" panose="020B0604020202020204" pitchFamily="34" charset="0"/>
                          <a:cs typeface="Arial" panose="020B0604020202020204" pitchFamily="34" charset="0"/>
                        </a:rPr>
                        <a:t>A novel edge computing based anomaly detection, coined Edge computing based Vehicle Anomaly Detection (EVAD), which exploits edge based sensor data fusion to identify the anomaly events</a:t>
                      </a:r>
                      <a:endParaRPr lang="en-IN" sz="1200" kern="1200" dirty="0">
                        <a:solidFill>
                          <a:schemeClr val="tx1"/>
                        </a:solidFill>
                        <a:latin typeface="Arial" panose="020B0604020202020204" pitchFamily="34" charset="0"/>
                        <a:ea typeface="+mn-ea"/>
                        <a:cs typeface="Arial" panose="020B0604020202020204" pitchFamily="34" charset="0"/>
                      </a:endParaRPr>
                    </a:p>
                  </a:txBody>
                  <a:tcPr/>
                </a:tc>
                <a:tc>
                  <a:txBody>
                    <a:bodyPr/>
                    <a:lstStyle/>
                    <a:p>
                      <a:pPr marL="171450" indent="-171450">
                        <a:buFont typeface="Wingdings" panose="05000000000000000000" pitchFamily="2" charset="2"/>
                        <a:buChar char="ü"/>
                      </a:pPr>
                      <a:r>
                        <a:rPr lang="en-US" sz="1200" dirty="0">
                          <a:latin typeface="Arial" panose="020B0604020202020204" pitchFamily="34" charset="0"/>
                          <a:cs typeface="Arial" panose="020B0604020202020204" pitchFamily="34" charset="0"/>
                        </a:rPr>
                        <a:t>Edge computing based vehicle anomaly detection (EVAD) algorithm,</a:t>
                      </a:r>
                      <a:r>
                        <a:rPr lang="en-IN" sz="1200" dirty="0">
                          <a:latin typeface="Arial" panose="020B0604020202020204" pitchFamily="34" charset="0"/>
                          <a:cs typeface="Arial" panose="020B0604020202020204" pitchFamily="34" charset="0"/>
                        </a:rPr>
                        <a:t> time and frequency domain property</a:t>
                      </a:r>
                      <a:endParaRPr lang="en-IN" sz="1200" kern="1200" dirty="0">
                        <a:solidFill>
                          <a:schemeClr val="dk1"/>
                        </a:solidFill>
                        <a:latin typeface="Arial" panose="020B0604020202020204" pitchFamily="34" charset="0"/>
                        <a:ea typeface="+mn-ea"/>
                        <a:cs typeface="Arial" panose="020B0604020202020204" pitchFamily="34" charset="0"/>
                      </a:endParaRPr>
                    </a:p>
                  </a:txBody>
                  <a:tcPr/>
                </a:tc>
                <a:tc>
                  <a:txBody>
                    <a:bodyPr/>
                    <a:lstStyle/>
                    <a:p>
                      <a:pPr marL="171450" indent="-171450">
                        <a:buFont typeface="Arial" panose="020B0604020202020204" pitchFamily="34" charset="0"/>
                        <a:buChar char="−"/>
                      </a:pPr>
                      <a:r>
                        <a:rPr lang="en-US" sz="1200" kern="1200" dirty="0">
                          <a:solidFill>
                            <a:schemeClr val="tx1"/>
                          </a:solidFill>
                          <a:latin typeface="Arial" panose="020B0604020202020204" pitchFamily="34" charset="0"/>
                          <a:cs typeface="Arial" panose="020B0604020202020204" pitchFamily="34" charset="0"/>
                        </a:rPr>
                        <a:t>The effect of frequency domain analysis is less useful for the anomaly detection to the nodes, which consist of more than one sensors</a:t>
                      </a:r>
                      <a:endParaRPr lang="en-IN" sz="1200" kern="1200" dirty="0">
                        <a:solidFill>
                          <a:schemeClr val="tx1"/>
                        </a:solidFill>
                        <a:latin typeface="Arial" panose="020B0604020202020204" pitchFamily="34" charset="0"/>
                        <a:ea typeface="+mn-ea"/>
                        <a:cs typeface="Arial" panose="020B0604020202020204" pitchFamily="34" charset="0"/>
                      </a:endParaRPr>
                    </a:p>
                  </a:txBody>
                  <a:tcPr/>
                </a:tc>
                <a:extLst>
                  <a:ext uri="{0D108BD9-81ED-4DB2-BD59-A6C34878D82A}">
                    <a16:rowId xmlns:a16="http://schemas.microsoft.com/office/drawing/2014/main" val="2690416190"/>
                  </a:ext>
                </a:extLst>
              </a:tr>
              <a:tr h="1769733">
                <a:tc>
                  <a:txBody>
                    <a:bodyPr/>
                    <a:lstStyle/>
                    <a:p>
                      <a:pPr algn="ctr"/>
                      <a:r>
                        <a:rPr lang="en-IN" sz="1200" dirty="0">
                          <a:latin typeface="Arial" panose="020B0604020202020204" pitchFamily="34" charset="0"/>
                          <a:cs typeface="Arial" panose="020B0604020202020204" pitchFamily="34" charset="0"/>
                        </a:rPr>
                        <a:t>2</a:t>
                      </a:r>
                    </a:p>
                  </a:txBody>
                  <a:tcPr/>
                </a:tc>
                <a:tc>
                  <a:txBody>
                    <a:bodyPr/>
                    <a:lstStyle/>
                    <a:p>
                      <a:pPr algn="l"/>
                      <a:r>
                        <a:rPr lang="en-US" sz="1200" kern="1200" dirty="0">
                          <a:solidFill>
                            <a:schemeClr val="tx1"/>
                          </a:solidFill>
                          <a:latin typeface="Arial" panose="020B0604020202020204" pitchFamily="34" charset="0"/>
                          <a:cs typeface="Arial" panose="020B0604020202020204" pitchFamily="34" charset="0"/>
                        </a:rPr>
                        <a:t>A Fault Detection and Diagnosis System for Autonomous Vehicles Based on Hybrid Approaches</a:t>
                      </a:r>
                      <a:endParaRPr lang="en-IN" sz="1200" kern="1200" dirty="0">
                        <a:solidFill>
                          <a:schemeClr val="tx1"/>
                        </a:solidFill>
                        <a:latin typeface="Arial" panose="020B0604020202020204" pitchFamily="34" charset="0"/>
                        <a:ea typeface="+mn-ea"/>
                        <a:cs typeface="Arial" panose="020B0604020202020204" pitchFamily="34" charset="0"/>
                      </a:endParaRPr>
                    </a:p>
                  </a:txBody>
                  <a:tcPr/>
                </a:tc>
                <a:tc>
                  <a:txBody>
                    <a:bodyPr/>
                    <a:lstStyle/>
                    <a:p>
                      <a:r>
                        <a:rPr lang="en-US" sz="1200" kern="1200" dirty="0">
                          <a:solidFill>
                            <a:schemeClr val="tx1"/>
                          </a:solidFill>
                          <a:latin typeface="Arial" panose="020B0604020202020204" pitchFamily="34" charset="0"/>
                          <a:cs typeface="Arial" panose="020B0604020202020204" pitchFamily="34" charset="0"/>
                        </a:rPr>
                        <a:t>IEEE SENSORS JOURNAL, VOL. 20, NO. 16, AUGUST 15, </a:t>
                      </a:r>
                      <a:r>
                        <a:rPr lang="en-US" sz="1200" b="1" kern="1200" dirty="0">
                          <a:solidFill>
                            <a:schemeClr val="tx1"/>
                          </a:solidFill>
                          <a:latin typeface="Arial" panose="020B0604020202020204" pitchFamily="34" charset="0"/>
                          <a:cs typeface="Arial" panose="020B0604020202020204" pitchFamily="34" charset="0"/>
                        </a:rPr>
                        <a:t>2020</a:t>
                      </a:r>
                      <a:endParaRPr lang="en-IN" sz="1200" b="1" kern="1200" dirty="0">
                        <a:solidFill>
                          <a:schemeClr val="tx1"/>
                        </a:solidFill>
                        <a:latin typeface="Arial" panose="020B0604020202020204" pitchFamily="34" charset="0"/>
                        <a:ea typeface="+mn-ea"/>
                        <a:cs typeface="Arial" panose="020B0604020202020204" pitchFamily="34" charset="0"/>
                      </a:endParaRPr>
                    </a:p>
                  </a:txBody>
                  <a:tcPr/>
                </a:tc>
                <a:tc>
                  <a:txBody>
                    <a:bodyPr/>
                    <a:lstStyle/>
                    <a:p>
                      <a:r>
                        <a:rPr lang="en-US" sz="1200" kern="1200" dirty="0">
                          <a:solidFill>
                            <a:schemeClr val="tx1"/>
                          </a:solidFill>
                          <a:latin typeface="Arial" panose="020B0604020202020204" pitchFamily="34" charset="0"/>
                          <a:cs typeface="Arial" panose="020B0604020202020204" pitchFamily="34" charset="0"/>
                        </a:rPr>
                        <a:t>An accurate fault detection and diagnosis system to prevent the potential hazardous situations</a:t>
                      </a:r>
                      <a:endParaRPr lang="en-IN" sz="1200" kern="1200" dirty="0">
                        <a:solidFill>
                          <a:schemeClr val="tx1"/>
                        </a:solidFill>
                        <a:latin typeface="Arial" panose="020B0604020202020204" pitchFamily="34" charset="0"/>
                        <a:ea typeface="+mn-ea"/>
                        <a:cs typeface="Arial" panose="020B0604020202020204" pitchFamily="34" charset="0"/>
                      </a:endParaRPr>
                    </a:p>
                  </a:txBody>
                  <a:tcPr/>
                </a:tc>
                <a:tc>
                  <a:txBody>
                    <a:bodyPr/>
                    <a:lstStyle/>
                    <a:p>
                      <a:pPr marL="171450" indent="-171450">
                        <a:buFont typeface="Wingdings" panose="05000000000000000000" pitchFamily="2" charset="2"/>
                        <a:buChar char="ü"/>
                      </a:pPr>
                      <a:r>
                        <a:rPr lang="en-US" sz="1200" kern="1200" dirty="0">
                          <a:solidFill>
                            <a:schemeClr val="tx1"/>
                          </a:solidFill>
                          <a:latin typeface="Arial" panose="020B0604020202020204" pitchFamily="34" charset="0"/>
                          <a:cs typeface="Arial" panose="020B0604020202020204" pitchFamily="34" charset="0"/>
                        </a:rPr>
                        <a:t>First, to detect the state faults of the autonomous vehicle, Support Vector Machine (SVM) method is adopted to train the boundary curve which separates the safe domain and unsafe domain, a Kalman filter observer is designed to predict the current position of the vehicle</a:t>
                      </a:r>
                      <a:endParaRPr lang="en-IN" sz="1200" kern="1200" dirty="0">
                        <a:solidFill>
                          <a:schemeClr val="tx1"/>
                        </a:solidFill>
                        <a:latin typeface="Arial" panose="020B0604020202020204" pitchFamily="34" charset="0"/>
                        <a:ea typeface="+mn-ea"/>
                        <a:cs typeface="Arial" panose="020B0604020202020204" pitchFamily="34" charset="0"/>
                      </a:endParaRPr>
                    </a:p>
                  </a:txBody>
                  <a:tcPr/>
                </a:tc>
                <a:tc>
                  <a:txBody>
                    <a:bodyPr/>
                    <a:lstStyle/>
                    <a:p>
                      <a:pPr marL="171450" indent="-171450">
                        <a:buFont typeface="Arial" panose="020B0604020202020204" pitchFamily="34" charset="0"/>
                        <a:buChar char="−"/>
                      </a:pPr>
                      <a:r>
                        <a:rPr lang="en-US" sz="1200" kern="1200" dirty="0">
                          <a:solidFill>
                            <a:schemeClr val="tx1"/>
                          </a:solidFill>
                          <a:latin typeface="Arial" panose="020B0604020202020204" pitchFamily="34" charset="0"/>
                          <a:cs typeface="Arial" panose="020B0604020202020204" pitchFamily="34" charset="0"/>
                        </a:rPr>
                        <a:t>Type of the subsystem causes the fault</a:t>
                      </a:r>
                      <a:endParaRPr lang="en-IN" sz="1200" kern="1200" dirty="0">
                        <a:solidFill>
                          <a:schemeClr val="tx1"/>
                        </a:solidFill>
                        <a:latin typeface="Arial" panose="020B0604020202020204" pitchFamily="34" charset="0"/>
                        <a:ea typeface="+mn-ea"/>
                        <a:cs typeface="Arial" panose="020B0604020202020204" pitchFamily="34" charset="0"/>
                      </a:endParaRPr>
                    </a:p>
                  </a:txBody>
                  <a:tcPr/>
                </a:tc>
                <a:extLst>
                  <a:ext uri="{0D108BD9-81ED-4DB2-BD59-A6C34878D82A}">
                    <a16:rowId xmlns:a16="http://schemas.microsoft.com/office/drawing/2014/main" val="3085353241"/>
                  </a:ext>
                </a:extLst>
              </a:tr>
              <a:tr h="1855195">
                <a:tc>
                  <a:txBody>
                    <a:bodyPr/>
                    <a:lstStyle/>
                    <a:p>
                      <a:pPr algn="ctr"/>
                      <a:r>
                        <a:rPr lang="en-IN" sz="1200" dirty="0">
                          <a:latin typeface="Arial" panose="020B0604020202020204" pitchFamily="34" charset="0"/>
                          <a:cs typeface="Arial" panose="020B0604020202020204" pitchFamily="34" charset="0"/>
                        </a:rPr>
                        <a:t>3</a:t>
                      </a:r>
                    </a:p>
                  </a:txBody>
                  <a:tcPr/>
                </a:tc>
                <a:tc>
                  <a:txBody>
                    <a:bodyPr/>
                    <a:lstStyle/>
                    <a:p>
                      <a:r>
                        <a:rPr lang="en-US" sz="1200" kern="1200" dirty="0">
                          <a:solidFill>
                            <a:schemeClr val="tx1"/>
                          </a:solidFill>
                          <a:latin typeface="Arial" panose="020B0604020202020204" pitchFamily="34" charset="0"/>
                          <a:cs typeface="Arial" panose="020B0604020202020204" pitchFamily="34" charset="0"/>
                        </a:rPr>
                        <a:t>A Fast Anomaly Diagnosis Approach Based on Modified CNN and Multisensor Data Fusion</a:t>
                      </a:r>
                      <a:endParaRPr lang="en-IN" sz="1200" kern="1200" dirty="0">
                        <a:solidFill>
                          <a:schemeClr val="tx1"/>
                        </a:solidFill>
                        <a:latin typeface="Arial" panose="020B0604020202020204" pitchFamily="34" charset="0"/>
                        <a:ea typeface="+mn-ea"/>
                        <a:cs typeface="Arial" panose="020B0604020202020204" pitchFamily="34" charset="0"/>
                      </a:endParaRPr>
                    </a:p>
                  </a:txBody>
                  <a:tcPr/>
                </a:tc>
                <a:tc>
                  <a:txBody>
                    <a:bodyPr/>
                    <a:lstStyle/>
                    <a:p>
                      <a:r>
                        <a:rPr lang="en-US" sz="1200" kern="1200" dirty="0">
                          <a:solidFill>
                            <a:schemeClr val="tx1"/>
                          </a:solidFill>
                          <a:latin typeface="Arial" panose="020B0604020202020204" pitchFamily="34" charset="0"/>
                          <a:cs typeface="Arial" panose="020B0604020202020204" pitchFamily="34" charset="0"/>
                        </a:rPr>
                        <a:t>IEEE TRANSACTIONS ON INDUSTRIAL ELECTRONICS, VOL. 69, NO. 12, DECEMBER </a:t>
                      </a:r>
                      <a:r>
                        <a:rPr lang="en-US" sz="1200" b="1" kern="1200" dirty="0">
                          <a:solidFill>
                            <a:schemeClr val="tx1"/>
                          </a:solidFill>
                          <a:latin typeface="Arial" panose="020B0604020202020204" pitchFamily="34" charset="0"/>
                          <a:cs typeface="Arial" panose="020B0604020202020204" pitchFamily="34" charset="0"/>
                        </a:rPr>
                        <a:t>2022</a:t>
                      </a:r>
                      <a:endParaRPr lang="en-IN" sz="1200" b="1" kern="1200" dirty="0">
                        <a:solidFill>
                          <a:schemeClr val="tx1"/>
                        </a:solidFill>
                        <a:latin typeface="Arial" panose="020B0604020202020204" pitchFamily="34" charset="0"/>
                        <a:ea typeface="+mn-ea"/>
                        <a:cs typeface="Arial" panose="020B0604020202020204" pitchFamily="34" charset="0"/>
                      </a:endParaRPr>
                    </a:p>
                  </a:txBody>
                  <a:tcPr/>
                </a:tc>
                <a:tc>
                  <a:txBody>
                    <a:bodyPr/>
                    <a:lstStyle/>
                    <a:p>
                      <a:pPr marL="0" algn="l" defTabSz="457200" rtl="0" eaLnBrk="1" latinLnBrk="0" hangingPunct="1"/>
                      <a:r>
                        <a:rPr lang="en-US" sz="1200" dirty="0">
                          <a:latin typeface="Arial" panose="020B0604020202020204" pitchFamily="34" charset="0"/>
                          <a:cs typeface="Arial" panose="020B0604020202020204" pitchFamily="34" charset="0"/>
                        </a:rPr>
                        <a:t>A modified convolutional neural network (CNN) algorithm, namely 1D-GAPCNN-SVM, is proposed to address the early anomaly diagnosis problem.</a:t>
                      </a:r>
                      <a:endParaRPr lang="en-IN" sz="1200" kern="1200" dirty="0">
                        <a:solidFill>
                          <a:schemeClr val="tx1"/>
                        </a:solidFill>
                        <a:latin typeface="Arial" panose="020B0604020202020204" pitchFamily="34" charset="0"/>
                        <a:ea typeface="+mn-ea"/>
                        <a:cs typeface="Arial" panose="020B0604020202020204" pitchFamily="34" charset="0"/>
                      </a:endParaRPr>
                    </a:p>
                  </a:txBody>
                  <a:tcPr/>
                </a:tc>
                <a:tc>
                  <a:txBody>
                    <a:bodyPr/>
                    <a:lstStyle/>
                    <a:p>
                      <a:pPr marL="171450" indent="-171450" algn="l" defTabSz="457200" rtl="0" eaLnBrk="1" latinLnBrk="0" hangingPunct="1">
                        <a:buFont typeface="Wingdings" panose="05000000000000000000" pitchFamily="2" charset="2"/>
                        <a:buChar char="ü"/>
                      </a:pPr>
                      <a:r>
                        <a:rPr lang="en-US" sz="1200" dirty="0">
                          <a:latin typeface="Arial" panose="020B0604020202020204" pitchFamily="34" charset="0"/>
                          <a:cs typeface="Arial" panose="020B0604020202020204" pitchFamily="34" charset="0"/>
                        </a:rPr>
                        <a:t>To reduce the number of parameters, a 1-D global average pooling layer is designed to substitute the fully connected layer with two or three layers. In order to further improve the diagnosis accuracy, a nonlinear multiclass support vector machine (SVM) is adopted to replace the traditional Softmax classifier as the final discriminator</a:t>
                      </a:r>
                      <a:endParaRPr lang="en-IN" sz="1200" kern="1200" dirty="0">
                        <a:solidFill>
                          <a:schemeClr val="tx1"/>
                        </a:solidFill>
                        <a:latin typeface="Arial" panose="020B0604020202020204" pitchFamily="34" charset="0"/>
                        <a:ea typeface="+mn-ea"/>
                        <a:cs typeface="Arial" panose="020B0604020202020204" pitchFamily="34" charset="0"/>
                      </a:endParaRPr>
                    </a:p>
                  </a:txBody>
                  <a:tcPr/>
                </a:tc>
                <a:tc>
                  <a:txBody>
                    <a:bodyPr/>
                    <a:lstStyle/>
                    <a:p>
                      <a:pPr marL="171450" indent="-171450" algn="l" defTabSz="457200" rtl="0" eaLnBrk="1" latinLnBrk="0" hangingPunct="1">
                        <a:buFont typeface="Arial" panose="020B0604020202020204" pitchFamily="34" charset="0"/>
                        <a:buChar char="−"/>
                      </a:pPr>
                      <a:r>
                        <a:rPr lang="en-IN" sz="1200" kern="1200" dirty="0">
                          <a:solidFill>
                            <a:schemeClr val="tx1"/>
                          </a:solidFill>
                          <a:latin typeface="Arial" panose="020B0604020202020204" pitchFamily="34" charset="0"/>
                          <a:cs typeface="Arial" panose="020B0604020202020204" pitchFamily="34" charset="0"/>
                        </a:rPr>
                        <a:t>2D-model with inefficient multisensor data fusion</a:t>
                      </a:r>
                      <a:endParaRPr lang="en-IN" sz="1200" kern="1200" dirty="0">
                        <a:solidFill>
                          <a:schemeClr val="tx1"/>
                        </a:solidFill>
                        <a:latin typeface="Arial" panose="020B0604020202020204" pitchFamily="34" charset="0"/>
                        <a:ea typeface="+mn-ea"/>
                        <a:cs typeface="Arial" panose="020B0604020202020204" pitchFamily="34" charset="0"/>
                      </a:endParaRPr>
                    </a:p>
                  </a:txBody>
                  <a:tcPr/>
                </a:tc>
                <a:extLst>
                  <a:ext uri="{0D108BD9-81ED-4DB2-BD59-A6C34878D82A}">
                    <a16:rowId xmlns:a16="http://schemas.microsoft.com/office/drawing/2014/main" val="1787985080"/>
                  </a:ext>
                </a:extLst>
              </a:tr>
            </a:tbl>
          </a:graphicData>
        </a:graphic>
      </p:graphicFrame>
      <p:sp>
        <p:nvSpPr>
          <p:cNvPr id="4" name="TextBox 3">
            <a:extLst>
              <a:ext uri="{FF2B5EF4-FFF2-40B4-BE49-F238E27FC236}">
                <a16:creationId xmlns:a16="http://schemas.microsoft.com/office/drawing/2014/main" id="{CC6120FF-E531-F6B7-A688-58E93498C302}"/>
              </a:ext>
            </a:extLst>
          </p:cNvPr>
          <p:cNvSpPr txBox="1"/>
          <p:nvPr/>
        </p:nvSpPr>
        <p:spPr>
          <a:xfrm>
            <a:off x="0" y="235273"/>
            <a:ext cx="12192000" cy="307777"/>
          </a:xfrm>
          <a:prstGeom prst="rect">
            <a:avLst/>
          </a:prstGeom>
          <a:noFill/>
        </p:spPr>
        <p:txBody>
          <a:bodyPr wrap="square" rtlCol="0">
            <a:spAutoFit/>
          </a:bodyPr>
          <a:lstStyle/>
          <a:p>
            <a:pPr algn="ctr"/>
            <a:r>
              <a:rPr lang="en-IN" sz="1400" b="1" dirty="0">
                <a:latin typeface="Arial" panose="020B0604020202020204" pitchFamily="34" charset="0"/>
                <a:cs typeface="Arial" panose="020B0604020202020204" pitchFamily="34" charset="0"/>
              </a:rPr>
              <a:t>LITERATURE SURVEY</a:t>
            </a:r>
          </a:p>
        </p:txBody>
      </p:sp>
    </p:spTree>
    <p:extLst>
      <p:ext uri="{BB962C8B-B14F-4D97-AF65-F5344CB8AC3E}">
        <p14:creationId xmlns:p14="http://schemas.microsoft.com/office/powerpoint/2010/main" val="10131418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407A719-3319-AA30-374F-F78F60BC0DAF}"/>
              </a:ext>
            </a:extLst>
          </p:cNvPr>
          <p:cNvSpPr>
            <a:spLocks noGrp="1"/>
          </p:cNvSpPr>
          <p:nvPr>
            <p:ph type="sldNum" sz="quarter" idx="12"/>
          </p:nvPr>
        </p:nvSpPr>
        <p:spPr/>
        <p:txBody>
          <a:bodyPr/>
          <a:lstStyle/>
          <a:p>
            <a:fld id="{75F25185-79A3-4322-B575-CA7DCA5B4621}" type="slidenum">
              <a:rPr lang="en-IN" smtClean="0"/>
              <a:t>7</a:t>
            </a:fld>
            <a:endParaRPr lang="en-IN"/>
          </a:p>
        </p:txBody>
      </p:sp>
      <p:graphicFrame>
        <p:nvGraphicFramePr>
          <p:cNvPr id="3" name="Table 2">
            <a:extLst>
              <a:ext uri="{FF2B5EF4-FFF2-40B4-BE49-F238E27FC236}">
                <a16:creationId xmlns:a16="http://schemas.microsoft.com/office/drawing/2014/main" id="{710A3DC9-CC71-3ED1-CF24-ED1BDB376E08}"/>
              </a:ext>
            </a:extLst>
          </p:cNvPr>
          <p:cNvGraphicFramePr>
            <a:graphicFrameLocks noGrp="1"/>
          </p:cNvGraphicFramePr>
          <p:nvPr>
            <p:extLst>
              <p:ext uri="{D42A27DB-BD31-4B8C-83A1-F6EECF244321}">
                <p14:modId xmlns:p14="http://schemas.microsoft.com/office/powerpoint/2010/main" val="2968910403"/>
              </p:ext>
            </p:extLst>
          </p:nvPr>
        </p:nvGraphicFramePr>
        <p:xfrm>
          <a:off x="290595" y="362797"/>
          <a:ext cx="11610809" cy="5789511"/>
        </p:xfrm>
        <a:graphic>
          <a:graphicData uri="http://schemas.openxmlformats.org/drawingml/2006/table">
            <a:tbl>
              <a:tblPr firstRow="1" bandRow="1">
                <a:tableStyleId>{00A15C55-8517-42AA-B614-E9B94910E393}</a:tableStyleId>
              </a:tblPr>
              <a:tblGrid>
                <a:gridCol w="573005">
                  <a:extLst>
                    <a:ext uri="{9D8B030D-6E8A-4147-A177-3AD203B41FA5}">
                      <a16:colId xmlns:a16="http://schemas.microsoft.com/office/drawing/2014/main" val="582219224"/>
                    </a:ext>
                  </a:extLst>
                </a:gridCol>
                <a:gridCol w="1639564">
                  <a:extLst>
                    <a:ext uri="{9D8B030D-6E8A-4147-A177-3AD203B41FA5}">
                      <a16:colId xmlns:a16="http://schemas.microsoft.com/office/drawing/2014/main" val="608991905"/>
                    </a:ext>
                  </a:extLst>
                </a:gridCol>
                <a:gridCol w="1723850">
                  <a:extLst>
                    <a:ext uri="{9D8B030D-6E8A-4147-A177-3AD203B41FA5}">
                      <a16:colId xmlns:a16="http://schemas.microsoft.com/office/drawing/2014/main" val="3969733975"/>
                    </a:ext>
                  </a:extLst>
                </a:gridCol>
                <a:gridCol w="2798626">
                  <a:extLst>
                    <a:ext uri="{9D8B030D-6E8A-4147-A177-3AD203B41FA5}">
                      <a16:colId xmlns:a16="http://schemas.microsoft.com/office/drawing/2014/main" val="4063794225"/>
                    </a:ext>
                  </a:extLst>
                </a:gridCol>
                <a:gridCol w="2950502">
                  <a:extLst>
                    <a:ext uri="{9D8B030D-6E8A-4147-A177-3AD203B41FA5}">
                      <a16:colId xmlns:a16="http://schemas.microsoft.com/office/drawing/2014/main" val="3917596856"/>
                    </a:ext>
                  </a:extLst>
                </a:gridCol>
                <a:gridCol w="1925262">
                  <a:extLst>
                    <a:ext uri="{9D8B030D-6E8A-4147-A177-3AD203B41FA5}">
                      <a16:colId xmlns:a16="http://schemas.microsoft.com/office/drawing/2014/main" val="1558898084"/>
                    </a:ext>
                  </a:extLst>
                </a:gridCol>
              </a:tblGrid>
              <a:tr h="670028">
                <a:tc>
                  <a:txBody>
                    <a:bodyPr/>
                    <a:lstStyle/>
                    <a:p>
                      <a:pPr algn="ctr"/>
                      <a:r>
                        <a:rPr lang="en-IN" sz="1200" b="1" dirty="0">
                          <a:solidFill>
                            <a:schemeClr val="tx1"/>
                          </a:solidFill>
                          <a:latin typeface="Arial" panose="020B0604020202020204" pitchFamily="34" charset="0"/>
                          <a:cs typeface="Arial" panose="020B0604020202020204" pitchFamily="34" charset="0"/>
                        </a:rPr>
                        <a:t>SNO</a:t>
                      </a:r>
                    </a:p>
                  </a:txBody>
                  <a:tcPr/>
                </a:tc>
                <a:tc>
                  <a:txBody>
                    <a:bodyPr/>
                    <a:lstStyle/>
                    <a:p>
                      <a:pPr algn="ctr"/>
                      <a:r>
                        <a:rPr lang="en-IN" sz="1200" b="1" dirty="0">
                          <a:solidFill>
                            <a:schemeClr val="tx1"/>
                          </a:solidFill>
                          <a:latin typeface="Arial" panose="020B0604020202020204" pitchFamily="34" charset="0"/>
                          <a:cs typeface="Arial" panose="020B0604020202020204" pitchFamily="34" charset="0"/>
                        </a:rPr>
                        <a:t>TITLE OF THE PAPER</a:t>
                      </a:r>
                    </a:p>
                  </a:txBody>
                  <a:tcPr/>
                </a:tc>
                <a:tc>
                  <a:txBody>
                    <a:bodyPr/>
                    <a:lstStyle/>
                    <a:p>
                      <a:pPr algn="ctr"/>
                      <a:r>
                        <a:rPr lang="en-IN" sz="1200" b="1" dirty="0">
                          <a:solidFill>
                            <a:schemeClr val="tx1"/>
                          </a:solidFill>
                          <a:latin typeface="Arial" panose="020B0604020202020204" pitchFamily="34" charset="0"/>
                          <a:cs typeface="Arial" panose="020B0604020202020204" pitchFamily="34" charset="0"/>
                        </a:rPr>
                        <a:t>NAME OF THE JOURNAL AND PUBLISHED YEAR</a:t>
                      </a:r>
                    </a:p>
                  </a:txBody>
                  <a:tcPr/>
                </a:tc>
                <a:tc>
                  <a:txBody>
                    <a:bodyPr/>
                    <a:lstStyle/>
                    <a:p>
                      <a:pPr algn="ctr"/>
                      <a:r>
                        <a:rPr lang="en-IN" sz="1200" b="1" dirty="0">
                          <a:solidFill>
                            <a:schemeClr val="tx1"/>
                          </a:solidFill>
                          <a:latin typeface="Arial" panose="020B0604020202020204" pitchFamily="34" charset="0"/>
                          <a:cs typeface="Arial" panose="020B0604020202020204" pitchFamily="34" charset="0"/>
                        </a:rPr>
                        <a:t>PROPOSED WORK</a:t>
                      </a:r>
                    </a:p>
                  </a:txBody>
                  <a:tcPr/>
                </a:tc>
                <a:tc>
                  <a:txBody>
                    <a:bodyPr/>
                    <a:lstStyle/>
                    <a:p>
                      <a:pPr algn="ctr"/>
                      <a:r>
                        <a:rPr lang="en-IN" sz="1200" b="1" dirty="0">
                          <a:solidFill>
                            <a:schemeClr val="tx1"/>
                          </a:solidFill>
                          <a:latin typeface="Arial" panose="020B0604020202020204" pitchFamily="34" charset="0"/>
                          <a:cs typeface="Arial" panose="020B0604020202020204" pitchFamily="34" charset="0"/>
                        </a:rPr>
                        <a:t>PROPOSED METHODOLOGY/ALGORITHM</a:t>
                      </a:r>
                    </a:p>
                  </a:txBody>
                  <a:tcPr/>
                </a:tc>
                <a:tc>
                  <a:txBody>
                    <a:bodyPr/>
                    <a:lstStyle/>
                    <a:p>
                      <a:pPr algn="ctr"/>
                      <a:r>
                        <a:rPr lang="en-IN" sz="1200" b="1" dirty="0">
                          <a:solidFill>
                            <a:schemeClr val="tx1"/>
                          </a:solidFill>
                          <a:latin typeface="Arial" panose="020B0604020202020204" pitchFamily="34" charset="0"/>
                          <a:cs typeface="Arial" panose="020B0604020202020204" pitchFamily="34" charset="0"/>
                        </a:rPr>
                        <a:t>LIMITATIONS</a:t>
                      </a:r>
                    </a:p>
                  </a:txBody>
                  <a:tcPr/>
                </a:tc>
                <a:extLst>
                  <a:ext uri="{0D108BD9-81ED-4DB2-BD59-A6C34878D82A}">
                    <a16:rowId xmlns:a16="http://schemas.microsoft.com/office/drawing/2014/main" val="2272081561"/>
                  </a:ext>
                </a:extLst>
              </a:tr>
              <a:tr h="1606382">
                <a:tc>
                  <a:txBody>
                    <a:bodyPr/>
                    <a:lstStyle/>
                    <a:p>
                      <a:pPr algn="ctr"/>
                      <a:r>
                        <a:rPr lang="en-IN" sz="1200" b="0" dirty="0">
                          <a:latin typeface="Arial" panose="020B0604020202020204" pitchFamily="34" charset="0"/>
                          <a:cs typeface="Arial" panose="020B0604020202020204" pitchFamily="34" charset="0"/>
                        </a:rPr>
                        <a:t>4</a:t>
                      </a:r>
                    </a:p>
                  </a:txBody>
                  <a:tcPr/>
                </a:tc>
                <a:tc>
                  <a:txBody>
                    <a:bodyPr/>
                    <a:lstStyle/>
                    <a:p>
                      <a:pPr marL="0" algn="l" defTabSz="457200" rtl="0" eaLnBrk="1" latinLnBrk="0" hangingPunct="1"/>
                      <a:r>
                        <a:rPr lang="en-US" sz="1200" dirty="0">
                          <a:latin typeface="Arial" panose="020B0604020202020204" pitchFamily="34" charset="0"/>
                          <a:cs typeface="Arial" panose="020B0604020202020204" pitchFamily="34" charset="0"/>
                        </a:rPr>
                        <a:t>A Sensor Fusion-Based GNSS Spoofing Attack Detection Framework for Autonomous Vehicles</a:t>
                      </a:r>
                      <a:endParaRPr lang="en-IN" sz="1200" kern="1200" dirty="0">
                        <a:solidFill>
                          <a:schemeClr val="tx1"/>
                        </a:solidFill>
                        <a:latin typeface="Arial" panose="020B0604020202020204" pitchFamily="34" charset="0"/>
                        <a:ea typeface="+mn-ea"/>
                        <a:cs typeface="Arial" panose="020B0604020202020204" pitchFamily="34" charset="0"/>
                      </a:endParaRPr>
                    </a:p>
                  </a:txBody>
                  <a:tcPr/>
                </a:tc>
                <a:tc>
                  <a:txBody>
                    <a:bodyPr/>
                    <a:lstStyle/>
                    <a:p>
                      <a:r>
                        <a:rPr lang="en-IN" sz="1200" dirty="0">
                          <a:latin typeface="Arial" panose="020B0604020202020204" pitchFamily="34" charset="0"/>
                          <a:cs typeface="Arial" panose="020B0604020202020204" pitchFamily="34" charset="0"/>
                        </a:rPr>
                        <a:t>IEEE TRANSACTIONS ON INTELLIGENT TRANSPORTATION SYSTEMS, VOL. 23, NO. 12, DECEMBER </a:t>
                      </a:r>
                      <a:r>
                        <a:rPr lang="en-IN" sz="1200" b="1" dirty="0">
                          <a:latin typeface="Arial" panose="020B0604020202020204" pitchFamily="34" charset="0"/>
                          <a:cs typeface="Arial" panose="020B0604020202020204" pitchFamily="34" charset="0"/>
                        </a:rPr>
                        <a:t>2022</a:t>
                      </a:r>
                      <a:endParaRPr lang="en-IN" sz="1200" b="1" kern="1200" dirty="0">
                        <a:solidFill>
                          <a:schemeClr val="tx1"/>
                        </a:solidFill>
                        <a:latin typeface="Arial" panose="020B0604020202020204" pitchFamily="34" charset="0"/>
                        <a:ea typeface="+mn-ea"/>
                        <a:cs typeface="Arial" panose="020B0604020202020204" pitchFamily="34" charset="0"/>
                      </a:endParaRPr>
                    </a:p>
                  </a:txBody>
                  <a:tcPr/>
                </a:tc>
                <a:tc>
                  <a:txBody>
                    <a:bodyPr/>
                    <a:lstStyle/>
                    <a:p>
                      <a:pPr marL="0" indent="0">
                        <a:buFont typeface="Wingdings" panose="05000000000000000000" pitchFamily="2" charset="2"/>
                        <a:buNone/>
                      </a:pPr>
                      <a:r>
                        <a:rPr lang="en-US" sz="1200" dirty="0">
                          <a:latin typeface="Arial" panose="020B0604020202020204" pitchFamily="34" charset="0"/>
                          <a:cs typeface="Arial" panose="020B0604020202020204" pitchFamily="34" charset="0"/>
                        </a:rPr>
                        <a:t>A sensor fusion-based Global Navigation Satellite System (GNSS) spoofing attack detection framework for autonomous vehicles (AVs) of two strategies: (</a:t>
                      </a:r>
                      <a:r>
                        <a:rPr lang="en-US" sz="1200" dirty="0" err="1">
                          <a:latin typeface="Arial" panose="020B0604020202020204" pitchFamily="34" charset="0"/>
                          <a:cs typeface="Arial" panose="020B0604020202020204" pitchFamily="34" charset="0"/>
                        </a:rPr>
                        <a:t>i</a:t>
                      </a:r>
                      <a:r>
                        <a:rPr lang="en-US" sz="1200" dirty="0">
                          <a:latin typeface="Arial" panose="020B0604020202020204" pitchFamily="34" charset="0"/>
                          <a:cs typeface="Arial" panose="020B0604020202020204" pitchFamily="34" charset="0"/>
                        </a:rPr>
                        <a:t>) comparison between predicted location shifts and motion stated and (ii) detection and classification of turns (left or right)</a:t>
                      </a:r>
                      <a:endParaRPr lang="en-IN" sz="1200" kern="1200" dirty="0">
                        <a:solidFill>
                          <a:schemeClr val="dk1"/>
                        </a:solidFill>
                        <a:latin typeface="Arial" panose="020B0604020202020204" pitchFamily="34" charset="0"/>
                        <a:ea typeface="+mn-ea"/>
                        <a:cs typeface="Arial" panose="020B0604020202020204" pitchFamily="34" charset="0"/>
                      </a:endParaRPr>
                    </a:p>
                  </a:txBody>
                  <a:tcPr/>
                </a:tc>
                <a:tc>
                  <a:txBody>
                    <a:bodyPr/>
                    <a:lstStyle/>
                    <a:p>
                      <a:pPr marL="171450" indent="-171450">
                        <a:buFont typeface="Wingdings" panose="05000000000000000000" pitchFamily="2" charset="2"/>
                        <a:buChar char="ü"/>
                      </a:pPr>
                      <a:r>
                        <a:rPr lang="en-US" sz="1200" dirty="0">
                          <a:latin typeface="Arial" panose="020B0604020202020204" pitchFamily="34" charset="0"/>
                          <a:cs typeface="Arial" panose="020B0604020202020204" pitchFamily="34" charset="0"/>
                        </a:rPr>
                        <a:t>Data from low-cost in-vehicle inertial sensors—i.e., speedometer, accelerometer fed to a long short-term memory (LSTM) to predict the distance between two consecutive timestamps and next combines k-Nearest Neighbors (k-NN) and Dynamic Time Warping (DTW) algorithms to detect a turn and then classify left and right turns using steering angle sensor output</a:t>
                      </a:r>
                      <a:endParaRPr lang="en-IN" sz="1200" kern="1200" dirty="0">
                        <a:solidFill>
                          <a:schemeClr val="dk1"/>
                        </a:solidFill>
                        <a:latin typeface="Arial" panose="020B0604020202020204" pitchFamily="34" charset="0"/>
                        <a:ea typeface="+mn-ea"/>
                        <a:cs typeface="Arial" panose="020B0604020202020204" pitchFamily="34" charset="0"/>
                      </a:endParaRPr>
                    </a:p>
                  </a:txBody>
                  <a:tcPr/>
                </a:tc>
                <a:tc>
                  <a:txBody>
                    <a:bodyPr/>
                    <a:lstStyle/>
                    <a:p>
                      <a:pPr marL="171450" indent="-171450">
                        <a:buFont typeface="Arial" panose="020B0604020202020204" pitchFamily="34" charset="0"/>
                        <a:buChar char="−"/>
                      </a:pPr>
                      <a:r>
                        <a:rPr lang="en-US" sz="1200" dirty="0">
                          <a:latin typeface="Arial" panose="020B0604020202020204" pitchFamily="34" charset="0"/>
                          <a:cs typeface="Arial" panose="020B0604020202020204" pitchFamily="34" charset="0"/>
                        </a:rPr>
                        <a:t>Robust anti-spoofing technologies to mitigate spoofing attacks on GNSS receivers</a:t>
                      </a:r>
                      <a:endParaRPr lang="en-IN" sz="1200" kern="1200" dirty="0">
                        <a:solidFill>
                          <a:schemeClr val="tx1"/>
                        </a:solidFill>
                        <a:latin typeface="Arial" panose="020B0604020202020204" pitchFamily="34" charset="0"/>
                        <a:ea typeface="+mn-ea"/>
                        <a:cs typeface="Arial" panose="020B0604020202020204" pitchFamily="34" charset="0"/>
                      </a:endParaRPr>
                    </a:p>
                  </a:txBody>
                  <a:tcPr/>
                </a:tc>
                <a:extLst>
                  <a:ext uri="{0D108BD9-81ED-4DB2-BD59-A6C34878D82A}">
                    <a16:rowId xmlns:a16="http://schemas.microsoft.com/office/drawing/2014/main" val="2690416190"/>
                  </a:ext>
                </a:extLst>
              </a:tr>
              <a:tr h="1108395">
                <a:tc>
                  <a:txBody>
                    <a:bodyPr/>
                    <a:lstStyle/>
                    <a:p>
                      <a:pPr algn="ctr"/>
                      <a:r>
                        <a:rPr lang="en-IN" sz="1200" dirty="0">
                          <a:latin typeface="Arial" panose="020B0604020202020204" pitchFamily="34" charset="0"/>
                          <a:cs typeface="Arial" panose="020B0604020202020204" pitchFamily="34" charset="0"/>
                        </a:rPr>
                        <a:t>5</a:t>
                      </a:r>
                    </a:p>
                  </a:txBody>
                  <a:tcPr/>
                </a:tc>
                <a:tc>
                  <a:txBody>
                    <a:bodyPr/>
                    <a:lstStyle/>
                    <a:p>
                      <a:pPr algn="l"/>
                      <a:r>
                        <a:rPr lang="en-US" sz="1200" dirty="0">
                          <a:latin typeface="Arial" panose="020B0604020202020204" pitchFamily="34" charset="0"/>
                          <a:cs typeface="Arial" panose="020B0604020202020204" pitchFamily="34" charset="0"/>
                        </a:rPr>
                        <a:t>CANnolo: An Anomaly Detection System Based on LSTM Autoencoders for Controller Area Network</a:t>
                      </a:r>
                      <a:endParaRPr lang="en-IN" sz="1200" kern="1200" dirty="0">
                        <a:solidFill>
                          <a:schemeClr val="tx1"/>
                        </a:solidFill>
                        <a:latin typeface="Arial" panose="020B0604020202020204" pitchFamily="34" charset="0"/>
                        <a:ea typeface="+mn-ea"/>
                        <a:cs typeface="Arial" panose="020B0604020202020204" pitchFamily="34" charset="0"/>
                      </a:endParaRPr>
                    </a:p>
                  </a:txBody>
                  <a:tcPr/>
                </a:tc>
                <a:tc>
                  <a:txBody>
                    <a:bodyPr/>
                    <a:lstStyle/>
                    <a:p>
                      <a:r>
                        <a:rPr lang="en-US" sz="1200" dirty="0">
                          <a:latin typeface="Arial" panose="020B0604020202020204" pitchFamily="34" charset="0"/>
                          <a:cs typeface="Arial" panose="020B0604020202020204" pitchFamily="34" charset="0"/>
                        </a:rPr>
                        <a:t>IEEE TRANSACTIONS ON NETWORK AND SERVICE MANAGEMENT, VOL. 18, NO. 2, JUNE </a:t>
                      </a:r>
                      <a:r>
                        <a:rPr lang="en-US" sz="1200" b="1" dirty="0">
                          <a:latin typeface="Arial" panose="020B0604020202020204" pitchFamily="34" charset="0"/>
                          <a:cs typeface="Arial" panose="020B0604020202020204" pitchFamily="34" charset="0"/>
                        </a:rPr>
                        <a:t>2021</a:t>
                      </a:r>
                      <a:endParaRPr lang="en-IN" sz="1200" b="1" kern="1200" dirty="0">
                        <a:solidFill>
                          <a:schemeClr val="tx1"/>
                        </a:solidFill>
                        <a:latin typeface="Arial" panose="020B0604020202020204" pitchFamily="34" charset="0"/>
                        <a:ea typeface="+mn-ea"/>
                        <a:cs typeface="Arial" panose="020B0604020202020204" pitchFamily="34" charset="0"/>
                      </a:endParaRPr>
                    </a:p>
                  </a:txBody>
                  <a:tcPr/>
                </a:tc>
                <a:tc>
                  <a:txBody>
                    <a:bodyPr/>
                    <a:lstStyle/>
                    <a:p>
                      <a:r>
                        <a:rPr lang="en-US" sz="1200" dirty="0">
                          <a:latin typeface="Arial" panose="020B0604020202020204" pitchFamily="34" charset="0"/>
                          <a:cs typeface="Arial" panose="020B0604020202020204" pitchFamily="34" charset="0"/>
                        </a:rPr>
                        <a:t>CANnolo, an IDS based on Long Short-Term Memory (LSTM)- autoencoders to identify anomalies in Controller Area Networks (CANs)</a:t>
                      </a:r>
                      <a:endParaRPr lang="en-IN" sz="1200" kern="1200" dirty="0">
                        <a:solidFill>
                          <a:schemeClr val="tx1"/>
                        </a:solidFill>
                        <a:latin typeface="Arial" panose="020B0604020202020204" pitchFamily="34" charset="0"/>
                        <a:ea typeface="+mn-ea"/>
                        <a:cs typeface="Arial" panose="020B0604020202020204" pitchFamily="34" charset="0"/>
                      </a:endParaRPr>
                    </a:p>
                  </a:txBody>
                  <a:tcPr/>
                </a:tc>
                <a:tc>
                  <a:txBody>
                    <a:bodyPr/>
                    <a:lstStyle/>
                    <a:p>
                      <a:pPr marL="171450" indent="-171450">
                        <a:buFont typeface="Wingdings" panose="05000000000000000000" pitchFamily="2" charset="2"/>
                        <a:buChar char="ü"/>
                      </a:pPr>
                      <a:r>
                        <a:rPr lang="en-US" sz="1200" dirty="0">
                          <a:latin typeface="Arial" panose="020B0604020202020204" pitchFamily="34" charset="0"/>
                          <a:cs typeface="Arial" panose="020B0604020202020204" pitchFamily="34" charset="0"/>
                        </a:rPr>
                        <a:t>CANnolo automatically analyzes the CAN streams and builds a model of data sequences and detects anomalies by computing the difference between the reconstructed and the respective real sequences.</a:t>
                      </a:r>
                      <a:endParaRPr lang="en-IN" sz="1200" kern="1200" dirty="0">
                        <a:solidFill>
                          <a:schemeClr val="tx1"/>
                        </a:solidFill>
                        <a:latin typeface="Arial" panose="020B0604020202020204" pitchFamily="34" charset="0"/>
                        <a:ea typeface="+mn-ea"/>
                        <a:cs typeface="Arial" panose="020B0604020202020204" pitchFamily="34" charset="0"/>
                      </a:endParaRPr>
                    </a:p>
                  </a:txBody>
                  <a:tcPr/>
                </a:tc>
                <a:tc>
                  <a:txBody>
                    <a:bodyPr/>
                    <a:lstStyle/>
                    <a:p>
                      <a:pPr marL="171450" indent="-171450">
                        <a:buFont typeface="Arial" panose="020B0604020202020204" pitchFamily="34" charset="0"/>
                        <a:buChar char="−"/>
                      </a:pPr>
                      <a:r>
                        <a:rPr lang="en-IN" sz="1200" dirty="0">
                          <a:latin typeface="Arial" panose="020B0604020202020204" pitchFamily="34" charset="0"/>
                          <a:cs typeface="Arial" panose="020B0604020202020204" pitchFamily="34" charset="0"/>
                        </a:rPr>
                        <a:t>Different data over time series makes it relatively slow computation</a:t>
                      </a:r>
                      <a:endParaRPr lang="en-IN" sz="1200" kern="1200" dirty="0">
                        <a:solidFill>
                          <a:schemeClr val="tx1"/>
                        </a:solidFill>
                        <a:latin typeface="Arial" panose="020B0604020202020204" pitchFamily="34" charset="0"/>
                        <a:ea typeface="+mn-ea"/>
                        <a:cs typeface="Arial" panose="020B0604020202020204" pitchFamily="34" charset="0"/>
                      </a:endParaRPr>
                    </a:p>
                  </a:txBody>
                  <a:tcPr/>
                </a:tc>
                <a:extLst>
                  <a:ext uri="{0D108BD9-81ED-4DB2-BD59-A6C34878D82A}">
                    <a16:rowId xmlns:a16="http://schemas.microsoft.com/office/drawing/2014/main" val="3085353241"/>
                  </a:ext>
                </a:extLst>
              </a:tr>
              <a:tr h="1827643">
                <a:tc>
                  <a:txBody>
                    <a:bodyPr/>
                    <a:lstStyle/>
                    <a:p>
                      <a:pPr algn="ctr"/>
                      <a:r>
                        <a:rPr lang="en-IN" sz="1200" dirty="0">
                          <a:latin typeface="Arial" panose="020B0604020202020204" pitchFamily="34" charset="0"/>
                          <a:cs typeface="Arial" panose="020B0604020202020204" pitchFamily="34" charset="0"/>
                        </a:rPr>
                        <a:t>6</a:t>
                      </a:r>
                    </a:p>
                  </a:txBody>
                  <a:tcPr/>
                </a:tc>
                <a:tc>
                  <a:txBody>
                    <a:bodyPr/>
                    <a:lstStyle/>
                    <a:p>
                      <a:pPr marL="0" algn="l" defTabSz="914400" rtl="0" eaLnBrk="1" latinLnBrk="0" hangingPunct="1"/>
                      <a:r>
                        <a:rPr lang="en-US" sz="1200" kern="1200" dirty="0">
                          <a:solidFill>
                            <a:schemeClr val="dk1"/>
                          </a:solidFill>
                          <a:latin typeface="Arial" panose="020B0604020202020204" pitchFamily="34" charset="0"/>
                          <a:ea typeface="+mn-ea"/>
                          <a:cs typeface="Arial" panose="020B0604020202020204" pitchFamily="34" charset="0"/>
                        </a:rPr>
                        <a:t>A Unified Bayesian Framework for Joint Estimation and Anomaly Detection in Environmental Sensor Networks</a:t>
                      </a:r>
                      <a:endParaRPr lang="en-IN" sz="1200" kern="1200" dirty="0">
                        <a:solidFill>
                          <a:schemeClr val="dk1"/>
                        </a:solidFill>
                        <a:latin typeface="Arial" panose="020B0604020202020204" pitchFamily="34" charset="0"/>
                        <a:ea typeface="+mn-ea"/>
                        <a:cs typeface="Arial" panose="020B0604020202020204" pitchFamily="34" charset="0"/>
                      </a:endParaRPr>
                    </a:p>
                  </a:txBody>
                  <a:tcPr/>
                </a:tc>
                <a:tc>
                  <a:txBody>
                    <a:bodyPr/>
                    <a:lstStyle/>
                    <a:p>
                      <a:pPr marL="0" algn="l" defTabSz="914400" rtl="0" eaLnBrk="1" latinLnBrk="0" hangingPunct="1"/>
                      <a:r>
                        <a:rPr lang="en-IN" sz="1200" kern="1200" dirty="0">
                          <a:solidFill>
                            <a:schemeClr val="dk1"/>
                          </a:solidFill>
                          <a:latin typeface="Arial" panose="020B0604020202020204" pitchFamily="34" charset="0"/>
                          <a:ea typeface="+mn-ea"/>
                          <a:cs typeface="Arial" panose="020B0604020202020204" pitchFamily="34" charset="0"/>
                        </a:rPr>
                        <a:t>IEEE ACCESS ,DEC </a:t>
                      </a:r>
                      <a:r>
                        <a:rPr lang="en-IN" sz="1200" b="1" kern="1200" dirty="0">
                          <a:solidFill>
                            <a:schemeClr val="dk1"/>
                          </a:solidFill>
                          <a:latin typeface="Arial" panose="020B0604020202020204" pitchFamily="34" charset="0"/>
                          <a:ea typeface="+mn-ea"/>
                          <a:cs typeface="Arial" panose="020B0604020202020204" pitchFamily="34" charset="0"/>
                        </a:rPr>
                        <a:t>2022</a:t>
                      </a:r>
                    </a:p>
                  </a:txBody>
                  <a:tcPr/>
                </a:tc>
                <a:tc>
                  <a:txBody>
                    <a:bodyPr/>
                    <a:lstStyle/>
                    <a:p>
                      <a:pPr marL="0" algn="l" defTabSz="914400" rtl="0" eaLnBrk="1" latinLnBrk="0" hangingPunct="1"/>
                      <a:r>
                        <a:rPr lang="en-US" sz="1200" kern="1200" dirty="0">
                          <a:solidFill>
                            <a:schemeClr val="dk1"/>
                          </a:solidFill>
                          <a:latin typeface="Arial" panose="020B0604020202020204" pitchFamily="34" charset="0"/>
                          <a:ea typeface="+mn-ea"/>
                          <a:cs typeface="Arial" panose="020B0604020202020204" pitchFamily="34" charset="0"/>
                        </a:rPr>
                        <a:t>A novel unified Bayesian framework that enable simultaneous estimation of a common parameter of interest and identification of multiple and possibly different types of anomalies that can affect sensors in environmental sensor networks</a:t>
                      </a:r>
                      <a:endParaRPr lang="en-IN" sz="1200" kern="1200" dirty="0">
                        <a:solidFill>
                          <a:schemeClr val="dk1"/>
                        </a:solidFill>
                        <a:latin typeface="Arial" panose="020B0604020202020204" pitchFamily="34" charset="0"/>
                        <a:ea typeface="+mn-ea"/>
                        <a:cs typeface="Arial" panose="020B0604020202020204" pitchFamily="34" charset="0"/>
                      </a:endParaRPr>
                    </a:p>
                  </a:txBody>
                  <a:tcPr/>
                </a:tc>
                <a:tc>
                  <a:txBody>
                    <a:bodyPr/>
                    <a:lstStyle/>
                    <a:p>
                      <a:pPr marL="171450" indent="-171450" algn="l" defTabSz="914400" rtl="0" eaLnBrk="1" latinLnBrk="0" hangingPunct="1">
                        <a:buFont typeface="Wingdings" panose="05000000000000000000" pitchFamily="2" charset="2"/>
                        <a:buChar char="ü"/>
                      </a:pPr>
                      <a:r>
                        <a:rPr lang="en-US" sz="1200" kern="1200" dirty="0">
                          <a:solidFill>
                            <a:schemeClr val="dk1"/>
                          </a:solidFill>
                          <a:latin typeface="Arial" panose="020B0604020202020204" pitchFamily="34" charset="0"/>
                          <a:ea typeface="+mn-ea"/>
                          <a:cs typeface="Arial" panose="020B0604020202020204" pitchFamily="34" charset="0"/>
                        </a:rPr>
                        <a:t>The optimal joint maximum-likelihood and maximum a-posteriori (ML-MAP) estimation method, and propose novel reduced-complexity two-step algorithms able to achieve almost the same performance of the joint ML-MAP, but at a fraction of its computational cost</a:t>
                      </a:r>
                      <a:endParaRPr lang="en-IN" sz="1200" kern="1200" dirty="0">
                        <a:solidFill>
                          <a:schemeClr val="dk1"/>
                        </a:solidFill>
                        <a:latin typeface="Arial" panose="020B0604020202020204" pitchFamily="34" charset="0"/>
                        <a:ea typeface="+mn-ea"/>
                        <a:cs typeface="Arial" panose="020B0604020202020204" pitchFamily="34" charset="0"/>
                      </a:endParaRPr>
                    </a:p>
                  </a:txBody>
                  <a:tcPr/>
                </a:tc>
                <a:tc>
                  <a:txBody>
                    <a:bodyPr/>
                    <a:lstStyle/>
                    <a:p>
                      <a:pPr marL="0" indent="-171450" algn="l" defTabSz="914400" rtl="0" eaLnBrk="1" latinLnBrk="0" hangingPunct="1">
                        <a:buFont typeface="Arial" panose="020B0604020202020204" pitchFamily="34" charset="0"/>
                        <a:buChar char="−"/>
                      </a:pPr>
                      <a:r>
                        <a:rPr lang="en-US" sz="1200" kern="1200" dirty="0">
                          <a:solidFill>
                            <a:schemeClr val="dk1"/>
                          </a:solidFill>
                          <a:latin typeface="Arial" panose="020B0604020202020204" pitchFamily="34" charset="0"/>
                          <a:ea typeface="+mn-ea"/>
                          <a:cs typeface="Arial" panose="020B0604020202020204" pitchFamily="34" charset="0"/>
                        </a:rPr>
                        <a:t>Computational complexity in cost analysis, to increase the percent of faulty nodes in network</a:t>
                      </a:r>
                      <a:endParaRPr lang="en-IN" sz="1200" kern="1200" dirty="0">
                        <a:solidFill>
                          <a:schemeClr val="dk1"/>
                        </a:solidFill>
                        <a:latin typeface="Arial" panose="020B0604020202020204" pitchFamily="34" charset="0"/>
                        <a:ea typeface="+mn-ea"/>
                        <a:cs typeface="Arial" panose="020B0604020202020204" pitchFamily="34" charset="0"/>
                      </a:endParaRPr>
                    </a:p>
                  </a:txBody>
                  <a:tcPr/>
                </a:tc>
                <a:extLst>
                  <a:ext uri="{0D108BD9-81ED-4DB2-BD59-A6C34878D82A}">
                    <a16:rowId xmlns:a16="http://schemas.microsoft.com/office/drawing/2014/main" val="1787985080"/>
                  </a:ext>
                </a:extLst>
              </a:tr>
            </a:tbl>
          </a:graphicData>
        </a:graphic>
      </p:graphicFrame>
    </p:spTree>
    <p:extLst>
      <p:ext uri="{BB962C8B-B14F-4D97-AF65-F5344CB8AC3E}">
        <p14:creationId xmlns:p14="http://schemas.microsoft.com/office/powerpoint/2010/main" val="20360883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C4E5446-7015-EE70-E6B8-8983BC3C236C}"/>
              </a:ext>
            </a:extLst>
          </p:cNvPr>
          <p:cNvSpPr>
            <a:spLocks noGrp="1"/>
          </p:cNvSpPr>
          <p:nvPr>
            <p:ph type="sldNum" sz="quarter" idx="12"/>
          </p:nvPr>
        </p:nvSpPr>
        <p:spPr/>
        <p:txBody>
          <a:bodyPr/>
          <a:lstStyle/>
          <a:p>
            <a:fld id="{75F25185-79A3-4322-B575-CA7DCA5B4621}" type="slidenum">
              <a:rPr lang="en-IN" smtClean="0"/>
              <a:t>8</a:t>
            </a:fld>
            <a:endParaRPr lang="en-IN"/>
          </a:p>
        </p:txBody>
      </p:sp>
      <p:graphicFrame>
        <p:nvGraphicFramePr>
          <p:cNvPr id="5" name="Table 5">
            <a:extLst>
              <a:ext uri="{FF2B5EF4-FFF2-40B4-BE49-F238E27FC236}">
                <a16:creationId xmlns:a16="http://schemas.microsoft.com/office/drawing/2014/main" id="{62FA4519-BFD3-1DA7-CF99-EC5643E9280A}"/>
              </a:ext>
            </a:extLst>
          </p:cNvPr>
          <p:cNvGraphicFramePr>
            <a:graphicFrameLocks noGrp="1"/>
          </p:cNvGraphicFramePr>
          <p:nvPr>
            <p:extLst>
              <p:ext uri="{D42A27DB-BD31-4B8C-83A1-F6EECF244321}">
                <p14:modId xmlns:p14="http://schemas.microsoft.com/office/powerpoint/2010/main" val="3160042030"/>
              </p:ext>
            </p:extLst>
          </p:nvPr>
        </p:nvGraphicFramePr>
        <p:xfrm>
          <a:off x="235266" y="104775"/>
          <a:ext cx="11572878" cy="6203581"/>
        </p:xfrm>
        <a:graphic>
          <a:graphicData uri="http://schemas.openxmlformats.org/drawingml/2006/table">
            <a:tbl>
              <a:tblPr firstRow="1" bandRow="1">
                <a:tableStyleId>{00A15C55-8517-42AA-B614-E9B94910E393}</a:tableStyleId>
              </a:tblPr>
              <a:tblGrid>
                <a:gridCol w="504826">
                  <a:extLst>
                    <a:ext uri="{9D8B030D-6E8A-4147-A177-3AD203B41FA5}">
                      <a16:colId xmlns:a16="http://schemas.microsoft.com/office/drawing/2014/main" val="1417551144"/>
                    </a:ext>
                  </a:extLst>
                </a:gridCol>
                <a:gridCol w="1715453">
                  <a:extLst>
                    <a:ext uri="{9D8B030D-6E8A-4147-A177-3AD203B41FA5}">
                      <a16:colId xmlns:a16="http://schemas.microsoft.com/office/drawing/2014/main" val="24804147"/>
                    </a:ext>
                  </a:extLst>
                </a:gridCol>
                <a:gridCol w="1798320">
                  <a:extLst>
                    <a:ext uri="{9D8B030D-6E8A-4147-A177-3AD203B41FA5}">
                      <a16:colId xmlns:a16="http://schemas.microsoft.com/office/drawing/2014/main" val="724899227"/>
                    </a:ext>
                  </a:extLst>
                </a:gridCol>
                <a:gridCol w="2518410">
                  <a:extLst>
                    <a:ext uri="{9D8B030D-6E8A-4147-A177-3AD203B41FA5}">
                      <a16:colId xmlns:a16="http://schemas.microsoft.com/office/drawing/2014/main" val="1134684682"/>
                    </a:ext>
                  </a:extLst>
                </a:gridCol>
                <a:gridCol w="3107056">
                  <a:extLst>
                    <a:ext uri="{9D8B030D-6E8A-4147-A177-3AD203B41FA5}">
                      <a16:colId xmlns:a16="http://schemas.microsoft.com/office/drawing/2014/main" val="406002258"/>
                    </a:ext>
                  </a:extLst>
                </a:gridCol>
                <a:gridCol w="1928813">
                  <a:extLst>
                    <a:ext uri="{9D8B030D-6E8A-4147-A177-3AD203B41FA5}">
                      <a16:colId xmlns:a16="http://schemas.microsoft.com/office/drawing/2014/main" val="2885019114"/>
                    </a:ext>
                  </a:extLst>
                </a:gridCol>
              </a:tblGrid>
              <a:tr h="624003">
                <a:tc>
                  <a:txBody>
                    <a:bodyPr/>
                    <a:lstStyle/>
                    <a:p>
                      <a:pPr algn="ctr"/>
                      <a:r>
                        <a:rPr lang="en-IN" sz="1200" b="1" dirty="0">
                          <a:solidFill>
                            <a:schemeClr val="tx1"/>
                          </a:solidFill>
                          <a:latin typeface="Arial" panose="020B0604020202020204" pitchFamily="34" charset="0"/>
                          <a:cs typeface="Arial" panose="020B0604020202020204" pitchFamily="34" charset="0"/>
                        </a:rPr>
                        <a:t>SNO</a:t>
                      </a:r>
                    </a:p>
                  </a:txBody>
                  <a:tcPr/>
                </a:tc>
                <a:tc>
                  <a:txBody>
                    <a:bodyPr/>
                    <a:lstStyle/>
                    <a:p>
                      <a:pPr algn="ctr"/>
                      <a:r>
                        <a:rPr lang="en-IN" sz="1200" b="1" dirty="0">
                          <a:solidFill>
                            <a:schemeClr val="tx1"/>
                          </a:solidFill>
                          <a:latin typeface="Arial" panose="020B0604020202020204" pitchFamily="34" charset="0"/>
                          <a:cs typeface="Arial" panose="020B0604020202020204" pitchFamily="34" charset="0"/>
                        </a:rPr>
                        <a:t>TITLE OF THE PAPER</a:t>
                      </a:r>
                    </a:p>
                  </a:txBody>
                  <a:tcPr/>
                </a:tc>
                <a:tc>
                  <a:txBody>
                    <a:bodyPr/>
                    <a:lstStyle/>
                    <a:p>
                      <a:pPr algn="ctr"/>
                      <a:r>
                        <a:rPr lang="en-IN" sz="1200" b="1" dirty="0">
                          <a:solidFill>
                            <a:schemeClr val="tx1"/>
                          </a:solidFill>
                          <a:latin typeface="Arial" panose="020B0604020202020204" pitchFamily="34" charset="0"/>
                          <a:cs typeface="Arial" panose="020B0604020202020204" pitchFamily="34" charset="0"/>
                        </a:rPr>
                        <a:t>NAME OF THE JOURNAL AND PUBLISHED YEAR</a:t>
                      </a:r>
                    </a:p>
                  </a:txBody>
                  <a:tcPr/>
                </a:tc>
                <a:tc>
                  <a:txBody>
                    <a:bodyPr/>
                    <a:lstStyle/>
                    <a:p>
                      <a:pPr algn="ctr"/>
                      <a:r>
                        <a:rPr lang="en-IN" sz="1200" b="1" dirty="0">
                          <a:solidFill>
                            <a:schemeClr val="tx1"/>
                          </a:solidFill>
                          <a:latin typeface="Arial" panose="020B0604020202020204" pitchFamily="34" charset="0"/>
                          <a:cs typeface="Arial" panose="020B0604020202020204" pitchFamily="34" charset="0"/>
                        </a:rPr>
                        <a:t>PROPOSED WORK</a:t>
                      </a:r>
                    </a:p>
                  </a:txBody>
                  <a:tcPr/>
                </a:tc>
                <a:tc>
                  <a:txBody>
                    <a:bodyPr/>
                    <a:lstStyle/>
                    <a:p>
                      <a:pPr algn="ctr"/>
                      <a:r>
                        <a:rPr lang="en-IN" sz="1200" b="1" dirty="0">
                          <a:solidFill>
                            <a:schemeClr val="tx1"/>
                          </a:solidFill>
                          <a:latin typeface="Arial" panose="020B0604020202020204" pitchFamily="34" charset="0"/>
                          <a:cs typeface="Arial" panose="020B0604020202020204" pitchFamily="34" charset="0"/>
                        </a:rPr>
                        <a:t>PROPOSED METHODOLOGY/ALGORITHM</a:t>
                      </a:r>
                    </a:p>
                  </a:txBody>
                  <a:tcPr/>
                </a:tc>
                <a:tc>
                  <a:txBody>
                    <a:bodyPr/>
                    <a:lstStyle/>
                    <a:p>
                      <a:pPr algn="ctr"/>
                      <a:r>
                        <a:rPr lang="en-IN" sz="1200" b="1" dirty="0">
                          <a:solidFill>
                            <a:schemeClr val="tx1"/>
                          </a:solidFill>
                          <a:latin typeface="Arial" panose="020B0604020202020204" pitchFamily="34" charset="0"/>
                          <a:cs typeface="Arial" panose="020B0604020202020204" pitchFamily="34" charset="0"/>
                        </a:rPr>
                        <a:t>LIMITATIONS</a:t>
                      </a:r>
                    </a:p>
                  </a:txBody>
                  <a:tcPr/>
                </a:tc>
                <a:extLst>
                  <a:ext uri="{0D108BD9-81ED-4DB2-BD59-A6C34878D82A}">
                    <a16:rowId xmlns:a16="http://schemas.microsoft.com/office/drawing/2014/main" val="3354069460"/>
                  </a:ext>
                </a:extLst>
              </a:tr>
              <a:tr h="1302409">
                <a:tc>
                  <a:txBody>
                    <a:bodyPr/>
                    <a:lstStyle/>
                    <a:p>
                      <a:pPr algn="ctr"/>
                      <a:r>
                        <a:rPr lang="en-IN" sz="1200" b="0" dirty="0">
                          <a:latin typeface="Arial" panose="020B0604020202020204" pitchFamily="34" charset="0"/>
                          <a:cs typeface="Arial" panose="020B0604020202020204" pitchFamily="34" charset="0"/>
                        </a:rPr>
                        <a:t>7</a:t>
                      </a:r>
                    </a:p>
                  </a:txBody>
                  <a:tcPr/>
                </a:tc>
                <a:tc>
                  <a:txBody>
                    <a:bodyPr/>
                    <a:lstStyle/>
                    <a:p>
                      <a:r>
                        <a:rPr lang="en-IN" sz="1200" dirty="0">
                          <a:latin typeface="Arial" panose="020B0604020202020204" pitchFamily="34" charset="0"/>
                          <a:cs typeface="Arial" panose="020B0604020202020204" pitchFamily="34" charset="0"/>
                        </a:rPr>
                        <a:t>Filter-Based Secure Dynamic Pose Estimation for Autonomous Vehicles</a:t>
                      </a:r>
                    </a:p>
                  </a:txBody>
                  <a:tcPr/>
                </a:tc>
                <a:tc>
                  <a:txBody>
                    <a:bodyPr/>
                    <a:lstStyle/>
                    <a:p>
                      <a:r>
                        <a:rPr lang="en-US" sz="1200" dirty="0">
                          <a:latin typeface="Arial" panose="020B0604020202020204" pitchFamily="34" charset="0"/>
                          <a:cs typeface="Arial" panose="020B0604020202020204" pitchFamily="34" charset="0"/>
                        </a:rPr>
                        <a:t>IEEE SENSORS JOURNAL, VOL. 19, NO. 15, AUGUST 1, </a:t>
                      </a:r>
                      <a:r>
                        <a:rPr lang="en-US" sz="1200" b="1" dirty="0">
                          <a:latin typeface="Arial" panose="020B0604020202020204" pitchFamily="34" charset="0"/>
                          <a:cs typeface="Arial" panose="020B0604020202020204" pitchFamily="34" charset="0"/>
                        </a:rPr>
                        <a:t>2019</a:t>
                      </a:r>
                      <a:endParaRPr lang="en-IN" sz="1200" b="1" dirty="0">
                        <a:latin typeface="Arial" panose="020B0604020202020204" pitchFamily="34" charset="0"/>
                        <a:cs typeface="Arial" panose="020B0604020202020204" pitchFamily="34" charset="0"/>
                      </a:endParaRPr>
                    </a:p>
                  </a:txBody>
                  <a:tcPr/>
                </a:tc>
                <a:tc>
                  <a:txBody>
                    <a:bodyPr/>
                    <a:lstStyle/>
                    <a:p>
                      <a:r>
                        <a:rPr lang="en-US" sz="1200" dirty="0">
                          <a:latin typeface="Arial" panose="020B0604020202020204" pitchFamily="34" charset="0"/>
                          <a:cs typeface="Arial" panose="020B0604020202020204" pitchFamily="34" charset="0"/>
                        </a:rPr>
                        <a:t>recursive secure dynamic estimator has been designed to tackle the state estimation problem for autonomous vehicles in the circumstance of possible sensor attacks</a:t>
                      </a:r>
                      <a:endParaRPr lang="en-IN" sz="1200" dirty="0">
                        <a:latin typeface="Arial" panose="020B0604020202020204" pitchFamily="34" charset="0"/>
                        <a:cs typeface="Arial" panose="020B0604020202020204" pitchFamily="34" charset="0"/>
                      </a:endParaRPr>
                    </a:p>
                  </a:txBody>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lang="en-US" sz="1200" dirty="0">
                          <a:latin typeface="Arial" panose="020B0604020202020204" pitchFamily="34" charset="0"/>
                          <a:cs typeface="Arial" panose="020B0604020202020204" pitchFamily="34" charset="0"/>
                        </a:rPr>
                        <a:t>Proposed estimator coincides with the conventional Kalman filter when all sensors on autonomous vehicles are benign</a:t>
                      </a:r>
                      <a:endParaRPr lang="en-IN" sz="1200" dirty="0">
                        <a:latin typeface="Arial" panose="020B0604020202020204" pitchFamily="34" charset="0"/>
                        <a:cs typeface="Arial" panose="020B0604020202020204" pitchFamily="34" charset="0"/>
                      </a:endParaRPr>
                    </a:p>
                  </a:txBody>
                  <a:tcPr/>
                </a:tc>
                <a:tc>
                  <a:txBody>
                    <a:bodyPr/>
                    <a:lstStyle/>
                    <a:p>
                      <a:r>
                        <a:rPr lang="en-IN" sz="1200" dirty="0">
                          <a:latin typeface="Arial" panose="020B0604020202020204" pitchFamily="34" charset="0"/>
                          <a:cs typeface="Arial" panose="020B0604020202020204" pitchFamily="34" charset="0"/>
                        </a:rPr>
                        <a:t>-Pose estimation when sensors fail</a:t>
                      </a:r>
                    </a:p>
                  </a:txBody>
                  <a:tcPr/>
                </a:tc>
                <a:extLst>
                  <a:ext uri="{0D108BD9-81ED-4DB2-BD59-A6C34878D82A}">
                    <a16:rowId xmlns:a16="http://schemas.microsoft.com/office/drawing/2014/main" val="1040756761"/>
                  </a:ext>
                </a:extLst>
              </a:tr>
              <a:tr h="1152132">
                <a:tc>
                  <a:txBody>
                    <a:bodyPr/>
                    <a:lstStyle/>
                    <a:p>
                      <a:pPr algn="ctr"/>
                      <a:r>
                        <a:rPr lang="en-IN" sz="1200" dirty="0">
                          <a:latin typeface="Arial" panose="020B0604020202020204" pitchFamily="34" charset="0"/>
                          <a:cs typeface="Arial" panose="020B0604020202020204" pitchFamily="34" charset="0"/>
                        </a:rPr>
                        <a:t>8</a:t>
                      </a:r>
                    </a:p>
                  </a:txBody>
                  <a:tcPr/>
                </a:tc>
                <a:tc>
                  <a:txBody>
                    <a:bodyPr/>
                    <a:lstStyle/>
                    <a:p>
                      <a:pPr marL="0" algn="l" defTabSz="914400" rtl="0" eaLnBrk="1" latinLnBrk="0" hangingPunct="1"/>
                      <a:r>
                        <a:rPr lang="en-US" sz="1200" kern="1200" dirty="0">
                          <a:solidFill>
                            <a:schemeClr val="dk1"/>
                          </a:solidFill>
                          <a:latin typeface="Arial" panose="020B0604020202020204" pitchFamily="34" charset="0"/>
                          <a:ea typeface="+mn-ea"/>
                          <a:cs typeface="Arial" panose="020B0604020202020204" pitchFamily="34" charset="0"/>
                        </a:rPr>
                        <a:t>Learning-Based Attacks in Cyber-Physical Systems</a:t>
                      </a:r>
                      <a:endParaRPr lang="en-IN" sz="1200" kern="1200" dirty="0">
                        <a:solidFill>
                          <a:schemeClr val="dk1"/>
                        </a:solidFill>
                        <a:latin typeface="Arial" panose="020B0604020202020204" pitchFamily="34" charset="0"/>
                        <a:ea typeface="+mn-ea"/>
                        <a:cs typeface="Arial" panose="020B0604020202020204" pitchFamily="34" charset="0"/>
                      </a:endParaRPr>
                    </a:p>
                  </a:txBody>
                  <a:tcPr/>
                </a:tc>
                <a:tc>
                  <a:txBody>
                    <a:bodyPr/>
                    <a:lstStyle/>
                    <a:p>
                      <a:pPr marL="0" algn="l" defTabSz="914400" rtl="0" eaLnBrk="1" latinLnBrk="0" hangingPunct="1"/>
                      <a:r>
                        <a:rPr lang="en-US" sz="1200" kern="1200" dirty="0">
                          <a:solidFill>
                            <a:schemeClr val="dk1"/>
                          </a:solidFill>
                          <a:latin typeface="Arial" panose="020B0604020202020204" pitchFamily="34" charset="0"/>
                          <a:ea typeface="+mn-ea"/>
                          <a:cs typeface="Arial" panose="020B0604020202020204" pitchFamily="34" charset="0"/>
                        </a:rPr>
                        <a:t>IEEE TRANSACTIONS ON CONTROL OF NETWORK SYSTEMS, VOL. 8, NO. 1, MARCH </a:t>
                      </a:r>
                      <a:r>
                        <a:rPr lang="en-US" sz="1200" b="1" kern="1200" dirty="0">
                          <a:solidFill>
                            <a:schemeClr val="dk1"/>
                          </a:solidFill>
                          <a:latin typeface="Arial" panose="020B0604020202020204" pitchFamily="34" charset="0"/>
                          <a:ea typeface="+mn-ea"/>
                          <a:cs typeface="Arial" panose="020B0604020202020204" pitchFamily="34" charset="0"/>
                        </a:rPr>
                        <a:t>2021</a:t>
                      </a:r>
                      <a:endParaRPr lang="en-IN" sz="1200" b="1" kern="1200" dirty="0">
                        <a:solidFill>
                          <a:schemeClr val="dk1"/>
                        </a:solidFill>
                        <a:latin typeface="Arial" panose="020B0604020202020204" pitchFamily="34" charset="0"/>
                        <a:ea typeface="+mn-ea"/>
                        <a:cs typeface="Arial" panose="020B0604020202020204" pitchFamily="34" charset="0"/>
                      </a:endParaRPr>
                    </a:p>
                  </a:txBody>
                  <a:tcPr/>
                </a:tc>
                <a:tc>
                  <a:txBody>
                    <a:bodyPr/>
                    <a:lstStyle/>
                    <a:p>
                      <a:pPr marL="0" algn="l" defTabSz="914400" rtl="0" eaLnBrk="1" latinLnBrk="0" hangingPunct="1"/>
                      <a:r>
                        <a:rPr lang="en-US" sz="1200" kern="1200" dirty="0">
                          <a:solidFill>
                            <a:schemeClr val="dk1"/>
                          </a:solidFill>
                          <a:latin typeface="Arial" panose="020B0604020202020204" pitchFamily="34" charset="0"/>
                          <a:ea typeface="+mn-ea"/>
                          <a:cs typeface="Arial" panose="020B0604020202020204" pitchFamily="34" charset="0"/>
                        </a:rPr>
                        <a:t>an arbitrary learning algorithm to estimate the system dynamic</a:t>
                      </a:r>
                      <a:endParaRPr lang="en-IN" sz="1200" kern="1200" dirty="0">
                        <a:solidFill>
                          <a:schemeClr val="dk1"/>
                        </a:solidFill>
                        <a:latin typeface="Arial" panose="020B0604020202020204" pitchFamily="34" charset="0"/>
                        <a:ea typeface="+mn-ea"/>
                        <a:cs typeface="Arial" panose="020B0604020202020204" pitchFamily="34" charset="0"/>
                      </a:endParaRPr>
                    </a:p>
                  </a:txBody>
                  <a:tcPr/>
                </a:tc>
                <a:tc>
                  <a:txBody>
                    <a:bodyPr/>
                    <a:lstStyle/>
                    <a:p>
                      <a:pPr marL="171450" indent="-171450" algn="l" defTabSz="914400" rtl="0" eaLnBrk="1" latinLnBrk="0" hangingPunct="1">
                        <a:buFont typeface="Wingdings" panose="05000000000000000000" pitchFamily="2" charset="2"/>
                        <a:buChar char="ü"/>
                      </a:pPr>
                      <a:r>
                        <a:rPr lang="en-US" sz="1200" kern="1200" dirty="0">
                          <a:solidFill>
                            <a:schemeClr val="dk1"/>
                          </a:solidFill>
                          <a:latin typeface="Arial" panose="020B0604020202020204" pitchFamily="34" charset="0"/>
                          <a:ea typeface="+mn-ea"/>
                          <a:cs typeface="Arial" panose="020B0604020202020204" pitchFamily="34" charset="0"/>
                        </a:rPr>
                        <a:t>The controller improves the security imposing crafted privacy-enhancing signal on top of the “nominal control policy.”</a:t>
                      </a:r>
                      <a:endParaRPr lang="en-IN" sz="1200" kern="1200" dirty="0">
                        <a:solidFill>
                          <a:schemeClr val="dk1"/>
                        </a:solidFill>
                        <a:latin typeface="Arial" panose="020B0604020202020204" pitchFamily="34" charset="0"/>
                        <a:ea typeface="+mn-ea"/>
                        <a:cs typeface="Arial" panose="020B0604020202020204" pitchFamily="34" charset="0"/>
                      </a:endParaRPr>
                    </a:p>
                  </a:txBody>
                  <a:tcPr/>
                </a:tc>
                <a:tc>
                  <a:txBody>
                    <a:bodyPr/>
                    <a:lstStyle/>
                    <a:p>
                      <a:pPr marL="0" algn="l" defTabSz="914400" rtl="0" eaLnBrk="1" latinLnBrk="0" hangingPunct="1"/>
                      <a:r>
                        <a:rPr lang="en-IN" sz="1200" kern="1200" dirty="0">
                          <a:solidFill>
                            <a:schemeClr val="dk1"/>
                          </a:solidFill>
                          <a:latin typeface="Arial" panose="020B0604020202020204" pitchFamily="34" charset="0"/>
                          <a:ea typeface="+mn-ea"/>
                          <a:cs typeface="Arial" panose="020B0604020202020204" pitchFamily="34" charset="0"/>
                        </a:rPr>
                        <a:t>-</a:t>
                      </a:r>
                      <a:r>
                        <a:rPr lang="en-US" sz="1200" kern="1200" dirty="0">
                          <a:solidFill>
                            <a:schemeClr val="dk1"/>
                          </a:solidFill>
                          <a:latin typeface="Arial" panose="020B0604020202020204" pitchFamily="34" charset="0"/>
                          <a:ea typeface="+mn-ea"/>
                          <a:cs typeface="Arial" panose="020B0604020202020204" pitchFamily="34" charset="0"/>
                        </a:rPr>
                        <a:t>Controller does not know the exact time instant at which an attack might occur as in non-linear system</a:t>
                      </a:r>
                      <a:endParaRPr lang="en-IN" sz="1200" kern="1200" dirty="0">
                        <a:solidFill>
                          <a:schemeClr val="dk1"/>
                        </a:solidFill>
                        <a:latin typeface="Arial" panose="020B0604020202020204" pitchFamily="34" charset="0"/>
                        <a:ea typeface="+mn-ea"/>
                        <a:cs typeface="Arial" panose="020B0604020202020204" pitchFamily="34" charset="0"/>
                      </a:endParaRPr>
                    </a:p>
                  </a:txBody>
                  <a:tcPr/>
                </a:tc>
                <a:extLst>
                  <a:ext uri="{0D108BD9-81ED-4DB2-BD59-A6C34878D82A}">
                    <a16:rowId xmlns:a16="http://schemas.microsoft.com/office/drawing/2014/main" val="83630821"/>
                  </a:ext>
                </a:extLst>
              </a:tr>
              <a:tr h="1337149">
                <a:tc>
                  <a:txBody>
                    <a:bodyPr/>
                    <a:lstStyle/>
                    <a:p>
                      <a:pPr algn="ctr"/>
                      <a:r>
                        <a:rPr lang="en-IN" sz="1200" dirty="0">
                          <a:latin typeface="Arial" panose="020B0604020202020204" pitchFamily="34" charset="0"/>
                          <a:cs typeface="Arial" panose="020B0604020202020204" pitchFamily="34" charset="0"/>
                        </a:rPr>
                        <a:t>9</a:t>
                      </a:r>
                    </a:p>
                  </a:txBody>
                  <a:tcPr/>
                </a:tc>
                <a:tc>
                  <a:txBody>
                    <a:bodyPr/>
                    <a:lstStyle/>
                    <a:p>
                      <a:r>
                        <a:rPr lang="en-US" sz="1200" dirty="0">
                          <a:latin typeface="Arial" panose="020B0604020202020204" pitchFamily="34" charset="0"/>
                          <a:cs typeface="Arial" panose="020B0604020202020204" pitchFamily="34" charset="0"/>
                        </a:rPr>
                        <a:t>“Seeing is Not Always Believing”: Detecting Perception Error Attacks Against Autonomous Vehicles</a:t>
                      </a:r>
                      <a:endParaRPr lang="en-IN" sz="1200" dirty="0">
                        <a:latin typeface="Arial" panose="020B0604020202020204" pitchFamily="34" charset="0"/>
                        <a:cs typeface="Arial" panose="020B0604020202020204" pitchFamily="34" charset="0"/>
                      </a:endParaRPr>
                    </a:p>
                  </a:txBody>
                  <a:tcPr/>
                </a:tc>
                <a:tc>
                  <a:txBody>
                    <a:bodyPr/>
                    <a:lstStyle/>
                    <a:p>
                      <a:r>
                        <a:rPr lang="en-US" sz="1200" dirty="0">
                          <a:latin typeface="Arial" panose="020B0604020202020204" pitchFamily="34" charset="0"/>
                          <a:cs typeface="Arial" panose="020B0604020202020204" pitchFamily="34" charset="0"/>
                        </a:rPr>
                        <a:t>IEEE TRANSACTIONS ON DEPENDABLE AND SECURE COMPUTING, VOL. 18, NO. 5, SEPTEMBER/OCTOBER </a:t>
                      </a:r>
                      <a:r>
                        <a:rPr lang="en-US" sz="1200" b="1" dirty="0">
                          <a:latin typeface="Arial" panose="020B0604020202020204" pitchFamily="34" charset="0"/>
                          <a:cs typeface="Arial" panose="020B0604020202020204" pitchFamily="34" charset="0"/>
                        </a:rPr>
                        <a:t>2021</a:t>
                      </a:r>
                      <a:endParaRPr lang="en-IN" sz="1200" b="1" dirty="0">
                        <a:latin typeface="Arial" panose="020B0604020202020204" pitchFamily="34" charset="0"/>
                        <a:cs typeface="Arial" panose="020B0604020202020204" pitchFamily="34" charset="0"/>
                      </a:endParaRPr>
                    </a:p>
                  </a:txBody>
                  <a:tcPr/>
                </a:tc>
                <a:tc>
                  <a:txBody>
                    <a:bodyPr/>
                    <a:lstStyle/>
                    <a:p>
                      <a:r>
                        <a:rPr lang="en-US" sz="1200" dirty="0">
                          <a:latin typeface="Arial" panose="020B0604020202020204" pitchFamily="34" charset="0"/>
                          <a:cs typeface="Arial" panose="020B0604020202020204" pitchFamily="34" charset="0"/>
                        </a:rPr>
                        <a:t>the impact of perception error attacks (PEAs) on autonomous vehicles, and propose a countermeasure called LIFE (LIDAR and Image data Fusion for detecting perception Errors)</a:t>
                      </a:r>
                      <a:endParaRPr lang="en-IN" sz="1200" dirty="0">
                        <a:latin typeface="Arial" panose="020B0604020202020204" pitchFamily="34" charset="0"/>
                        <a:cs typeface="Arial" panose="020B0604020202020204" pitchFamily="34" charset="0"/>
                      </a:endParaRPr>
                    </a:p>
                  </a:txBody>
                  <a:tcPr/>
                </a:tc>
                <a:tc>
                  <a:txBody>
                    <a:bodyPr/>
                    <a:lstStyle/>
                    <a:p>
                      <a:pPr marL="171450" indent="-171450">
                        <a:buFont typeface="Wingdings" panose="05000000000000000000" pitchFamily="2" charset="2"/>
                        <a:buChar char="ü"/>
                      </a:pPr>
                      <a:r>
                        <a:rPr lang="en-US" sz="1200" dirty="0">
                          <a:latin typeface="Arial" panose="020B0604020202020204" pitchFamily="34" charset="0"/>
                          <a:cs typeface="Arial" panose="020B0604020202020204" pitchFamily="34" charset="0"/>
                        </a:rPr>
                        <a:t>The impact of perception error attacks (PEAs) on autonomous vehicles, and propose a countermeasure called LIFE (LIDAR and Image data Fusion for detecting perception Errors)</a:t>
                      </a:r>
                      <a:endParaRPr lang="en-IN" sz="1200" dirty="0">
                        <a:latin typeface="Arial" panose="020B0604020202020204" pitchFamily="34" charset="0"/>
                        <a:cs typeface="Arial" panose="020B0604020202020204" pitchFamily="34" charset="0"/>
                      </a:endParaRPr>
                    </a:p>
                  </a:txBody>
                  <a:tcPr/>
                </a:tc>
                <a:tc>
                  <a:txBody>
                    <a:bodyPr/>
                    <a:lstStyle/>
                    <a:p>
                      <a:r>
                        <a:rPr lang="en-IN" sz="1200" dirty="0">
                          <a:latin typeface="Arial" panose="020B0604020202020204" pitchFamily="34" charset="0"/>
                          <a:cs typeface="Arial" panose="020B0604020202020204" pitchFamily="34" charset="0"/>
                        </a:rPr>
                        <a:t>-Lack of data, with good weather and excellent field of view to driver</a:t>
                      </a:r>
                    </a:p>
                  </a:txBody>
                  <a:tcPr/>
                </a:tc>
                <a:extLst>
                  <a:ext uri="{0D108BD9-81ED-4DB2-BD59-A6C34878D82A}">
                    <a16:rowId xmlns:a16="http://schemas.microsoft.com/office/drawing/2014/main" val="554485449"/>
                  </a:ext>
                </a:extLst>
              </a:tr>
              <a:tr h="1693722">
                <a:tc>
                  <a:txBody>
                    <a:bodyPr/>
                    <a:lstStyle/>
                    <a:p>
                      <a:pPr algn="ctr"/>
                      <a:r>
                        <a:rPr lang="en-IN" sz="1200" dirty="0">
                          <a:latin typeface="Arial" panose="020B0604020202020204" pitchFamily="34" charset="0"/>
                          <a:cs typeface="Arial" panose="020B0604020202020204" pitchFamily="34" charset="0"/>
                        </a:rPr>
                        <a:t>10</a:t>
                      </a:r>
                    </a:p>
                  </a:txBody>
                  <a:tcPr/>
                </a:tc>
                <a:tc>
                  <a:txBody>
                    <a:bodyPr/>
                    <a:lstStyle/>
                    <a:p>
                      <a:r>
                        <a:rPr lang="en-US" sz="1200" dirty="0">
                          <a:latin typeface="Arial" panose="020B0604020202020204" pitchFamily="34" charset="0"/>
                          <a:cs typeface="Arial" panose="020B0604020202020204" pitchFamily="34" charset="0"/>
                        </a:rPr>
                        <a:t>Toward Interpretability in Fault Diagnosis for Autonomous Vehicles: Interpretation of Sensor Data Anomalies </a:t>
                      </a:r>
                      <a:endParaRPr lang="en-IN" sz="1200" dirty="0">
                        <a:latin typeface="Arial" panose="020B0604020202020204" pitchFamily="34" charset="0"/>
                        <a:cs typeface="Arial" panose="020B0604020202020204" pitchFamily="34" charset="0"/>
                      </a:endParaRPr>
                    </a:p>
                  </a:txBody>
                  <a:tcPr/>
                </a:tc>
                <a:tc>
                  <a:txBody>
                    <a:bodyPr/>
                    <a:lstStyle/>
                    <a:p>
                      <a:r>
                        <a:rPr lang="en-US" sz="1200" dirty="0">
                          <a:latin typeface="Arial" panose="020B0604020202020204" pitchFamily="34" charset="0"/>
                          <a:cs typeface="Arial" panose="020B0604020202020204" pitchFamily="34" charset="0"/>
                        </a:rPr>
                        <a:t>IEEE SENSORS JOURNAL, VOL. 23, NO. 5, 1 MARCH </a:t>
                      </a:r>
                      <a:r>
                        <a:rPr lang="en-US" sz="1200" b="1" dirty="0">
                          <a:latin typeface="Arial" panose="020B0604020202020204" pitchFamily="34" charset="0"/>
                          <a:cs typeface="Arial" panose="020B0604020202020204" pitchFamily="34" charset="0"/>
                        </a:rPr>
                        <a:t>2023</a:t>
                      </a:r>
                      <a:endParaRPr lang="en-IN" sz="1200" b="1" dirty="0">
                        <a:latin typeface="Arial" panose="020B0604020202020204" pitchFamily="34" charset="0"/>
                        <a:cs typeface="Arial" panose="020B0604020202020204" pitchFamily="34" charset="0"/>
                      </a:endParaRPr>
                    </a:p>
                  </a:txBody>
                  <a:tcPr/>
                </a:tc>
                <a:tc>
                  <a:txBody>
                    <a:bodyPr/>
                    <a:lstStyle/>
                    <a:p>
                      <a:r>
                        <a:rPr lang="en-US" sz="1200" dirty="0">
                          <a:latin typeface="Arial" panose="020B0604020202020204" pitchFamily="34" charset="0"/>
                          <a:cs typeface="Arial" panose="020B0604020202020204" pitchFamily="34" charset="0"/>
                        </a:rPr>
                        <a:t>Environmental impact is first evaluated using the noise energy as a measure to interpret the impact on sensor data caused by the environment</a:t>
                      </a:r>
                      <a:endParaRPr lang="en-IN" sz="1200" dirty="0">
                        <a:latin typeface="Arial" panose="020B0604020202020204" pitchFamily="34" charset="0"/>
                        <a:cs typeface="Arial" panose="020B0604020202020204" pitchFamily="34" charset="0"/>
                      </a:endParaRPr>
                    </a:p>
                  </a:txBody>
                  <a:tcPr/>
                </a:tc>
                <a:tc>
                  <a:txBody>
                    <a:bodyPr/>
                    <a:lstStyle/>
                    <a:p>
                      <a:pPr marL="171450" indent="-171450">
                        <a:buFont typeface="Wingdings" panose="05000000000000000000" pitchFamily="2" charset="2"/>
                        <a:buChar char="ü"/>
                      </a:pPr>
                      <a:r>
                        <a:rPr lang="en-US" sz="1200" dirty="0" err="1">
                          <a:latin typeface="Arial" panose="020B0604020202020204" pitchFamily="34" charset="0"/>
                          <a:cs typeface="Arial" panose="020B0604020202020204" pitchFamily="34" charset="0"/>
                        </a:rPr>
                        <a:t>Savitzky</a:t>
                      </a:r>
                      <a:r>
                        <a:rPr lang="en-US" sz="1200" dirty="0">
                          <a:latin typeface="Arial" panose="020B0604020202020204" pitchFamily="34" charset="0"/>
                          <a:cs typeface="Arial" panose="020B0604020202020204" pitchFamily="34" charset="0"/>
                        </a:rPr>
                        <a:t>–</a:t>
                      </a:r>
                      <a:r>
                        <a:rPr lang="en-US" sz="1200" dirty="0" err="1">
                          <a:latin typeface="Arial" panose="020B0604020202020204" pitchFamily="34" charset="0"/>
                          <a:cs typeface="Arial" panose="020B0604020202020204" pitchFamily="34" charset="0"/>
                        </a:rPr>
                        <a:t>Golay</a:t>
                      </a:r>
                      <a:r>
                        <a:rPr lang="en-US" sz="1200" dirty="0">
                          <a:latin typeface="Arial" panose="020B0604020202020204" pitchFamily="34" charset="0"/>
                          <a:cs typeface="Arial" panose="020B0604020202020204" pitchFamily="34" charset="0"/>
                        </a:rPr>
                        <a:t> filters are applied for online denoising, acting as a countermeasure to mitigate the impact and to enhance the data quality. Then, the adversarial learned denoising shrinkage autoencoder (ALDSAE), an adversarial learning neural network, is constructed for sensor data anomaly detection..</a:t>
                      </a:r>
                      <a:endParaRPr lang="en-IN" sz="1200" dirty="0">
                        <a:latin typeface="Arial" panose="020B0604020202020204" pitchFamily="34" charset="0"/>
                        <a:cs typeface="Arial" panose="020B0604020202020204" pitchFamily="34" charset="0"/>
                      </a:endParaRPr>
                    </a:p>
                  </a:txBody>
                  <a:tcPr/>
                </a:tc>
                <a:tc>
                  <a:txBody>
                    <a:bodyPr/>
                    <a:lstStyle/>
                    <a:p>
                      <a:r>
                        <a:rPr lang="en-IN" sz="1200" dirty="0">
                          <a:latin typeface="Arial" panose="020B0604020202020204" pitchFamily="34" charset="0"/>
                          <a:cs typeface="Arial" panose="020B0604020202020204" pitchFamily="34" charset="0"/>
                        </a:rPr>
                        <a:t>-Fault interpretation in Avs are complex to compute</a:t>
                      </a:r>
                    </a:p>
                  </a:txBody>
                  <a:tcPr/>
                </a:tc>
                <a:extLst>
                  <a:ext uri="{0D108BD9-81ED-4DB2-BD59-A6C34878D82A}">
                    <a16:rowId xmlns:a16="http://schemas.microsoft.com/office/drawing/2014/main" val="1021721167"/>
                  </a:ext>
                </a:extLst>
              </a:tr>
            </a:tbl>
          </a:graphicData>
        </a:graphic>
      </p:graphicFrame>
    </p:spTree>
    <p:extLst>
      <p:ext uri="{BB962C8B-B14F-4D97-AF65-F5344CB8AC3E}">
        <p14:creationId xmlns:p14="http://schemas.microsoft.com/office/powerpoint/2010/main" val="11712919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2DBF28A-95A0-CABF-D371-3AB0F26D3CC0}"/>
              </a:ext>
            </a:extLst>
          </p:cNvPr>
          <p:cNvSpPr>
            <a:spLocks noGrp="1"/>
          </p:cNvSpPr>
          <p:nvPr>
            <p:ph type="sldNum" sz="quarter" idx="12"/>
          </p:nvPr>
        </p:nvSpPr>
        <p:spPr/>
        <p:txBody>
          <a:bodyPr/>
          <a:lstStyle/>
          <a:p>
            <a:fld id="{75F25185-79A3-4322-B575-CA7DCA5B4621}" type="slidenum">
              <a:rPr lang="en-IN" smtClean="0"/>
              <a:t>9</a:t>
            </a:fld>
            <a:endParaRPr lang="en-IN"/>
          </a:p>
        </p:txBody>
      </p:sp>
      <p:sp>
        <p:nvSpPr>
          <p:cNvPr id="4" name="TextBox 3">
            <a:extLst>
              <a:ext uri="{FF2B5EF4-FFF2-40B4-BE49-F238E27FC236}">
                <a16:creationId xmlns:a16="http://schemas.microsoft.com/office/drawing/2014/main" id="{4566EC19-068B-FAA9-80F6-A79EE1321813}"/>
              </a:ext>
            </a:extLst>
          </p:cNvPr>
          <p:cNvSpPr txBox="1"/>
          <p:nvPr/>
        </p:nvSpPr>
        <p:spPr>
          <a:xfrm>
            <a:off x="0" y="731248"/>
            <a:ext cx="12192000" cy="1443152"/>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sz="1200" dirty="0">
                <a:latin typeface="Arial" panose="020B0604020202020204" pitchFamily="34" charset="0"/>
                <a:cs typeface="Arial" panose="020B0604020202020204" pitchFamily="34" charset="0"/>
              </a:rPr>
              <a:t>It is a challenge to distinguish between intentional and unintentional interference in spoofing attacks.</a:t>
            </a:r>
          </a:p>
          <a:p>
            <a:pPr marL="285750" indent="-285750">
              <a:lnSpc>
                <a:spcPct val="150000"/>
              </a:lnSpc>
              <a:buFont typeface="Arial" panose="020B0604020202020204" pitchFamily="34" charset="0"/>
              <a:buChar char="•"/>
            </a:pPr>
            <a:r>
              <a:rPr lang="en-US" sz="1200" dirty="0">
                <a:latin typeface="Arial" panose="020B0604020202020204" pitchFamily="34" charset="0"/>
                <a:cs typeface="Arial" panose="020B0604020202020204" pitchFamily="34" charset="0"/>
              </a:rPr>
              <a:t>Pose estimation is a critical problem in autonomous vehicle navigation, especially in circumstances where sensor failure or attacks exist.</a:t>
            </a:r>
          </a:p>
          <a:p>
            <a:pPr marL="285750" indent="-285750">
              <a:lnSpc>
                <a:spcPct val="150000"/>
              </a:lnSpc>
              <a:buFont typeface="Arial" panose="020B0604020202020204" pitchFamily="34" charset="0"/>
              <a:buChar char="•"/>
            </a:pPr>
            <a:r>
              <a:rPr lang="en-US" sz="1200" dirty="0">
                <a:latin typeface="Arial" panose="020B0604020202020204" pitchFamily="34" charset="0"/>
                <a:cs typeface="Arial" panose="020B0604020202020204" pitchFamily="34" charset="0"/>
              </a:rPr>
              <a:t>An accurate fault detection and diagnosis system is of great importance for autonomous vehicles to prevent the potential hazardous situations.</a:t>
            </a:r>
          </a:p>
          <a:p>
            <a:pPr marL="285750" indent="-285750">
              <a:lnSpc>
                <a:spcPct val="150000"/>
              </a:lnSpc>
              <a:buFont typeface="Arial" panose="020B0604020202020204" pitchFamily="34" charset="0"/>
              <a:buChar char="•"/>
            </a:pPr>
            <a:r>
              <a:rPr lang="en-US" sz="1200" dirty="0">
                <a:latin typeface="Arial" panose="020B0604020202020204" pitchFamily="34" charset="0"/>
                <a:cs typeface="Arial" panose="020B0604020202020204" pitchFamily="34" charset="0"/>
              </a:rPr>
              <a:t>Modern vehicles are vulnerable to multiple types of attacks leveraging remote, direct and indirect physical access, which allow attackers to gain control and affect safety-critical systems.</a:t>
            </a:r>
          </a:p>
        </p:txBody>
      </p:sp>
      <p:sp>
        <p:nvSpPr>
          <p:cNvPr id="6" name="TextBox 5">
            <a:extLst>
              <a:ext uri="{FF2B5EF4-FFF2-40B4-BE49-F238E27FC236}">
                <a16:creationId xmlns:a16="http://schemas.microsoft.com/office/drawing/2014/main" id="{1DF90DCA-95E6-DEBA-7CC2-7D78D7BEE29A}"/>
              </a:ext>
            </a:extLst>
          </p:cNvPr>
          <p:cNvSpPr txBox="1"/>
          <p:nvPr/>
        </p:nvSpPr>
        <p:spPr>
          <a:xfrm>
            <a:off x="0" y="235273"/>
            <a:ext cx="12192000" cy="307777"/>
          </a:xfrm>
          <a:prstGeom prst="rect">
            <a:avLst/>
          </a:prstGeom>
          <a:noFill/>
        </p:spPr>
        <p:txBody>
          <a:bodyPr wrap="square" rtlCol="0">
            <a:spAutoFit/>
          </a:bodyPr>
          <a:lstStyle/>
          <a:p>
            <a:pPr algn="ctr"/>
            <a:r>
              <a:rPr lang="en-IN" sz="1400" b="1" dirty="0">
                <a:latin typeface="Arial" panose="020B0604020202020204" pitchFamily="34" charset="0"/>
                <a:cs typeface="Arial" panose="020B0604020202020204" pitchFamily="34" charset="0"/>
              </a:rPr>
              <a:t>EXISTING CHALLENGES IN AUTONOMOUS VEHICLES</a:t>
            </a:r>
          </a:p>
        </p:txBody>
      </p:sp>
    </p:spTree>
    <p:extLst>
      <p:ext uri="{BB962C8B-B14F-4D97-AF65-F5344CB8AC3E}">
        <p14:creationId xmlns:p14="http://schemas.microsoft.com/office/powerpoint/2010/main" val="3942055205"/>
      </p:ext>
    </p:extLst>
  </p:cSld>
  <p:clrMapOvr>
    <a:masterClrMapping/>
  </p:clrMapOvr>
</p:sld>
</file>

<file path=ppt/theme/theme1.xml><?xml version="1.0" encoding="utf-8"?>
<a:theme xmlns:a="http://schemas.openxmlformats.org/drawingml/2006/main" name="Retrospect">
  <a:themeElements>
    <a:clrScheme name="Retrospect">
      <a:dk1>
        <a:srgbClr val="000000"/>
      </a:dk1>
      <a:lt1>
        <a:srgbClr val="FFFFFF"/>
      </a:lt1>
      <a:dk2>
        <a:srgbClr val="46464A"/>
      </a:dk2>
      <a:lt2>
        <a:srgbClr val="D1D9E1"/>
      </a:lt2>
      <a:accent1>
        <a:srgbClr val="6F6F74"/>
      </a:accent1>
      <a:accent2>
        <a:srgbClr val="A7B789"/>
      </a:accent2>
      <a:accent3>
        <a:srgbClr val="BEAE98"/>
      </a:accent3>
      <a:accent4>
        <a:srgbClr val="92A9B9"/>
      </a:accent4>
      <a:accent5>
        <a:srgbClr val="9C8265"/>
      </a:accent5>
      <a:accent6>
        <a:srgbClr val="8D6974"/>
      </a:accent6>
      <a:hlink>
        <a:srgbClr val="67AABF"/>
      </a:hlink>
      <a:folHlink>
        <a:srgbClr val="B1B5AB"/>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BAB94BD4-5D6D-4148-AB57-A4CCF1FD4E0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TM03457444[[fn=Basis]]</Template>
  <TotalTime>3699</TotalTime>
  <Words>2296</Words>
  <Application>Microsoft Office PowerPoint</Application>
  <PresentationFormat>Widescreen</PresentationFormat>
  <Paragraphs>167</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Calibri Light</vt:lpstr>
      <vt:lpstr>Courier New</vt:lpstr>
      <vt:lpstr>Wingdings</vt:lpstr>
      <vt:lpstr>Retrospect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sai prasenth</dc:creator>
  <cp:lastModifiedBy>sai prasenth</cp:lastModifiedBy>
  <cp:revision>37</cp:revision>
  <dcterms:created xsi:type="dcterms:W3CDTF">2023-04-11T07:19:05Z</dcterms:created>
  <dcterms:modified xsi:type="dcterms:W3CDTF">2023-05-18T17:57:37Z</dcterms:modified>
</cp:coreProperties>
</file>