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61" r:id="rId5"/>
    <p:sldId id="262" r:id="rId6"/>
    <p:sldId id="263" r:id="rId7"/>
    <p:sldId id="266" r:id="rId8"/>
    <p:sldId id="260" r:id="rId9"/>
    <p:sldId id="272" r:id="rId10"/>
    <p:sldId id="273" r:id="rId11"/>
    <p:sldId id="274" r:id="rId12"/>
    <p:sldId id="275" r:id="rId13"/>
    <p:sldId id="259" r:id="rId14"/>
    <p:sldId id="267" r:id="rId15"/>
    <p:sldId id="268" r:id="rId16"/>
    <p:sldId id="276" r:id="rId17"/>
    <p:sldId id="280" r:id="rId18"/>
    <p:sldId id="277" r:id="rId19"/>
    <p:sldId id="279" r:id="rId20"/>
    <p:sldId id="281" r:id="rId21"/>
    <p:sldId id="278" r:id="rId22"/>
    <p:sldId id="269" r:id="rId23"/>
    <p:sldId id="270" r:id="rId24"/>
    <p:sldId id="271"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4" autoAdjust="0"/>
    <p:restoredTop sz="94660"/>
  </p:normalViewPr>
  <p:slideViewPr>
    <p:cSldViewPr snapToGrid="0">
      <p:cViewPr varScale="1">
        <p:scale>
          <a:sx n="103" d="100"/>
          <a:sy n="103" d="100"/>
        </p:scale>
        <p:origin x="117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2a2111a1c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2a2111a1c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226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2a2111a1c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2a2111a1c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5909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2a2111a1c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2a2111a1c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482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6240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701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958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098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145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167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a2111a1cf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a2111a1c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670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147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3964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1869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612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a2111a1c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a2111a1c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a2111a1c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a2111a1c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136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a2111a1c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a2111a1c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590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a2111a1c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a2111a1c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313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a2111a1c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a2111a1c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8447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2a2111a1c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2a2111a1c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2a2111a1c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2a2111a1c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069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55" name="Google Shape;55;p13"/>
          <p:cNvPicPr preferRelativeResize="0"/>
          <p:nvPr/>
        </p:nvPicPr>
        <p:blipFill>
          <a:blip r:embed="rId3">
            <a:alphaModFix/>
          </a:blip>
          <a:stretch>
            <a:fillRect/>
          </a:stretch>
        </p:blipFill>
        <p:spPr>
          <a:xfrm>
            <a:off x="3427140" y="1397620"/>
            <a:ext cx="2434307" cy="641580"/>
          </a:xfrm>
          <a:prstGeom prst="rect">
            <a:avLst/>
          </a:prstGeom>
          <a:noFill/>
          <a:ln>
            <a:noFill/>
          </a:ln>
        </p:spPr>
      </p:pic>
      <p:sp>
        <p:nvSpPr>
          <p:cNvPr id="56" name="Google Shape;56;p13"/>
          <p:cNvSpPr txBox="1"/>
          <p:nvPr/>
        </p:nvSpPr>
        <p:spPr>
          <a:xfrm>
            <a:off x="2944800" y="2115400"/>
            <a:ext cx="32544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rgbClr val="FF0000"/>
                </a:solidFill>
              </a:rPr>
              <a:t>Department Of Computer Technology</a:t>
            </a:r>
            <a:endParaRPr dirty="0"/>
          </a:p>
          <a:p>
            <a:pPr marL="0" lvl="0" indent="0" algn="ctr" rtl="0">
              <a:spcBef>
                <a:spcPts val="0"/>
              </a:spcBef>
              <a:spcAft>
                <a:spcPts val="0"/>
              </a:spcAft>
              <a:buNone/>
            </a:pPr>
            <a:r>
              <a:rPr lang="en" dirty="0">
                <a:solidFill>
                  <a:schemeClr val="dk1"/>
                </a:solidFill>
              </a:rPr>
              <a:t>MIT Campus, Anna University</a:t>
            </a:r>
            <a:endParaRPr dirty="0">
              <a:solidFill>
                <a:schemeClr val="dk1"/>
              </a:solidFill>
            </a:endParaRPr>
          </a:p>
          <a:p>
            <a:pPr marL="0" lvl="0" indent="0" algn="ctr" rtl="0">
              <a:spcBef>
                <a:spcPts val="0"/>
              </a:spcBef>
              <a:spcAft>
                <a:spcPts val="0"/>
              </a:spcAft>
              <a:buNone/>
            </a:pPr>
            <a:r>
              <a:rPr lang="en" dirty="0">
                <a:solidFill>
                  <a:schemeClr val="dk1"/>
                </a:solidFill>
              </a:rPr>
              <a:t>Chennai, India.</a:t>
            </a:r>
            <a:endParaRPr dirty="0">
              <a:solidFill>
                <a:schemeClr val="dk1"/>
              </a:solidFill>
            </a:endParaRPr>
          </a:p>
          <a:p>
            <a:pPr marL="0" lvl="0" indent="0" algn="ctr" rtl="0">
              <a:spcBef>
                <a:spcPts val="0"/>
              </a:spcBef>
              <a:spcAft>
                <a:spcPts val="0"/>
              </a:spcAft>
              <a:buNone/>
            </a:pPr>
            <a:endParaRPr dirty="0">
              <a:solidFill>
                <a:schemeClr val="dk1"/>
              </a:solidFill>
            </a:endParaRPr>
          </a:p>
          <a:p>
            <a:pPr marL="0" lvl="0" indent="0" algn="ctr" rtl="0">
              <a:spcBef>
                <a:spcPts val="0"/>
              </a:spcBef>
              <a:spcAft>
                <a:spcPts val="0"/>
              </a:spcAft>
              <a:buNone/>
            </a:pPr>
            <a:r>
              <a:rPr lang="en" dirty="0">
                <a:solidFill>
                  <a:schemeClr val="dk1"/>
                </a:solidFill>
              </a:rPr>
              <a:t>31/5/2023</a:t>
            </a:r>
            <a:endParaRPr dirty="0">
              <a:solidFill>
                <a:schemeClr val="dk1"/>
              </a:solidFill>
            </a:endParaRPr>
          </a:p>
        </p:txBody>
      </p:sp>
      <p:sp>
        <p:nvSpPr>
          <p:cNvPr id="2" name="Slide Number Placeholder 1">
            <a:extLst>
              <a:ext uri="{FF2B5EF4-FFF2-40B4-BE49-F238E27FC236}">
                <a16:creationId xmlns:a16="http://schemas.microsoft.com/office/drawing/2014/main" id="{B98E7861-9106-C31A-C629-D8D8A7DD26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7"/>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F32507D-B624-9A5D-9ACF-9939C97A77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3" name="Google Shape;64;p14">
            <a:extLst>
              <a:ext uri="{FF2B5EF4-FFF2-40B4-BE49-F238E27FC236}">
                <a16:creationId xmlns:a16="http://schemas.microsoft.com/office/drawing/2014/main" id="{BC397017-6803-188A-CEF7-C2111C38E457}"/>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sp>
        <p:nvSpPr>
          <p:cNvPr id="4" name="Google Shape;69;p15">
            <a:extLst>
              <a:ext uri="{FF2B5EF4-FFF2-40B4-BE49-F238E27FC236}">
                <a16:creationId xmlns:a16="http://schemas.microsoft.com/office/drawing/2014/main" id="{9E46A0D5-655F-6D9D-055E-677C6879E2B0}"/>
              </a:ext>
            </a:extLst>
          </p:cNvPr>
          <p:cNvSpPr txBox="1">
            <a:spLocks/>
          </p:cNvSpPr>
          <p:nvPr/>
        </p:nvSpPr>
        <p:spPr>
          <a:xfrm>
            <a:off x="786900" y="466652"/>
            <a:ext cx="7722600" cy="52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buSzPts val="990"/>
            </a:pPr>
            <a:r>
              <a:rPr lang="en-US" sz="2400" b="1" dirty="0">
                <a:latin typeface="Calibri" panose="020F0502020204030204" pitchFamily="34" charset="0"/>
                <a:ea typeface="Calibri" panose="020F0502020204030204" pitchFamily="34" charset="0"/>
                <a:cs typeface="Calibri" panose="020F0502020204030204" pitchFamily="34" charset="0"/>
              </a:rPr>
              <a:t>Literature Survey</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graphicFrame>
        <p:nvGraphicFramePr>
          <p:cNvPr id="7" name="Table 7">
            <a:extLst>
              <a:ext uri="{FF2B5EF4-FFF2-40B4-BE49-F238E27FC236}">
                <a16:creationId xmlns:a16="http://schemas.microsoft.com/office/drawing/2014/main" id="{BFF6B4D8-EA22-55A6-AFDC-887F60FA8FD8}"/>
              </a:ext>
            </a:extLst>
          </p:cNvPr>
          <p:cNvGraphicFramePr>
            <a:graphicFrameLocks noGrp="1"/>
          </p:cNvGraphicFramePr>
          <p:nvPr>
            <p:extLst>
              <p:ext uri="{D42A27DB-BD31-4B8C-83A1-F6EECF244321}">
                <p14:modId xmlns:p14="http://schemas.microsoft.com/office/powerpoint/2010/main" val="36198089"/>
              </p:ext>
            </p:extLst>
          </p:nvPr>
        </p:nvGraphicFramePr>
        <p:xfrm>
          <a:off x="743994" y="1119002"/>
          <a:ext cx="8059734" cy="3887988"/>
        </p:xfrm>
        <a:graphic>
          <a:graphicData uri="http://schemas.openxmlformats.org/drawingml/2006/table">
            <a:tbl>
              <a:tblPr firstRow="1" bandRow="1">
                <a:tableStyleId>{F5AB1C69-6EDB-4FF4-983F-18BD219EF322}</a:tableStyleId>
              </a:tblPr>
              <a:tblGrid>
                <a:gridCol w="549547">
                  <a:extLst>
                    <a:ext uri="{9D8B030D-6E8A-4147-A177-3AD203B41FA5}">
                      <a16:colId xmlns:a16="http://schemas.microsoft.com/office/drawing/2014/main" val="4046904270"/>
                    </a:ext>
                  </a:extLst>
                </a:gridCol>
                <a:gridCol w="1167161">
                  <a:extLst>
                    <a:ext uri="{9D8B030D-6E8A-4147-A177-3AD203B41FA5}">
                      <a16:colId xmlns:a16="http://schemas.microsoft.com/office/drawing/2014/main" val="3741747201"/>
                    </a:ext>
                  </a:extLst>
                </a:gridCol>
                <a:gridCol w="1100254">
                  <a:extLst>
                    <a:ext uri="{9D8B030D-6E8A-4147-A177-3AD203B41FA5}">
                      <a16:colId xmlns:a16="http://schemas.microsoft.com/office/drawing/2014/main" val="1820962205"/>
                    </a:ext>
                  </a:extLst>
                </a:gridCol>
                <a:gridCol w="1903142">
                  <a:extLst>
                    <a:ext uri="{9D8B030D-6E8A-4147-A177-3AD203B41FA5}">
                      <a16:colId xmlns:a16="http://schemas.microsoft.com/office/drawing/2014/main" val="4281653701"/>
                    </a:ext>
                  </a:extLst>
                </a:gridCol>
                <a:gridCol w="2129882">
                  <a:extLst>
                    <a:ext uri="{9D8B030D-6E8A-4147-A177-3AD203B41FA5}">
                      <a16:colId xmlns:a16="http://schemas.microsoft.com/office/drawing/2014/main" val="4006969037"/>
                    </a:ext>
                  </a:extLst>
                </a:gridCol>
                <a:gridCol w="1209748">
                  <a:extLst>
                    <a:ext uri="{9D8B030D-6E8A-4147-A177-3AD203B41FA5}">
                      <a16:colId xmlns:a16="http://schemas.microsoft.com/office/drawing/2014/main" val="2986899126"/>
                    </a:ext>
                  </a:extLst>
                </a:gridCol>
              </a:tblGrid>
              <a:tr h="729926">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SNO</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TITLE OF THE PAPER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NAME OF THE JOURNAL AND PUBLISHED YEAR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WORK</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METHODOLOGY</a:t>
                      </a:r>
                    </a:p>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/ALGORITHM</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1875040867"/>
                  </a:ext>
                </a:extLst>
              </a:tr>
              <a:tr h="1693428">
                <a:tc>
                  <a:txBody>
                    <a:bodyPr/>
                    <a:lstStyle/>
                    <a:p>
                      <a:pPr algn="ctr"/>
                      <a:r>
                        <a:rPr lang="en-IN" sz="1100" dirty="0">
                          <a:latin typeface="Calibri" panose="020F0502020204030204" pitchFamily="34" charset="0"/>
                          <a:ea typeface="Calibri" panose="020F0502020204030204" pitchFamily="34" charset="0"/>
                          <a:cs typeface="Calibri" panose="020F0502020204030204" pitchFamily="34" charset="0"/>
                        </a:rPr>
                        <a:t>5</a:t>
                      </a:r>
                    </a:p>
                  </a:txBody>
                  <a:tcPr/>
                </a:tc>
                <a:tc>
                  <a:txBody>
                    <a:bodyPr/>
                    <a:lstStyle/>
                    <a:p>
                      <a:pPr marL="0" algn="l" defTabSz="914400" rtl="0" eaLnBrk="1" latinLnBrk="0" hangingPunct="1"/>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 Unified Bayesian Framework for Joint Estimation and Anomaly Detection in Environmental Sensor Networks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algn="l" defTabSz="914400" rtl="0" eaLnBrk="1" latinLnBrk="0" hangingPunct="1"/>
                      <a:r>
                        <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IEEE ACCESS ,DEC 2022</a:t>
                      </a:r>
                    </a:p>
                  </a:txBody>
                  <a:tcPr/>
                </a:tc>
                <a:tc>
                  <a:txBody>
                    <a:bodyPr/>
                    <a:lstStyle/>
                    <a:p>
                      <a:pPr marL="0" algn="l" defTabSz="914400" rtl="0" eaLnBrk="1" latinLnBrk="0" hangingPunct="1"/>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 novel unified Bayesian framework that enable simultaneous estimation and identification of multiple and possibly different types of anomalies that can affect sensors in environmental sensor networks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171450" indent="-171450" algn="l" defTabSz="914400" rtl="0" eaLnBrk="1" latinLnBrk="0" hangingPunct="1">
                        <a:buFont typeface="Wingdings" panose="05000000000000000000" pitchFamily="2" charset="2"/>
                        <a:buChar char="ü"/>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The optimal joint maximum-likelihood and maximum a-posteriori (ML-MAP) estimation method to achieve almost the same performance of the joint ML-MAP</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indent="-171450" algn="l" defTabSz="914400" rtl="0" eaLnBrk="1" latinLnBrk="0" hangingPunct="1">
                        <a:buFont typeface="Arial" panose="020B0604020202020204" pitchFamily="34" charset="0"/>
                        <a:buChar char="−"/>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Computational complexity in cost analysis, to increase the percent of faulty nodes in network</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extLst>
                  <a:ext uri="{0D108BD9-81ED-4DB2-BD59-A6C34878D82A}">
                    <a16:rowId xmlns:a16="http://schemas.microsoft.com/office/drawing/2014/main" val="3537507518"/>
                  </a:ext>
                </a:extLst>
              </a:tr>
              <a:tr h="1372261">
                <a:tc>
                  <a:txBody>
                    <a:bodyPr/>
                    <a:lstStyle/>
                    <a:p>
                      <a:pPr marL="0" marR="0" algn="ctr" defTabSz="457200" rtl="0" eaLnBrk="1" latinLnBrk="0" hangingPunct="1">
                        <a:lnSpc>
                          <a:spcPct val="100000"/>
                        </a:lnSpc>
                        <a:spcBef>
                          <a:spcPts val="0"/>
                        </a:spcBef>
                        <a:spcAft>
                          <a:spcPts val="0"/>
                        </a:spcAft>
                        <a:buClr>
                          <a:srgbClr val="000000"/>
                        </a:buClr>
                        <a:buFont typeface="Arial"/>
                      </a:pPr>
                      <a:r>
                        <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6</a:t>
                      </a:r>
                    </a:p>
                  </a:txBody>
                  <a:tcPr/>
                </a:tc>
                <a:tc>
                  <a:txBody>
                    <a:body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 Fault Detection and Diagnosis System for Autonomous Vehicles Based on Hybrid Approaches</a:t>
                      </a:r>
                    </a:p>
                    <a:p>
                      <a:pPr marL="0" marR="0" algn="l" defTabSz="457200" rtl="0" eaLnBrk="1" latinLnBrk="0" hangingPunct="1">
                        <a:lnSpc>
                          <a:spcPct val="100000"/>
                        </a:lnSpc>
                        <a:spcBef>
                          <a:spcPts val="0"/>
                        </a:spcBef>
                        <a:spcAft>
                          <a:spcPts val="0"/>
                        </a:spcAft>
                        <a:buClr>
                          <a:srgbClr val="000000"/>
                        </a:buClr>
                        <a:buFont typeface="Arial"/>
                      </a:pP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IEEE Sensors Journal, VOL. 20, NO. 16, AUG 15, 2020</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p>
                      <a:pPr marL="0" marR="0" algn="l" defTabSz="457200" rtl="0" eaLnBrk="1" latinLnBrk="0" hangingPunct="1">
                        <a:lnSpc>
                          <a:spcPct val="100000"/>
                        </a:lnSpc>
                        <a:spcBef>
                          <a:spcPts val="0"/>
                        </a:spcBef>
                        <a:spcAft>
                          <a:spcPts val="0"/>
                        </a:spcAft>
                        <a:buClr>
                          <a:srgbClr val="000000"/>
                        </a:buClr>
                        <a:buFont typeface="Arial"/>
                      </a:pP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An accurate fault detection and diagnosis system to prevent the potential hazardous situations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p>
                      <a:pPr marL="0" marR="0" algn="l" defTabSz="457200" rtl="0" eaLnBrk="1" latinLnBrk="0" hangingPunct="1">
                        <a:lnSpc>
                          <a:spcPct val="100000"/>
                        </a:lnSpc>
                        <a:spcBef>
                          <a:spcPts val="0"/>
                        </a:spcBef>
                        <a:spcAft>
                          <a:spcPts val="0"/>
                        </a:spcAft>
                        <a:buClr>
                          <a:srgbClr val="000000"/>
                        </a:buClr>
                        <a:buFont typeface="Arial"/>
                      </a:pP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171450" marR="0" indent="-171450" algn="l" defTabSz="457200" rtl="0" eaLnBrk="1" latinLnBrk="0" hangingPunct="1">
                        <a:lnSpc>
                          <a:spcPct val="100000"/>
                        </a:lnSpc>
                        <a:spcBef>
                          <a:spcPts val="0"/>
                        </a:spcBef>
                        <a:spcAft>
                          <a:spcPts val="0"/>
                        </a:spcAft>
                        <a:buClr>
                          <a:srgbClr val="000000"/>
                        </a:buClr>
                        <a:buFont typeface="Wingdings" panose="05000000000000000000" pitchFamily="2" charset="2"/>
                        <a:buChar char="ü"/>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Support Vector Machine (SVM) method is adopted to train the boundary curve which separates the safe domain and unsafe domain, a Kalman filter observer to predict the current position of the vehicle</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indent="0" algn="l" defTabSz="457200" rtl="0" eaLnBrk="1" latinLnBrk="0" hangingPunct="1">
                        <a:lnSpc>
                          <a:spcPct val="100000"/>
                        </a:lnSpc>
                        <a:spcBef>
                          <a:spcPts val="0"/>
                        </a:spcBef>
                        <a:spcAft>
                          <a:spcPts val="0"/>
                        </a:spcAft>
                        <a:buClr>
                          <a:srgbClr val="000000"/>
                        </a:buClr>
                        <a:buFont typeface="Arial"/>
                        <a:buNone/>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Type of the subsystem causes the fault</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extLst>
                  <a:ext uri="{0D108BD9-81ED-4DB2-BD59-A6C34878D82A}">
                    <a16:rowId xmlns:a16="http://schemas.microsoft.com/office/drawing/2014/main" val="917871722"/>
                  </a:ext>
                </a:extLst>
              </a:tr>
            </a:tbl>
          </a:graphicData>
        </a:graphic>
      </p:graphicFrame>
    </p:spTree>
    <p:extLst>
      <p:ext uri="{BB962C8B-B14F-4D97-AF65-F5344CB8AC3E}">
        <p14:creationId xmlns:p14="http://schemas.microsoft.com/office/powerpoint/2010/main" val="2123254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7"/>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F32507D-B624-9A5D-9ACF-9939C97A77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3" name="Google Shape;64;p14">
            <a:extLst>
              <a:ext uri="{FF2B5EF4-FFF2-40B4-BE49-F238E27FC236}">
                <a16:creationId xmlns:a16="http://schemas.microsoft.com/office/drawing/2014/main" id="{BC397017-6803-188A-CEF7-C2111C38E457}"/>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sp>
        <p:nvSpPr>
          <p:cNvPr id="4" name="Google Shape;69;p15">
            <a:extLst>
              <a:ext uri="{FF2B5EF4-FFF2-40B4-BE49-F238E27FC236}">
                <a16:creationId xmlns:a16="http://schemas.microsoft.com/office/drawing/2014/main" id="{9E46A0D5-655F-6D9D-055E-677C6879E2B0}"/>
              </a:ext>
            </a:extLst>
          </p:cNvPr>
          <p:cNvSpPr txBox="1">
            <a:spLocks/>
          </p:cNvSpPr>
          <p:nvPr/>
        </p:nvSpPr>
        <p:spPr>
          <a:xfrm>
            <a:off x="786900" y="466652"/>
            <a:ext cx="7722600" cy="52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buSzPts val="990"/>
            </a:pPr>
            <a:r>
              <a:rPr lang="en-US" sz="2400" b="1" dirty="0">
                <a:latin typeface="Calibri" panose="020F0502020204030204" pitchFamily="34" charset="0"/>
                <a:ea typeface="Calibri" panose="020F0502020204030204" pitchFamily="34" charset="0"/>
                <a:cs typeface="Calibri" panose="020F0502020204030204" pitchFamily="34" charset="0"/>
              </a:rPr>
              <a:t>Literature Survey</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graphicFrame>
        <p:nvGraphicFramePr>
          <p:cNvPr id="7" name="Table 7">
            <a:extLst>
              <a:ext uri="{FF2B5EF4-FFF2-40B4-BE49-F238E27FC236}">
                <a16:creationId xmlns:a16="http://schemas.microsoft.com/office/drawing/2014/main" id="{BFF6B4D8-EA22-55A6-AFDC-887F60FA8FD8}"/>
              </a:ext>
            </a:extLst>
          </p:cNvPr>
          <p:cNvGraphicFramePr>
            <a:graphicFrameLocks noGrp="1"/>
          </p:cNvGraphicFramePr>
          <p:nvPr>
            <p:extLst>
              <p:ext uri="{D42A27DB-BD31-4B8C-83A1-F6EECF244321}">
                <p14:modId xmlns:p14="http://schemas.microsoft.com/office/powerpoint/2010/main" val="2269021578"/>
              </p:ext>
            </p:extLst>
          </p:nvPr>
        </p:nvGraphicFramePr>
        <p:xfrm>
          <a:off x="743994" y="1126435"/>
          <a:ext cx="8059734" cy="3502506"/>
        </p:xfrm>
        <a:graphic>
          <a:graphicData uri="http://schemas.openxmlformats.org/drawingml/2006/table">
            <a:tbl>
              <a:tblPr firstRow="1" bandRow="1">
                <a:tableStyleId>{F5AB1C69-6EDB-4FF4-983F-18BD219EF322}</a:tableStyleId>
              </a:tblPr>
              <a:tblGrid>
                <a:gridCol w="519811">
                  <a:extLst>
                    <a:ext uri="{9D8B030D-6E8A-4147-A177-3AD203B41FA5}">
                      <a16:colId xmlns:a16="http://schemas.microsoft.com/office/drawing/2014/main" val="4046904270"/>
                    </a:ext>
                  </a:extLst>
                </a:gridCol>
                <a:gridCol w="1267522">
                  <a:extLst>
                    <a:ext uri="{9D8B030D-6E8A-4147-A177-3AD203B41FA5}">
                      <a16:colId xmlns:a16="http://schemas.microsoft.com/office/drawing/2014/main" val="3741747201"/>
                    </a:ext>
                  </a:extLst>
                </a:gridCol>
                <a:gridCol w="1200614">
                  <a:extLst>
                    <a:ext uri="{9D8B030D-6E8A-4147-A177-3AD203B41FA5}">
                      <a16:colId xmlns:a16="http://schemas.microsoft.com/office/drawing/2014/main" val="1820962205"/>
                    </a:ext>
                  </a:extLst>
                </a:gridCol>
                <a:gridCol w="1895708">
                  <a:extLst>
                    <a:ext uri="{9D8B030D-6E8A-4147-A177-3AD203B41FA5}">
                      <a16:colId xmlns:a16="http://schemas.microsoft.com/office/drawing/2014/main" val="4281653701"/>
                    </a:ext>
                  </a:extLst>
                </a:gridCol>
                <a:gridCol w="1702419">
                  <a:extLst>
                    <a:ext uri="{9D8B030D-6E8A-4147-A177-3AD203B41FA5}">
                      <a16:colId xmlns:a16="http://schemas.microsoft.com/office/drawing/2014/main" val="4006969037"/>
                    </a:ext>
                  </a:extLst>
                </a:gridCol>
                <a:gridCol w="1473660">
                  <a:extLst>
                    <a:ext uri="{9D8B030D-6E8A-4147-A177-3AD203B41FA5}">
                      <a16:colId xmlns:a16="http://schemas.microsoft.com/office/drawing/2014/main" val="2986899126"/>
                    </a:ext>
                  </a:extLst>
                </a:gridCol>
              </a:tblGrid>
              <a:tr h="557399">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SNO</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TITLE OF THE PAPER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NAME OF THE JOURNAL AND PUBLISHED YEAR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WORK</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METHODOLOGY</a:t>
                      </a:r>
                    </a:p>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/ALGORITHM</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1875040867"/>
                  </a:ext>
                </a:extLst>
              </a:tr>
              <a:tr h="1350880">
                <a:tc>
                  <a:txBody>
                    <a:bodyPr/>
                    <a:lstStyle/>
                    <a:p>
                      <a:pPr algn="ctr"/>
                      <a:r>
                        <a:rPr lang="en-IN" sz="1100" dirty="0">
                          <a:latin typeface="Calibri" panose="020F0502020204030204" pitchFamily="34" charset="0"/>
                          <a:ea typeface="Calibri" panose="020F0502020204030204" pitchFamily="34" charset="0"/>
                          <a:cs typeface="Calibri" panose="020F0502020204030204" pitchFamily="34" charset="0"/>
                        </a:rPr>
                        <a:t>7</a:t>
                      </a:r>
                    </a:p>
                  </a:txBody>
                  <a:tcPr/>
                </a:tc>
                <a:tc>
                  <a:txBody>
                    <a:bodyPr/>
                    <a:lstStyle/>
                    <a:p>
                      <a:pPr marL="0" marR="0" algn="l" defTabSz="457200" rtl="0" eaLnBrk="1" latinLnBrk="0" hangingPunct="1">
                        <a:lnSpc>
                          <a:spcPct val="100000"/>
                        </a:lnSpc>
                        <a:spcBef>
                          <a:spcPts val="0"/>
                        </a:spcBef>
                        <a:spcAft>
                          <a:spcPts val="0"/>
                        </a:spcAft>
                        <a:buClr>
                          <a:srgbClr val="000000"/>
                        </a:buClr>
                        <a:buFont typeface="Arial"/>
                      </a:pPr>
                      <a:r>
                        <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Filter-Based Secure Dynamic Pose Estimation for Autonomous Vehicles</a:t>
                      </a:r>
                    </a:p>
                  </a:txBody>
                  <a:tcPr/>
                </a:tc>
                <a:tc>
                  <a:txBody>
                    <a:bodyPr/>
                    <a:lstStyle/>
                    <a:p>
                      <a:pPr marL="0" marR="0" algn="l" defTabSz="457200" rtl="0" eaLnBrk="1" latinLnBrk="0" hangingPunct="1">
                        <a:lnSpc>
                          <a:spcPct val="100000"/>
                        </a:lnSpc>
                        <a:spcBef>
                          <a:spcPts val="0"/>
                        </a:spcBef>
                        <a:spcAft>
                          <a:spcPts val="0"/>
                        </a:spcAft>
                        <a:buClr>
                          <a:srgbClr val="000000"/>
                        </a:buClr>
                        <a:buFont typeface="Arial"/>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IEEE Sensors Journal, VOL. 19, NO. 15, AUG 1, 2019</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algn="l" defTabSz="457200" rtl="0" eaLnBrk="1" latinLnBrk="0" hangingPunct="1">
                        <a:lnSpc>
                          <a:spcPct val="100000"/>
                        </a:lnSpc>
                        <a:spcBef>
                          <a:spcPts val="0"/>
                        </a:spcBef>
                        <a:spcAft>
                          <a:spcPts val="0"/>
                        </a:spcAft>
                        <a:buClr>
                          <a:srgbClr val="000000"/>
                        </a:buClr>
                        <a:buFont typeface="Arial"/>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Recursive secure dynamic estimator has been designed to tackle the state estimation problem for autonomous vehicles in the circumstance of possible sensor attacks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171450" marR="0" lvl="0" indent="-171450" algn="l" defTabSz="4572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Proposed estimator coincides with the conventional Kalman filter when all sensors on autonomous vehicles are benign</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algn="l" defTabSz="457200" rtl="0" eaLnBrk="1" latinLnBrk="0" hangingPunct="1">
                        <a:lnSpc>
                          <a:spcPct val="100000"/>
                        </a:lnSpc>
                        <a:spcBef>
                          <a:spcPts val="0"/>
                        </a:spcBef>
                        <a:spcAft>
                          <a:spcPts val="0"/>
                        </a:spcAft>
                        <a:buClr>
                          <a:srgbClr val="000000"/>
                        </a:buClr>
                        <a:buFont typeface="Arial"/>
                      </a:pPr>
                      <a:r>
                        <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Pose estimation when sensors fail</a:t>
                      </a:r>
                    </a:p>
                  </a:txBody>
                  <a:tcPr/>
                </a:tc>
                <a:extLst>
                  <a:ext uri="{0D108BD9-81ED-4DB2-BD59-A6C34878D82A}">
                    <a16:rowId xmlns:a16="http://schemas.microsoft.com/office/drawing/2014/main" val="3537507518"/>
                  </a:ext>
                </a:extLst>
              </a:tr>
              <a:tr h="1557266">
                <a:tc>
                  <a:txBody>
                    <a:bodyPr/>
                    <a:lstStyle/>
                    <a:p>
                      <a:pPr algn="ctr"/>
                      <a:r>
                        <a:rPr lang="en-IN" sz="1100" dirty="0">
                          <a:latin typeface="Calibri" panose="020F0502020204030204" pitchFamily="34" charset="0"/>
                          <a:ea typeface="Calibri" panose="020F0502020204030204" pitchFamily="34" charset="0"/>
                          <a:cs typeface="Calibri" panose="020F0502020204030204" pitchFamily="34" charset="0"/>
                        </a:rPr>
                        <a:t>8</a:t>
                      </a:r>
                    </a:p>
                  </a:txBody>
                  <a:tcPr/>
                </a:tc>
                <a:tc>
                  <a:txBody>
                    <a:bodyPr/>
                    <a:lstStyle/>
                    <a:p>
                      <a:pPr marL="0" marR="0" algn="l" defTabSz="457200" rtl="0" eaLnBrk="1" latinLnBrk="0" hangingPunct="1">
                        <a:lnSpc>
                          <a:spcPct val="100000"/>
                        </a:lnSpc>
                        <a:spcBef>
                          <a:spcPts val="0"/>
                        </a:spcBef>
                        <a:spcAft>
                          <a:spcPts val="0"/>
                        </a:spcAft>
                        <a:buClr>
                          <a:srgbClr val="000000"/>
                        </a:buClr>
                        <a:buFont typeface="Arial"/>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Learning-Based Attacks in Cyber-Physical Systems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algn="l" defTabSz="457200" rtl="0" eaLnBrk="1" latinLnBrk="0" hangingPunct="1">
                        <a:lnSpc>
                          <a:spcPct val="100000"/>
                        </a:lnSpc>
                        <a:spcBef>
                          <a:spcPts val="0"/>
                        </a:spcBef>
                        <a:spcAft>
                          <a:spcPts val="0"/>
                        </a:spcAft>
                        <a:buClr>
                          <a:srgbClr val="000000"/>
                        </a:buClr>
                        <a:buFont typeface="Arial"/>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IEEE Transactions On Control Of Network Systems, VOL. 8, NO. 1, MAR 2021</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algn="l" defTabSz="457200" rtl="0" eaLnBrk="1" latinLnBrk="0" hangingPunct="1">
                        <a:lnSpc>
                          <a:spcPct val="100000"/>
                        </a:lnSpc>
                        <a:spcBef>
                          <a:spcPts val="0"/>
                        </a:spcBef>
                        <a:spcAft>
                          <a:spcPts val="0"/>
                        </a:spcAft>
                        <a:buClr>
                          <a:srgbClr val="000000"/>
                        </a:buClr>
                        <a:buFont typeface="Arial"/>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An arbitrary learning algorithm to estimate the system dynamic</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171450" marR="0" indent="-171450" algn="l" defTabSz="457200" rtl="0" eaLnBrk="1" latinLnBrk="0" hangingPunct="1">
                        <a:lnSpc>
                          <a:spcPct val="100000"/>
                        </a:lnSpc>
                        <a:spcBef>
                          <a:spcPts val="0"/>
                        </a:spcBef>
                        <a:spcAft>
                          <a:spcPts val="0"/>
                        </a:spcAft>
                        <a:buClr>
                          <a:srgbClr val="000000"/>
                        </a:buClr>
                        <a:buFont typeface="Wingdings" panose="05000000000000000000" pitchFamily="2" charset="2"/>
                        <a:buChar char="ü"/>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The controller improves the security imposing crafted privacy-enhancing signal on top of the “nominal control policy.”</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algn="l" defTabSz="457200" rtl="0" eaLnBrk="1" latinLnBrk="0" hangingPunct="1">
                        <a:lnSpc>
                          <a:spcPct val="100000"/>
                        </a:lnSpc>
                        <a:spcBef>
                          <a:spcPts val="0"/>
                        </a:spcBef>
                        <a:spcAft>
                          <a:spcPts val="0"/>
                        </a:spcAft>
                        <a:buClr>
                          <a:srgbClr val="000000"/>
                        </a:buClr>
                        <a:buFont typeface="Arial"/>
                      </a:pPr>
                      <a:r>
                        <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a:t>
                      </a: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Controller does not know the exact time instant at which an attack might occur as in non-linear system</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extLst>
                  <a:ext uri="{0D108BD9-81ED-4DB2-BD59-A6C34878D82A}">
                    <a16:rowId xmlns:a16="http://schemas.microsoft.com/office/drawing/2014/main" val="917871722"/>
                  </a:ext>
                </a:extLst>
              </a:tr>
            </a:tbl>
          </a:graphicData>
        </a:graphic>
      </p:graphicFrame>
    </p:spTree>
    <p:extLst>
      <p:ext uri="{BB962C8B-B14F-4D97-AF65-F5344CB8AC3E}">
        <p14:creationId xmlns:p14="http://schemas.microsoft.com/office/powerpoint/2010/main" val="1157334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7"/>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F32507D-B624-9A5D-9ACF-9939C97A77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3" name="Google Shape;64;p14">
            <a:extLst>
              <a:ext uri="{FF2B5EF4-FFF2-40B4-BE49-F238E27FC236}">
                <a16:creationId xmlns:a16="http://schemas.microsoft.com/office/drawing/2014/main" id="{BC397017-6803-188A-CEF7-C2111C38E457}"/>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sp>
        <p:nvSpPr>
          <p:cNvPr id="4" name="Google Shape;69;p15">
            <a:extLst>
              <a:ext uri="{FF2B5EF4-FFF2-40B4-BE49-F238E27FC236}">
                <a16:creationId xmlns:a16="http://schemas.microsoft.com/office/drawing/2014/main" id="{9E46A0D5-655F-6D9D-055E-677C6879E2B0}"/>
              </a:ext>
            </a:extLst>
          </p:cNvPr>
          <p:cNvSpPr txBox="1">
            <a:spLocks/>
          </p:cNvSpPr>
          <p:nvPr/>
        </p:nvSpPr>
        <p:spPr>
          <a:xfrm>
            <a:off x="786900" y="466652"/>
            <a:ext cx="7722600" cy="52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buSzPts val="990"/>
            </a:pPr>
            <a:r>
              <a:rPr lang="en-US" sz="2400" b="1" dirty="0">
                <a:latin typeface="Calibri" panose="020F0502020204030204" pitchFamily="34" charset="0"/>
                <a:ea typeface="Calibri" panose="020F0502020204030204" pitchFamily="34" charset="0"/>
                <a:cs typeface="Calibri" panose="020F0502020204030204" pitchFamily="34" charset="0"/>
              </a:rPr>
              <a:t>Literature Survey</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graphicFrame>
        <p:nvGraphicFramePr>
          <p:cNvPr id="7" name="Table 7">
            <a:extLst>
              <a:ext uri="{FF2B5EF4-FFF2-40B4-BE49-F238E27FC236}">
                <a16:creationId xmlns:a16="http://schemas.microsoft.com/office/drawing/2014/main" id="{BFF6B4D8-EA22-55A6-AFDC-887F60FA8FD8}"/>
              </a:ext>
            </a:extLst>
          </p:cNvPr>
          <p:cNvGraphicFramePr>
            <a:graphicFrameLocks noGrp="1"/>
          </p:cNvGraphicFramePr>
          <p:nvPr>
            <p:extLst>
              <p:ext uri="{D42A27DB-BD31-4B8C-83A1-F6EECF244321}">
                <p14:modId xmlns:p14="http://schemas.microsoft.com/office/powerpoint/2010/main" val="626128488"/>
              </p:ext>
            </p:extLst>
          </p:nvPr>
        </p:nvGraphicFramePr>
        <p:xfrm>
          <a:off x="743994" y="1126436"/>
          <a:ext cx="8059734" cy="3627120"/>
        </p:xfrm>
        <a:graphic>
          <a:graphicData uri="http://schemas.openxmlformats.org/drawingml/2006/table">
            <a:tbl>
              <a:tblPr firstRow="1" bandRow="1">
                <a:tableStyleId>{F5AB1C69-6EDB-4FF4-983F-18BD219EF322}</a:tableStyleId>
              </a:tblPr>
              <a:tblGrid>
                <a:gridCol w="549547">
                  <a:extLst>
                    <a:ext uri="{9D8B030D-6E8A-4147-A177-3AD203B41FA5}">
                      <a16:colId xmlns:a16="http://schemas.microsoft.com/office/drawing/2014/main" val="4046904270"/>
                    </a:ext>
                  </a:extLst>
                </a:gridCol>
                <a:gridCol w="1237786">
                  <a:extLst>
                    <a:ext uri="{9D8B030D-6E8A-4147-A177-3AD203B41FA5}">
                      <a16:colId xmlns:a16="http://schemas.microsoft.com/office/drawing/2014/main" val="3741747201"/>
                    </a:ext>
                  </a:extLst>
                </a:gridCol>
                <a:gridCol w="1200614">
                  <a:extLst>
                    <a:ext uri="{9D8B030D-6E8A-4147-A177-3AD203B41FA5}">
                      <a16:colId xmlns:a16="http://schemas.microsoft.com/office/drawing/2014/main" val="1820962205"/>
                    </a:ext>
                  </a:extLst>
                </a:gridCol>
                <a:gridCol w="1698703">
                  <a:extLst>
                    <a:ext uri="{9D8B030D-6E8A-4147-A177-3AD203B41FA5}">
                      <a16:colId xmlns:a16="http://schemas.microsoft.com/office/drawing/2014/main" val="4281653701"/>
                    </a:ext>
                  </a:extLst>
                </a:gridCol>
                <a:gridCol w="2163336">
                  <a:extLst>
                    <a:ext uri="{9D8B030D-6E8A-4147-A177-3AD203B41FA5}">
                      <a16:colId xmlns:a16="http://schemas.microsoft.com/office/drawing/2014/main" val="4006969037"/>
                    </a:ext>
                  </a:extLst>
                </a:gridCol>
                <a:gridCol w="1209748">
                  <a:extLst>
                    <a:ext uri="{9D8B030D-6E8A-4147-A177-3AD203B41FA5}">
                      <a16:colId xmlns:a16="http://schemas.microsoft.com/office/drawing/2014/main" val="2986899126"/>
                    </a:ext>
                  </a:extLst>
                </a:gridCol>
              </a:tblGrid>
              <a:tr h="590852">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SNO</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TITLE OF THE PAPER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NAME OF THE JOURNAL AND PUBLISHED YEAR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WORK</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METHODOLOGY</a:t>
                      </a:r>
                    </a:p>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/ALGORITHM</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1875040867"/>
                  </a:ext>
                </a:extLst>
              </a:tr>
              <a:tr h="769176">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9</a:t>
                      </a: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“Seeing is Not Always Believing”: Detecting Perception Error Attacks Against Autonomous Vehicles</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IEEE Transactions On Dependable And Secure Computing, VOL. </a:t>
                      </a:r>
                      <a:r>
                        <a:rPr lang="en-US" sz="1100" b="0" dirty="0">
                          <a:latin typeface="Calibri" panose="020F0502020204030204" pitchFamily="34" charset="0"/>
                          <a:ea typeface="Calibri" panose="020F0502020204030204" pitchFamily="34" charset="0"/>
                          <a:cs typeface="Calibri" panose="020F0502020204030204" pitchFamily="34" charset="0"/>
                        </a:rPr>
                        <a:t>18, NO. 5, OCT 2021</a:t>
                      </a:r>
                      <a:endParaRPr lang="en-IN" sz="1100"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The impact of perception error attacks (PEAs) on autonomous vehicles, and propose a countermeasure called LIFE</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buFont typeface="Wingdings" panose="05000000000000000000" pitchFamily="2" charset="2"/>
                        <a:buChar char="ü"/>
                      </a:pPr>
                      <a:r>
                        <a:rPr lang="en-US" sz="1100" dirty="0">
                          <a:latin typeface="Calibri" panose="020F0502020204030204" pitchFamily="34" charset="0"/>
                          <a:ea typeface="Calibri" panose="020F0502020204030204" pitchFamily="34" charset="0"/>
                          <a:cs typeface="Calibri" panose="020F0502020204030204" pitchFamily="34" charset="0"/>
                        </a:rPr>
                        <a:t>The impact of perception error attacks (PEAs) and propose a countermeasure called LIFE (LIDAR and Image data Fusion for detecting perception Errors)</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-Lack of data, with good weather and excellent field of view to driver</a:t>
                      </a:r>
                    </a:p>
                  </a:txBody>
                  <a:tcPr/>
                </a:tc>
                <a:extLst>
                  <a:ext uri="{0D108BD9-81ED-4DB2-BD59-A6C34878D82A}">
                    <a16:rowId xmlns:a16="http://schemas.microsoft.com/office/drawing/2014/main" val="3537507518"/>
                  </a:ext>
                </a:extLst>
              </a:tr>
              <a:tr h="769176">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10</a:t>
                      </a: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Toward Interpretability in Fault Diagnosis for Autonomous Vehicles: Interpretation of Sensor Data Anomalies </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IEEE Sensors Journal, VOL. 23, NO. 5, 1 </a:t>
                      </a:r>
                      <a:r>
                        <a:rPr lang="en-US" sz="1100" b="0" dirty="0">
                          <a:latin typeface="Calibri" panose="020F0502020204030204" pitchFamily="34" charset="0"/>
                          <a:ea typeface="Calibri" panose="020F0502020204030204" pitchFamily="34" charset="0"/>
                          <a:cs typeface="Calibri" panose="020F0502020204030204" pitchFamily="34" charset="0"/>
                        </a:rPr>
                        <a:t>MARCH 2023</a:t>
                      </a:r>
                      <a:endParaRPr lang="en-IN" sz="1100"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Environmental impact is first evaluated using the noise energy as a measure to interpret the impact on sensor data caused by the environment</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buFont typeface="Wingdings" panose="05000000000000000000" pitchFamily="2" charset="2"/>
                        <a:buChar char="ü"/>
                      </a:pPr>
                      <a:r>
                        <a:rPr lang="en-US" sz="1100" dirty="0" err="1">
                          <a:latin typeface="Calibri" panose="020F0502020204030204" pitchFamily="34" charset="0"/>
                          <a:ea typeface="Calibri" panose="020F0502020204030204" pitchFamily="34" charset="0"/>
                          <a:cs typeface="Calibri" panose="020F0502020204030204" pitchFamily="34" charset="0"/>
                        </a:rPr>
                        <a:t>Savitzky</a:t>
                      </a:r>
                      <a:r>
                        <a:rPr lang="en-US" sz="1100" dirty="0">
                          <a:latin typeface="Calibri" panose="020F0502020204030204" pitchFamily="34" charset="0"/>
                          <a:ea typeface="Calibri" panose="020F0502020204030204" pitchFamily="34" charset="0"/>
                          <a:cs typeface="Calibri" panose="020F0502020204030204" pitchFamily="34" charset="0"/>
                        </a:rPr>
                        <a:t>–</a:t>
                      </a:r>
                      <a:r>
                        <a:rPr lang="en-US" sz="1100" dirty="0" err="1">
                          <a:latin typeface="Calibri" panose="020F0502020204030204" pitchFamily="34" charset="0"/>
                          <a:ea typeface="Calibri" panose="020F0502020204030204" pitchFamily="34" charset="0"/>
                          <a:cs typeface="Calibri" panose="020F0502020204030204" pitchFamily="34" charset="0"/>
                        </a:rPr>
                        <a:t>Golay</a:t>
                      </a:r>
                      <a:r>
                        <a:rPr lang="en-US" sz="1100" dirty="0">
                          <a:latin typeface="Calibri" panose="020F0502020204030204" pitchFamily="34" charset="0"/>
                          <a:ea typeface="Calibri" panose="020F0502020204030204" pitchFamily="34" charset="0"/>
                          <a:cs typeface="Calibri" panose="020F0502020204030204" pitchFamily="34" charset="0"/>
                        </a:rPr>
                        <a:t> filters are applied for online denoising, to mitigate the impact and to enhance the data quality. Adversarial learned denoising shrinkage autoencoder (ALDSAE), an adversarial learning neural network, is constructed for sensor data anomaly detection</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-Fault interpretation in Avs are complex to compute</a:t>
                      </a:r>
                    </a:p>
                  </a:txBody>
                  <a:tcPr/>
                </a:tc>
                <a:extLst>
                  <a:ext uri="{0D108BD9-81ED-4DB2-BD59-A6C34878D82A}">
                    <a16:rowId xmlns:a16="http://schemas.microsoft.com/office/drawing/2014/main" val="917871722"/>
                  </a:ext>
                </a:extLst>
              </a:tr>
            </a:tbl>
          </a:graphicData>
        </a:graphic>
      </p:graphicFrame>
    </p:spTree>
    <p:extLst>
      <p:ext uri="{BB962C8B-B14F-4D97-AF65-F5344CB8AC3E}">
        <p14:creationId xmlns:p14="http://schemas.microsoft.com/office/powerpoint/2010/main" val="2100594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47925" y="257450"/>
            <a:ext cx="7722600" cy="524700"/>
          </a:xfrm>
          <a:prstGeom prst="rect">
            <a:avLst/>
          </a:prstGeom>
        </p:spPr>
        <p:txBody>
          <a:bodyPr spcFirstLastPara="1" wrap="square" lIns="91425" tIns="91425" rIns="91425" bIns="91425" anchor="t" anchorCtr="0">
            <a:noAutofit/>
          </a:bodyPr>
          <a:lstStyle/>
          <a:p>
            <a:pPr>
              <a:buSzPts val="990"/>
            </a:pPr>
            <a:r>
              <a:rPr lang="en-US" sz="2400" b="1" dirty="0">
                <a:latin typeface="Calibri" panose="020F0502020204030204" pitchFamily="34" charset="0"/>
                <a:ea typeface="Calibri" panose="020F0502020204030204" pitchFamily="34" charset="0"/>
                <a:cs typeface="Calibri" panose="020F0502020204030204" pitchFamily="34" charset="0"/>
              </a:rPr>
              <a:t>Existing Challenges</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 name="Google Shape;82;p16"/>
          <p:cNvSpPr txBox="1">
            <a:spLocks noGrp="1"/>
          </p:cNvSpPr>
          <p:nvPr>
            <p:ph type="body" idx="1"/>
          </p:nvPr>
        </p:nvSpPr>
        <p:spPr>
          <a:xfrm>
            <a:off x="659700" y="1094444"/>
            <a:ext cx="8361458" cy="3278700"/>
          </a:xfrm>
          <a:prstGeom prst="rect">
            <a:avLst/>
          </a:prstGeom>
        </p:spPr>
        <p:txBody>
          <a:bodyPr spcFirstLastPara="1" wrap="square" lIns="91425" tIns="91425" rIns="91425" bIns="91425" anchor="t" anchorCtr="0">
            <a:normAutofit/>
          </a:bodyPr>
          <a:lstStyle/>
          <a:p>
            <a:pPr marL="285750" indent="-285750" algn="just">
              <a:lnSpc>
                <a:spcPct val="150000"/>
              </a:lnSpc>
              <a:buFont typeface="Wingdings" panose="05000000000000000000" pitchFamily="2" charset="2"/>
              <a:buChar char="§"/>
            </a:pPr>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It is a challenge to distinguish between intentional and unintentional interference in spoofing attacks.</a:t>
            </a:r>
          </a:p>
          <a:p>
            <a:pPr marL="285750" indent="-285750" algn="just">
              <a:lnSpc>
                <a:spcPct val="150000"/>
              </a:lnSpc>
              <a:buFont typeface="Wingdings" panose="05000000000000000000" pitchFamily="2" charset="2"/>
              <a:buChar char="§"/>
            </a:pPr>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Pose estimation is a critical problem in autonomous vehicle navigation, especially in circumstances where sensor failure or attacks exist.</a:t>
            </a:r>
          </a:p>
          <a:p>
            <a:pPr marL="285750" indent="-285750" algn="just">
              <a:lnSpc>
                <a:spcPct val="150000"/>
              </a:lnSpc>
              <a:buFont typeface="Wingdings" panose="05000000000000000000" pitchFamily="2" charset="2"/>
              <a:buChar char="§"/>
            </a:pPr>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An accurate fault detection and diagnosis system is of great importance for autonomous vehicles to prevent the potential hazardous situations.</a:t>
            </a:r>
          </a:p>
          <a:p>
            <a:pPr marL="285750" indent="-285750" algn="just">
              <a:lnSpc>
                <a:spcPct val="150000"/>
              </a:lnSpc>
              <a:buFont typeface="Wingdings" panose="05000000000000000000" pitchFamily="2" charset="2"/>
              <a:buChar char="§"/>
            </a:pPr>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Modern vehicles are vulnerable to multiple types of attacks leveraging remote, direct and indirect physical access, which allow attackers to gain control and affect safety-critical systems.</a:t>
            </a:r>
          </a:p>
          <a:p>
            <a:pPr marL="457200" lvl="0" indent="-330200" algn="just" rtl="0">
              <a:lnSpc>
                <a:spcPct val="150000"/>
              </a:lnSpc>
              <a:spcBef>
                <a:spcPts val="0"/>
              </a:spcBef>
              <a:spcAft>
                <a:spcPts val="0"/>
              </a:spcAft>
              <a:buSzPts val="1600"/>
              <a:buFont typeface="Wingdings" panose="05000000000000000000" pitchFamily="2" charset="2"/>
              <a:buChar char="§"/>
            </a:pPr>
            <a:endParaRPr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3" name="Google Shape;64;p14">
            <a:extLst>
              <a:ext uri="{FF2B5EF4-FFF2-40B4-BE49-F238E27FC236}">
                <a16:creationId xmlns:a16="http://schemas.microsoft.com/office/drawing/2014/main" id="{A6D9449D-8D9E-970B-8E9D-EF4A931A7C93}"/>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47925" y="257450"/>
            <a:ext cx="7722600" cy="524700"/>
          </a:xfrm>
          <a:prstGeom prst="rect">
            <a:avLst/>
          </a:prstGeom>
        </p:spPr>
        <p:txBody>
          <a:bodyPr spcFirstLastPara="1" wrap="square" lIns="91425" tIns="91425" rIns="91425" bIns="91425" anchor="t" anchorCtr="0">
            <a:noAutofit/>
          </a:bodyPr>
          <a:lstStyle/>
          <a:p>
            <a:pPr>
              <a:buSzPts val="990"/>
            </a:pPr>
            <a:r>
              <a:rPr lang="en-US" sz="2400" b="1" dirty="0">
                <a:latin typeface="Calibri" panose="020F0502020204030204" pitchFamily="34" charset="0"/>
                <a:ea typeface="Calibri" panose="020F0502020204030204" pitchFamily="34" charset="0"/>
                <a:cs typeface="Calibri" panose="020F0502020204030204" pitchFamily="34" charset="0"/>
              </a:rPr>
              <a:t>Problem Statement</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 name="Google Shape;82;p16"/>
          <p:cNvSpPr txBox="1">
            <a:spLocks noGrp="1"/>
          </p:cNvSpPr>
          <p:nvPr>
            <p:ph type="body" idx="1"/>
          </p:nvPr>
        </p:nvSpPr>
        <p:spPr>
          <a:xfrm>
            <a:off x="659700" y="1094444"/>
            <a:ext cx="8361458" cy="3278700"/>
          </a:xfrm>
          <a:prstGeom prst="rect">
            <a:avLst/>
          </a:prstGeom>
        </p:spPr>
        <p:txBody>
          <a:bodyPr spcFirstLastPara="1" wrap="square" lIns="91425" tIns="91425" rIns="91425" bIns="91425" anchor="t" anchorCtr="0">
            <a:normAutofit fontScale="92500" lnSpcReduction="20000"/>
          </a:bodyPr>
          <a:lstStyle/>
          <a:p>
            <a:pPr marL="285750" indent="-285750" algn="just">
              <a:lnSpc>
                <a:spcPct val="150000"/>
              </a:lnSpc>
              <a:buFont typeface="Arial" panose="020B0604020202020204" pitchFamily="34" charset="0"/>
              <a:buChar char="•"/>
            </a:pPr>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Autonomous vehicles rely on various sensors, software, and hardware sensor components to navigate and make decisions.</a:t>
            </a:r>
          </a:p>
          <a:p>
            <a:pPr marL="285750" indent="-285750" algn="just">
              <a:lnSpc>
                <a:spcPct val="150000"/>
              </a:lnSpc>
              <a:buFont typeface="Arial" panose="020B0604020202020204" pitchFamily="34" charset="0"/>
              <a:buChar char="•"/>
            </a:pPr>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Spoofing attack in vehicles can manipulate the velocity and acceleration data derived from magnetic encoders and inertial sensors which provides falsified data to other vehicles.</a:t>
            </a:r>
          </a:p>
          <a:p>
            <a:pPr marL="285750" indent="-285750" algn="just">
              <a:lnSpc>
                <a:spcPct val="150000"/>
              </a:lnSpc>
              <a:buFont typeface="Arial" panose="020B0604020202020204" pitchFamily="34" charset="0"/>
              <a:buChar char="•"/>
            </a:pPr>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The natural correlation between velocity, acceleration and the lane speed limit in autonomous vehicles helps to identify and analyze anomalies present in dynamic sensors.</a:t>
            </a:r>
          </a:p>
          <a:p>
            <a:pPr marL="285750" indent="-285750" algn="just">
              <a:lnSpc>
                <a:spcPct val="150000"/>
              </a:lnSpc>
              <a:buFont typeface="Arial" panose="020B0604020202020204" pitchFamily="34" charset="0"/>
              <a:buChar char="•"/>
            </a:pPr>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The proposing Autonomous Lane Speed Detection system helps to identify the anomalous vehicles from the group of vehicles with their magnetic encoders and inertial sensor data.</a:t>
            </a:r>
          </a:p>
          <a:p>
            <a:pPr marL="285750" indent="-285750" algn="just">
              <a:lnSpc>
                <a:spcPct val="150000"/>
              </a:lnSpc>
              <a:buFont typeface="Arial" panose="020B0604020202020204" pitchFamily="34" charset="0"/>
              <a:buChar char="•"/>
            </a:pPr>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This manipulation can mislead the AVs into making incorrect decisions based on the spoofed sensor information.</a:t>
            </a:r>
          </a:p>
          <a:p>
            <a:pPr marL="285750" indent="-285750" algn="just">
              <a:lnSpc>
                <a:spcPct val="150000"/>
              </a:lnSpc>
              <a:buFont typeface="Arial" panose="020B0604020202020204" pitchFamily="34" charset="0"/>
              <a:buChar char="•"/>
            </a:pPr>
            <a:endPar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3" name="Google Shape;64;p14">
            <a:extLst>
              <a:ext uri="{FF2B5EF4-FFF2-40B4-BE49-F238E27FC236}">
                <a16:creationId xmlns:a16="http://schemas.microsoft.com/office/drawing/2014/main" id="{A6D9449D-8D9E-970B-8E9D-EF4A931A7C93}"/>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spTree>
    <p:extLst>
      <p:ext uri="{BB962C8B-B14F-4D97-AF65-F5344CB8AC3E}">
        <p14:creationId xmlns:p14="http://schemas.microsoft.com/office/powerpoint/2010/main" val="38964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47925" y="257450"/>
            <a:ext cx="7722600" cy="524700"/>
          </a:xfrm>
          <a:prstGeom prst="rect">
            <a:avLst/>
          </a:prstGeom>
        </p:spPr>
        <p:txBody>
          <a:bodyPr spcFirstLastPara="1" wrap="square" lIns="91425" tIns="91425" rIns="91425" bIns="91425" anchor="t" anchorCtr="0">
            <a:noAutofit/>
          </a:bodyPr>
          <a:lstStyle/>
          <a:p>
            <a:pPr>
              <a:buSzPts val="990"/>
            </a:pPr>
            <a:r>
              <a:rPr lang="en-US" sz="2400" b="1" dirty="0">
                <a:latin typeface="Calibri" panose="020F0502020204030204" pitchFamily="34" charset="0"/>
                <a:ea typeface="Calibri" panose="020F0502020204030204" pitchFamily="34" charset="0"/>
                <a:cs typeface="Calibri" panose="020F0502020204030204" pitchFamily="34" charset="0"/>
              </a:rPr>
              <a:t>Objectives</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 name="Google Shape;82;p16"/>
          <p:cNvSpPr txBox="1">
            <a:spLocks noGrp="1"/>
          </p:cNvSpPr>
          <p:nvPr>
            <p:ph type="body" idx="1"/>
          </p:nvPr>
        </p:nvSpPr>
        <p:spPr>
          <a:xfrm>
            <a:off x="659700" y="1094444"/>
            <a:ext cx="8361458" cy="3278700"/>
          </a:xfrm>
          <a:prstGeom prst="rect">
            <a:avLst/>
          </a:prstGeom>
        </p:spPr>
        <p:txBody>
          <a:bodyPr spcFirstLastPara="1" wrap="square" lIns="91425" tIns="91425" rIns="91425" bIns="91425" anchor="t" anchorCtr="0">
            <a:normAutofit/>
          </a:bodyPr>
          <a:lstStyle/>
          <a:p>
            <a:pPr marL="285750" indent="-285750" algn="just">
              <a:lnSpc>
                <a:spcPct val="150000"/>
              </a:lnSpc>
              <a:buFont typeface="Arial" panose="020B0604020202020204" pitchFamily="34" charset="0"/>
              <a:buChar char="•"/>
            </a:pPr>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To identify the spoofing attack in dynamic sensor of autonomous vehicles and the correlation between the velocity and acceleration impact the overall performance of the autonomous system.</a:t>
            </a:r>
          </a:p>
          <a:p>
            <a:pPr marL="285750" indent="-285750" algn="just">
              <a:lnSpc>
                <a:spcPct val="150000"/>
              </a:lnSpc>
              <a:buFont typeface="Arial" panose="020B0604020202020204" pitchFamily="34" charset="0"/>
              <a:buChar char="•"/>
            </a:pPr>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To identify the relation of the lane speed limits with vehicle’s speed measured using dynamic sensors is evaluated to find the anomaly in vehicles using Autonomous Lane Speed Detection System (ALSD).</a:t>
            </a:r>
          </a:p>
          <a:p>
            <a:pPr marL="127000" lvl="0" indent="0" algn="just" rtl="0">
              <a:lnSpc>
                <a:spcPct val="150000"/>
              </a:lnSpc>
              <a:spcBef>
                <a:spcPts val="0"/>
              </a:spcBef>
              <a:spcAft>
                <a:spcPts val="0"/>
              </a:spcAft>
              <a:buSzPts val="1600"/>
              <a:buNone/>
            </a:pPr>
            <a:endParaRPr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3" name="Google Shape;64;p14">
            <a:extLst>
              <a:ext uri="{FF2B5EF4-FFF2-40B4-BE49-F238E27FC236}">
                <a16:creationId xmlns:a16="http://schemas.microsoft.com/office/drawing/2014/main" id="{A6D9449D-8D9E-970B-8E9D-EF4A931A7C93}"/>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spTree>
    <p:extLst>
      <p:ext uri="{BB962C8B-B14F-4D97-AF65-F5344CB8AC3E}">
        <p14:creationId xmlns:p14="http://schemas.microsoft.com/office/powerpoint/2010/main" val="1845530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47925" y="257450"/>
            <a:ext cx="7722600" cy="524700"/>
          </a:xfrm>
          <a:prstGeom prst="rect">
            <a:avLst/>
          </a:prstGeom>
        </p:spPr>
        <p:txBody>
          <a:bodyPr spcFirstLastPara="1" wrap="square" lIns="91425" tIns="91425" rIns="91425" bIns="91425" anchor="t" anchorCtr="0">
            <a:noAutofit/>
          </a:bodyPr>
          <a:lstStyle/>
          <a:p>
            <a:pPr>
              <a:buSzPts val="990"/>
            </a:pPr>
            <a:r>
              <a:rPr lang="en-IN" sz="2400" b="1" dirty="0">
                <a:latin typeface="Calibri" panose="020F0502020204030204" pitchFamily="34" charset="0"/>
                <a:ea typeface="Calibri" panose="020F0502020204030204" pitchFamily="34" charset="0"/>
                <a:cs typeface="Calibri" panose="020F0502020204030204" pitchFamily="34" charset="0"/>
              </a:rPr>
              <a:t>Proposed System Flow</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3" name="Google Shape;64;p14">
            <a:extLst>
              <a:ext uri="{FF2B5EF4-FFF2-40B4-BE49-F238E27FC236}">
                <a16:creationId xmlns:a16="http://schemas.microsoft.com/office/drawing/2014/main" id="{A6D9449D-8D9E-970B-8E9D-EF4A931A7C93}"/>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pic>
        <p:nvPicPr>
          <p:cNvPr id="5" name="Picture 4">
            <a:extLst>
              <a:ext uri="{FF2B5EF4-FFF2-40B4-BE49-F238E27FC236}">
                <a16:creationId xmlns:a16="http://schemas.microsoft.com/office/drawing/2014/main" id="{D4035C9A-3631-4445-10D5-BA25185314E4}"/>
              </a:ext>
            </a:extLst>
          </p:cNvPr>
          <p:cNvPicPr>
            <a:picLocks noChangeAspect="1"/>
          </p:cNvPicPr>
          <p:nvPr/>
        </p:nvPicPr>
        <p:blipFill>
          <a:blip r:embed="rId4"/>
          <a:stretch>
            <a:fillRect/>
          </a:stretch>
        </p:blipFill>
        <p:spPr>
          <a:xfrm>
            <a:off x="1791901" y="1335638"/>
            <a:ext cx="5835534" cy="2641933"/>
          </a:xfrm>
          <a:prstGeom prst="rect">
            <a:avLst/>
          </a:prstGeom>
        </p:spPr>
      </p:pic>
    </p:spTree>
    <p:extLst>
      <p:ext uri="{BB962C8B-B14F-4D97-AF65-F5344CB8AC3E}">
        <p14:creationId xmlns:p14="http://schemas.microsoft.com/office/powerpoint/2010/main" val="297446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47925" y="257450"/>
            <a:ext cx="7722600" cy="524700"/>
          </a:xfrm>
          <a:prstGeom prst="rect">
            <a:avLst/>
          </a:prstGeom>
        </p:spPr>
        <p:txBody>
          <a:bodyPr spcFirstLastPara="1" wrap="square" lIns="91425" tIns="91425" rIns="91425" bIns="91425" anchor="t" anchorCtr="0">
            <a:noAutofit/>
          </a:bodyPr>
          <a:lstStyle/>
          <a:p>
            <a:pPr>
              <a:buSzPts val="990"/>
            </a:pPr>
            <a:r>
              <a:rPr lang="en-IN" sz="2400" b="1" dirty="0">
                <a:latin typeface="Calibri" panose="020F0502020204030204" pitchFamily="34" charset="0"/>
                <a:ea typeface="Calibri" panose="020F0502020204030204" pitchFamily="34" charset="0"/>
                <a:cs typeface="Calibri" panose="020F0502020204030204" pitchFamily="34" charset="0"/>
              </a:rPr>
              <a:t>System Architecture</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3" name="Google Shape;64;p14">
            <a:extLst>
              <a:ext uri="{FF2B5EF4-FFF2-40B4-BE49-F238E27FC236}">
                <a16:creationId xmlns:a16="http://schemas.microsoft.com/office/drawing/2014/main" id="{A6D9449D-8D9E-970B-8E9D-EF4A931A7C93}"/>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pic>
        <p:nvPicPr>
          <p:cNvPr id="8" name="Picture 7">
            <a:extLst>
              <a:ext uri="{FF2B5EF4-FFF2-40B4-BE49-F238E27FC236}">
                <a16:creationId xmlns:a16="http://schemas.microsoft.com/office/drawing/2014/main" id="{D66499F3-B027-A884-F4E0-4FD294B523B6}"/>
              </a:ext>
            </a:extLst>
          </p:cNvPr>
          <p:cNvPicPr>
            <a:picLocks noChangeAspect="1"/>
          </p:cNvPicPr>
          <p:nvPr/>
        </p:nvPicPr>
        <p:blipFill>
          <a:blip r:embed="rId4"/>
          <a:stretch>
            <a:fillRect/>
          </a:stretch>
        </p:blipFill>
        <p:spPr>
          <a:xfrm>
            <a:off x="2040484" y="1136635"/>
            <a:ext cx="5282345" cy="2997925"/>
          </a:xfrm>
          <a:prstGeom prst="rect">
            <a:avLst/>
          </a:prstGeom>
        </p:spPr>
      </p:pic>
    </p:spTree>
    <p:extLst>
      <p:ext uri="{BB962C8B-B14F-4D97-AF65-F5344CB8AC3E}">
        <p14:creationId xmlns:p14="http://schemas.microsoft.com/office/powerpoint/2010/main" val="3596078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47925" y="257450"/>
            <a:ext cx="7722600" cy="524700"/>
          </a:xfrm>
          <a:prstGeom prst="rect">
            <a:avLst/>
          </a:prstGeom>
        </p:spPr>
        <p:txBody>
          <a:bodyPr spcFirstLastPara="1" wrap="square" lIns="91425" tIns="91425" rIns="91425" bIns="91425" anchor="t" anchorCtr="0">
            <a:noAutofit/>
          </a:bodyPr>
          <a:lstStyle/>
          <a:p>
            <a:pPr>
              <a:buSzPts val="990"/>
            </a:pPr>
            <a:r>
              <a:rPr lang="en-US" sz="2400" b="1" dirty="0">
                <a:latin typeface="Calibri" panose="020F0502020204030204" pitchFamily="34" charset="0"/>
                <a:ea typeface="Calibri" panose="020F0502020204030204" pitchFamily="34" charset="0"/>
                <a:cs typeface="Calibri" panose="020F0502020204030204" pitchFamily="34" charset="0"/>
              </a:rPr>
              <a:t>Algorithm 1 - Autonomous Lane Speed Detection System </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3" name="Google Shape;64;p14">
            <a:extLst>
              <a:ext uri="{FF2B5EF4-FFF2-40B4-BE49-F238E27FC236}">
                <a16:creationId xmlns:a16="http://schemas.microsoft.com/office/drawing/2014/main" id="{A6D9449D-8D9E-970B-8E9D-EF4A931A7C93}"/>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sp>
        <p:nvSpPr>
          <p:cNvPr id="9" name="TextBox 8">
            <a:extLst>
              <a:ext uri="{FF2B5EF4-FFF2-40B4-BE49-F238E27FC236}">
                <a16:creationId xmlns:a16="http://schemas.microsoft.com/office/drawing/2014/main" id="{1ACE186A-9272-096E-EC70-D1A7099C7179}"/>
              </a:ext>
            </a:extLst>
          </p:cNvPr>
          <p:cNvSpPr txBox="1"/>
          <p:nvPr/>
        </p:nvSpPr>
        <p:spPr>
          <a:xfrm>
            <a:off x="586388" y="1195296"/>
            <a:ext cx="7971223" cy="3664721"/>
          </a:xfrm>
          <a:prstGeom prst="rect">
            <a:avLst/>
          </a:prstGeom>
          <a:noFill/>
        </p:spPr>
        <p:txBody>
          <a:bodyPr wrap="square">
            <a:spAutoFit/>
          </a:bodyPr>
          <a:lstStyle/>
          <a:p>
            <a:pPr algn="just">
              <a:lnSpc>
                <a:spcPct val="150000"/>
              </a:lnSpc>
            </a:pPr>
            <a:r>
              <a:rPr lang="en-IN" sz="1200" b="1" dirty="0">
                <a:latin typeface="Calibri" panose="020F0502020204030204" pitchFamily="34" charset="0"/>
                <a:ea typeface="Calibri" panose="020F0502020204030204" pitchFamily="34" charset="0"/>
                <a:cs typeface="Calibri" panose="020F0502020204030204" pitchFamily="34" charset="0"/>
              </a:rPr>
              <a:t>Input:</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current_speed</a:t>
            </a:r>
            <a:r>
              <a:rPr lang="en-IN" sz="1200" dirty="0">
                <a:latin typeface="Calibri" panose="020F0502020204030204" pitchFamily="34" charset="0"/>
                <a:ea typeface="Calibri" panose="020F0502020204030204" pitchFamily="34" charset="0"/>
                <a:cs typeface="Calibri" panose="020F0502020204030204" pitchFamily="34" charset="0"/>
              </a:rPr>
              <a:t>: Current speed of the vehicle</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target_speed</a:t>
            </a:r>
            <a:r>
              <a:rPr lang="en-IN" sz="1200" dirty="0">
                <a:latin typeface="Calibri" panose="020F0502020204030204" pitchFamily="34" charset="0"/>
                <a:ea typeface="Calibri" panose="020F0502020204030204" pitchFamily="34" charset="0"/>
                <a:cs typeface="Calibri" panose="020F0502020204030204" pitchFamily="34" charset="0"/>
              </a:rPr>
              <a:t>: Desired speed</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lane_speed_limit</a:t>
            </a:r>
            <a:r>
              <a:rPr lang="en-IN" sz="1200" dirty="0">
                <a:latin typeface="Calibri" panose="020F0502020204030204" pitchFamily="34" charset="0"/>
                <a:ea typeface="Calibri" panose="020F0502020204030204" pitchFamily="34" charset="0"/>
                <a:cs typeface="Calibri" panose="020F0502020204030204" pitchFamily="34" charset="0"/>
              </a:rPr>
              <a:t>: Speed limit of the lane</a:t>
            </a:r>
          </a:p>
          <a:p>
            <a:pPr algn="just">
              <a:lnSpc>
                <a:spcPct val="150000"/>
              </a:lnSpc>
            </a:pPr>
            <a:r>
              <a:rPr lang="en-IN" sz="1200" b="1" dirty="0">
                <a:latin typeface="Calibri" panose="020F0502020204030204" pitchFamily="34" charset="0"/>
                <a:ea typeface="Calibri" panose="020F0502020204030204" pitchFamily="34" charset="0"/>
                <a:cs typeface="Calibri" panose="020F0502020204030204" pitchFamily="34" charset="0"/>
              </a:rPr>
              <a:t>Output:</a:t>
            </a: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final_acceleration</a:t>
            </a:r>
            <a:r>
              <a:rPr lang="en-IN" sz="1200" dirty="0">
                <a:latin typeface="Calibri" panose="020F0502020204030204" pitchFamily="34" charset="0"/>
                <a:ea typeface="Calibri" panose="020F0502020204030204" pitchFamily="34" charset="0"/>
                <a:cs typeface="Calibri" panose="020F0502020204030204" pitchFamily="34" charset="0"/>
              </a:rPr>
              <a:t>: Final acceleration to control the vehicle's speed</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1: </a:t>
            </a:r>
            <a:r>
              <a:rPr lang="en-IN" sz="1200" b="1" dirty="0">
                <a:latin typeface="Calibri" panose="020F0502020204030204" pitchFamily="34" charset="0"/>
                <a:ea typeface="Calibri" panose="020F0502020204030204" pitchFamily="34" charset="0"/>
                <a:cs typeface="Calibri" panose="020F0502020204030204" pitchFamily="34" charset="0"/>
              </a:rPr>
              <a:t>function </a:t>
            </a:r>
            <a:r>
              <a:rPr lang="en-IN" sz="1200" b="1" dirty="0" err="1">
                <a:latin typeface="Calibri" panose="020F0502020204030204" pitchFamily="34" charset="0"/>
                <a:ea typeface="Calibri" panose="020F0502020204030204" pitchFamily="34" charset="0"/>
                <a:cs typeface="Calibri" panose="020F0502020204030204" pitchFamily="34" charset="0"/>
              </a:rPr>
              <a:t>control_vehicle_speed</a:t>
            </a:r>
            <a:r>
              <a:rPr lang="en-IN" sz="1200" dirty="0">
                <a:latin typeface="Calibri" panose="020F0502020204030204" pitchFamily="34" charset="0"/>
                <a:ea typeface="Calibri" panose="020F0502020204030204" pitchFamily="34" charset="0"/>
                <a:cs typeface="Calibri" panose="020F0502020204030204" pitchFamily="34" charset="0"/>
              </a:rPr>
              <a:t>(</a:t>
            </a:r>
            <a:r>
              <a:rPr lang="en-IN" sz="1200" dirty="0" err="1">
                <a:latin typeface="Calibri" panose="020F0502020204030204" pitchFamily="34" charset="0"/>
                <a:ea typeface="Calibri" panose="020F0502020204030204" pitchFamily="34" charset="0"/>
                <a:cs typeface="Calibri" panose="020F0502020204030204" pitchFamily="34" charset="0"/>
              </a:rPr>
              <a:t>current_speed</a:t>
            </a: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target_speed</a:t>
            </a: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lane_speed_limit</a:t>
            </a:r>
            <a:r>
              <a:rPr lang="en-IN" sz="1200" dirty="0">
                <a:latin typeface="Calibri" panose="020F0502020204030204" pitchFamily="34" charset="0"/>
                <a:ea typeface="Calibri" panose="020F0502020204030204" pitchFamily="34" charset="0"/>
                <a:cs typeface="Calibri" panose="020F0502020204030204" pitchFamily="34" charset="0"/>
              </a:rPr>
              <a:t>)</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2:     </a:t>
            </a:r>
            <a:r>
              <a:rPr lang="en-IN" sz="1200" dirty="0" err="1">
                <a:latin typeface="Calibri" panose="020F0502020204030204" pitchFamily="34" charset="0"/>
                <a:ea typeface="Calibri" panose="020F0502020204030204" pitchFamily="34" charset="0"/>
                <a:cs typeface="Calibri" panose="020F0502020204030204" pitchFamily="34" charset="0"/>
              </a:rPr>
              <a:t>acceleration_limit</a:t>
            </a:r>
            <a:r>
              <a:rPr lang="en-IN" sz="1200" dirty="0">
                <a:latin typeface="Calibri" panose="020F0502020204030204" pitchFamily="34" charset="0"/>
                <a:ea typeface="Calibri" panose="020F0502020204030204" pitchFamily="34" charset="0"/>
                <a:cs typeface="Calibri" panose="020F0502020204030204" pitchFamily="34" charset="0"/>
              </a:rPr>
              <a:t> ← 2.0  // Maximum allowed acceleration</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3:     </a:t>
            </a:r>
            <a:r>
              <a:rPr lang="en-IN" sz="1200" dirty="0" err="1">
                <a:latin typeface="Calibri" panose="020F0502020204030204" pitchFamily="34" charset="0"/>
                <a:ea typeface="Calibri" panose="020F0502020204030204" pitchFamily="34" charset="0"/>
                <a:cs typeface="Calibri" panose="020F0502020204030204" pitchFamily="34" charset="0"/>
              </a:rPr>
              <a:t>deceleration_limit</a:t>
            </a:r>
            <a:r>
              <a:rPr lang="en-IN" sz="1200" dirty="0">
                <a:latin typeface="Calibri" panose="020F0502020204030204" pitchFamily="34" charset="0"/>
                <a:ea typeface="Calibri" panose="020F0502020204030204" pitchFamily="34" charset="0"/>
                <a:cs typeface="Calibri" panose="020F0502020204030204" pitchFamily="34" charset="0"/>
              </a:rPr>
              <a:t> ← -4.0  // Maximum allowed deceleration</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4:     </a:t>
            </a:r>
            <a:r>
              <a:rPr lang="en-IN" sz="1200" dirty="0" err="1">
                <a:latin typeface="Calibri" panose="020F0502020204030204" pitchFamily="34" charset="0"/>
                <a:ea typeface="Calibri" panose="020F0502020204030204" pitchFamily="34" charset="0"/>
                <a:cs typeface="Calibri" panose="020F0502020204030204" pitchFamily="34" charset="0"/>
              </a:rPr>
              <a:t>speed_difference</a:t>
            </a:r>
            <a:r>
              <a:rPr lang="en-IN" sz="1200" dirty="0">
                <a:latin typeface="Calibri" panose="020F0502020204030204" pitchFamily="34" charset="0"/>
                <a:ea typeface="Calibri" panose="020F0502020204030204" pitchFamily="34" charset="0"/>
                <a:cs typeface="Calibri" panose="020F0502020204030204" pitchFamily="34" charset="0"/>
              </a:rPr>
              <a:t> ← </a:t>
            </a:r>
            <a:r>
              <a:rPr lang="en-IN" sz="1200" dirty="0" err="1">
                <a:latin typeface="Calibri" panose="020F0502020204030204" pitchFamily="34" charset="0"/>
                <a:ea typeface="Calibri" panose="020F0502020204030204" pitchFamily="34" charset="0"/>
                <a:cs typeface="Calibri" panose="020F0502020204030204" pitchFamily="34" charset="0"/>
              </a:rPr>
              <a:t>target_speed</a:t>
            </a:r>
            <a:r>
              <a:rPr lang="en-IN" sz="1200" dirty="0">
                <a:latin typeface="Calibri" panose="020F0502020204030204" pitchFamily="34" charset="0"/>
                <a:ea typeface="Calibri" panose="020F0502020204030204" pitchFamily="34" charset="0"/>
                <a:cs typeface="Calibri" panose="020F0502020204030204" pitchFamily="34" charset="0"/>
              </a:rPr>
              <a:t> - </a:t>
            </a:r>
            <a:r>
              <a:rPr lang="en-IN" sz="1200" dirty="0" err="1">
                <a:latin typeface="Calibri" panose="020F0502020204030204" pitchFamily="34" charset="0"/>
                <a:ea typeface="Calibri" panose="020F0502020204030204" pitchFamily="34" charset="0"/>
                <a:cs typeface="Calibri" panose="020F0502020204030204" pitchFamily="34" charset="0"/>
              </a:rPr>
              <a:t>current_speed</a:t>
            </a:r>
            <a:endParaRPr lang="en-IN" sz="12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5:     </a:t>
            </a:r>
            <a:r>
              <a:rPr lang="en-IN" sz="1200" b="1" dirty="0">
                <a:latin typeface="Calibri" panose="020F0502020204030204" pitchFamily="34" charset="0"/>
                <a:ea typeface="Calibri" panose="020F0502020204030204" pitchFamily="34" charset="0"/>
                <a:cs typeface="Calibri" panose="020F0502020204030204" pitchFamily="34" charset="0"/>
              </a:rPr>
              <a:t>if</a:t>
            </a: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speed_difference</a:t>
            </a:r>
            <a:r>
              <a:rPr lang="en-IN" sz="1200" dirty="0">
                <a:latin typeface="Calibri" panose="020F0502020204030204" pitchFamily="34" charset="0"/>
                <a:ea typeface="Calibri" panose="020F0502020204030204" pitchFamily="34" charset="0"/>
                <a:cs typeface="Calibri" panose="020F0502020204030204" pitchFamily="34" charset="0"/>
              </a:rPr>
              <a:t> &gt; 0 then</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6:         acceleration ← min(</a:t>
            </a:r>
            <a:r>
              <a:rPr lang="en-IN" sz="1200" dirty="0" err="1">
                <a:latin typeface="Calibri" panose="020F0502020204030204" pitchFamily="34" charset="0"/>
                <a:ea typeface="Calibri" panose="020F0502020204030204" pitchFamily="34" charset="0"/>
                <a:cs typeface="Calibri" panose="020F0502020204030204" pitchFamily="34" charset="0"/>
              </a:rPr>
              <a:t>speed_difference</a:t>
            </a: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acceleration_limit</a:t>
            </a:r>
            <a:r>
              <a:rPr lang="en-IN" sz="1200" dirty="0">
                <a:latin typeface="Calibri" panose="020F0502020204030204" pitchFamily="34" charset="0"/>
                <a:ea typeface="Calibri" panose="020F0502020204030204" pitchFamily="34" charset="0"/>
                <a:cs typeface="Calibri" panose="020F0502020204030204" pitchFamily="34" charset="0"/>
              </a:rPr>
              <a:t>)</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7:     </a:t>
            </a:r>
            <a:r>
              <a:rPr lang="en-IN" sz="1200" b="1" dirty="0">
                <a:latin typeface="Calibri" panose="020F0502020204030204" pitchFamily="34" charset="0"/>
                <a:ea typeface="Calibri" panose="020F0502020204030204" pitchFamily="34" charset="0"/>
                <a:cs typeface="Calibri" panose="020F0502020204030204" pitchFamily="34" charset="0"/>
              </a:rPr>
              <a:t>else</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8:        deceleration ← max(</a:t>
            </a:r>
            <a:r>
              <a:rPr lang="en-IN" sz="1200" dirty="0" err="1">
                <a:latin typeface="Calibri" panose="020F0502020204030204" pitchFamily="34" charset="0"/>
                <a:ea typeface="Calibri" panose="020F0502020204030204" pitchFamily="34" charset="0"/>
                <a:cs typeface="Calibri" panose="020F0502020204030204" pitchFamily="34" charset="0"/>
              </a:rPr>
              <a:t>speed_difference</a:t>
            </a: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deceleration_limit</a:t>
            </a:r>
            <a:r>
              <a:rPr lang="en-IN" sz="12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9836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47925" y="257450"/>
            <a:ext cx="7722600" cy="524700"/>
          </a:xfrm>
          <a:prstGeom prst="rect">
            <a:avLst/>
          </a:prstGeom>
        </p:spPr>
        <p:txBody>
          <a:bodyPr spcFirstLastPara="1" wrap="square" lIns="91425" tIns="91425" rIns="91425" bIns="91425" anchor="t" anchorCtr="0">
            <a:noAutofit/>
          </a:bodyPr>
          <a:lstStyle/>
          <a:p>
            <a:pPr>
              <a:buSzPts val="990"/>
            </a:pPr>
            <a:r>
              <a:rPr lang="en-US" sz="2400" b="1" dirty="0">
                <a:latin typeface="Calibri" panose="020F0502020204030204" pitchFamily="34" charset="0"/>
                <a:ea typeface="Calibri" panose="020F0502020204030204" pitchFamily="34" charset="0"/>
                <a:cs typeface="Calibri" panose="020F0502020204030204" pitchFamily="34" charset="0"/>
              </a:rPr>
              <a:t>Algorithm 1 - Autonomous Lane Speed Detection System </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3" name="Google Shape;64;p14">
            <a:extLst>
              <a:ext uri="{FF2B5EF4-FFF2-40B4-BE49-F238E27FC236}">
                <a16:creationId xmlns:a16="http://schemas.microsoft.com/office/drawing/2014/main" id="{A6D9449D-8D9E-970B-8E9D-EF4A931A7C93}"/>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sp>
        <p:nvSpPr>
          <p:cNvPr id="11" name="TextBox 10">
            <a:extLst>
              <a:ext uri="{FF2B5EF4-FFF2-40B4-BE49-F238E27FC236}">
                <a16:creationId xmlns:a16="http://schemas.microsoft.com/office/drawing/2014/main" id="{4E6881DE-8956-B0EA-754E-0FE76698AC7E}"/>
              </a:ext>
            </a:extLst>
          </p:cNvPr>
          <p:cNvSpPr txBox="1"/>
          <p:nvPr/>
        </p:nvSpPr>
        <p:spPr>
          <a:xfrm>
            <a:off x="747925" y="1168412"/>
            <a:ext cx="6382215" cy="2833724"/>
          </a:xfrm>
          <a:prstGeom prst="rect">
            <a:avLst/>
          </a:prstGeom>
          <a:noFill/>
        </p:spPr>
        <p:txBody>
          <a:bodyPr wrap="square">
            <a:spAutoFit/>
          </a:bodyPr>
          <a:lstStyle/>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12:    // Check if the calculated acceleration or deceleration exceeds the limits</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13:    </a:t>
            </a:r>
            <a:r>
              <a:rPr lang="en-IN" sz="1200" b="1" dirty="0">
                <a:latin typeface="Calibri" panose="020F0502020204030204" pitchFamily="34" charset="0"/>
                <a:ea typeface="Calibri" panose="020F0502020204030204" pitchFamily="34" charset="0"/>
                <a:cs typeface="Calibri" panose="020F0502020204030204" pitchFamily="34" charset="0"/>
              </a:rPr>
              <a:t>if</a:t>
            </a: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current_speed</a:t>
            </a:r>
            <a:r>
              <a:rPr lang="en-IN" sz="1200" dirty="0">
                <a:latin typeface="Calibri" panose="020F0502020204030204" pitchFamily="34" charset="0"/>
                <a:ea typeface="Calibri" panose="020F0502020204030204" pitchFamily="34" charset="0"/>
                <a:cs typeface="Calibri" panose="020F0502020204030204" pitchFamily="34" charset="0"/>
              </a:rPr>
              <a:t> + acceleration &gt; </a:t>
            </a:r>
            <a:r>
              <a:rPr lang="en-IN" sz="1200" dirty="0" err="1">
                <a:latin typeface="Calibri" panose="020F0502020204030204" pitchFamily="34" charset="0"/>
                <a:ea typeface="Calibri" panose="020F0502020204030204" pitchFamily="34" charset="0"/>
                <a:cs typeface="Calibri" panose="020F0502020204030204" pitchFamily="34" charset="0"/>
              </a:rPr>
              <a:t>lane_speed_limit</a:t>
            </a:r>
            <a:r>
              <a:rPr lang="en-IN" sz="1200" dirty="0">
                <a:latin typeface="Calibri" panose="020F0502020204030204" pitchFamily="34" charset="0"/>
                <a:ea typeface="Calibri" panose="020F0502020204030204" pitchFamily="34" charset="0"/>
                <a:cs typeface="Calibri" panose="020F0502020204030204" pitchFamily="34" charset="0"/>
              </a:rPr>
              <a:t> then</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14:        // Adjust acceleration to reach the lane speed limit</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15:        acceleration ← </a:t>
            </a:r>
            <a:r>
              <a:rPr lang="en-IN" sz="1200" dirty="0" err="1">
                <a:latin typeface="Calibri" panose="020F0502020204030204" pitchFamily="34" charset="0"/>
                <a:ea typeface="Calibri" panose="020F0502020204030204" pitchFamily="34" charset="0"/>
                <a:cs typeface="Calibri" panose="020F0502020204030204" pitchFamily="34" charset="0"/>
              </a:rPr>
              <a:t>lane_speed_limit</a:t>
            </a:r>
            <a:r>
              <a:rPr lang="en-IN" sz="1200" dirty="0">
                <a:latin typeface="Calibri" panose="020F0502020204030204" pitchFamily="34" charset="0"/>
                <a:ea typeface="Calibri" panose="020F0502020204030204" pitchFamily="34" charset="0"/>
                <a:cs typeface="Calibri" panose="020F0502020204030204" pitchFamily="34" charset="0"/>
              </a:rPr>
              <a:t> - </a:t>
            </a:r>
            <a:r>
              <a:rPr lang="en-IN" sz="1200" dirty="0" err="1">
                <a:latin typeface="Calibri" panose="020F0502020204030204" pitchFamily="34" charset="0"/>
                <a:ea typeface="Calibri" panose="020F0502020204030204" pitchFamily="34" charset="0"/>
                <a:cs typeface="Calibri" panose="020F0502020204030204" pitchFamily="34" charset="0"/>
              </a:rPr>
              <a:t>current_speed</a:t>
            </a:r>
            <a:endParaRPr lang="en-IN" sz="12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16:    </a:t>
            </a:r>
            <a:r>
              <a:rPr lang="en-IN" sz="1200" b="1" dirty="0">
                <a:latin typeface="Calibri" panose="020F0502020204030204" pitchFamily="34" charset="0"/>
                <a:ea typeface="Calibri" panose="020F0502020204030204" pitchFamily="34" charset="0"/>
                <a:cs typeface="Calibri" panose="020F0502020204030204" pitchFamily="34" charset="0"/>
              </a:rPr>
              <a:t>else if </a:t>
            </a:r>
            <a:r>
              <a:rPr lang="en-IN" sz="1200" dirty="0" err="1">
                <a:latin typeface="Calibri" panose="020F0502020204030204" pitchFamily="34" charset="0"/>
                <a:ea typeface="Calibri" panose="020F0502020204030204" pitchFamily="34" charset="0"/>
                <a:cs typeface="Calibri" panose="020F0502020204030204" pitchFamily="34" charset="0"/>
              </a:rPr>
              <a:t>current_speed</a:t>
            </a:r>
            <a:r>
              <a:rPr lang="en-IN" sz="1200" dirty="0">
                <a:latin typeface="Calibri" panose="020F0502020204030204" pitchFamily="34" charset="0"/>
                <a:ea typeface="Calibri" panose="020F0502020204030204" pitchFamily="34" charset="0"/>
                <a:cs typeface="Calibri" panose="020F0502020204030204" pitchFamily="34" charset="0"/>
              </a:rPr>
              <a:t> + deceleration &lt; </a:t>
            </a:r>
            <a:r>
              <a:rPr lang="en-IN" sz="1200" dirty="0" err="1">
                <a:latin typeface="Calibri" panose="020F0502020204030204" pitchFamily="34" charset="0"/>
                <a:ea typeface="Calibri" panose="020F0502020204030204" pitchFamily="34" charset="0"/>
                <a:cs typeface="Calibri" panose="020F0502020204030204" pitchFamily="34" charset="0"/>
              </a:rPr>
              <a:t>lane_speed_limit</a:t>
            </a:r>
            <a:r>
              <a:rPr lang="en-IN" sz="1200" dirty="0">
                <a:latin typeface="Calibri" panose="020F0502020204030204" pitchFamily="34" charset="0"/>
                <a:ea typeface="Calibri" panose="020F0502020204030204" pitchFamily="34" charset="0"/>
                <a:cs typeface="Calibri" panose="020F0502020204030204" pitchFamily="34" charset="0"/>
              </a:rPr>
              <a:t> then</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17:        // Adjust deceleration to reach the lane speed limit</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18:        deceleration ← </a:t>
            </a:r>
            <a:r>
              <a:rPr lang="en-IN" sz="1200" dirty="0" err="1">
                <a:latin typeface="Calibri" panose="020F0502020204030204" pitchFamily="34" charset="0"/>
                <a:ea typeface="Calibri" panose="020F0502020204030204" pitchFamily="34" charset="0"/>
                <a:cs typeface="Calibri" panose="020F0502020204030204" pitchFamily="34" charset="0"/>
              </a:rPr>
              <a:t>current_speed</a:t>
            </a:r>
            <a:r>
              <a:rPr lang="en-IN" sz="1200" dirty="0">
                <a:latin typeface="Calibri" panose="020F0502020204030204" pitchFamily="34" charset="0"/>
                <a:ea typeface="Calibri" panose="020F0502020204030204" pitchFamily="34" charset="0"/>
                <a:cs typeface="Calibri" panose="020F0502020204030204" pitchFamily="34" charset="0"/>
              </a:rPr>
              <a:t> - </a:t>
            </a:r>
            <a:r>
              <a:rPr lang="en-IN" sz="1200" dirty="0" err="1">
                <a:latin typeface="Calibri" panose="020F0502020204030204" pitchFamily="34" charset="0"/>
                <a:ea typeface="Calibri" panose="020F0502020204030204" pitchFamily="34" charset="0"/>
                <a:cs typeface="Calibri" panose="020F0502020204030204" pitchFamily="34" charset="0"/>
              </a:rPr>
              <a:t>lane_speed_limit</a:t>
            </a:r>
            <a:endParaRPr lang="en-IN" sz="12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19:    // Determine the final acceleration based on the calculated values</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20:    </a:t>
            </a:r>
            <a:r>
              <a:rPr lang="en-IN" sz="1200" dirty="0" err="1">
                <a:latin typeface="Calibri" panose="020F0502020204030204" pitchFamily="34" charset="0"/>
                <a:ea typeface="Calibri" panose="020F0502020204030204" pitchFamily="34" charset="0"/>
                <a:cs typeface="Calibri" panose="020F0502020204030204" pitchFamily="34" charset="0"/>
              </a:rPr>
              <a:t>final_acceleration</a:t>
            </a:r>
            <a:r>
              <a:rPr lang="en-IN" sz="1200" dirty="0">
                <a:latin typeface="Calibri" panose="020F0502020204030204" pitchFamily="34" charset="0"/>
                <a:ea typeface="Calibri" panose="020F0502020204030204" pitchFamily="34" charset="0"/>
                <a:cs typeface="Calibri" panose="020F0502020204030204" pitchFamily="34" charset="0"/>
              </a:rPr>
              <a:t> ← acceleration if acceleration is not None else deceleration</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21:    </a:t>
            </a:r>
            <a:r>
              <a:rPr lang="en-IN" sz="1200" b="1" dirty="0">
                <a:latin typeface="Calibri" panose="020F0502020204030204" pitchFamily="34" charset="0"/>
                <a:ea typeface="Calibri" panose="020F0502020204030204" pitchFamily="34" charset="0"/>
                <a:cs typeface="Calibri" panose="020F0502020204030204" pitchFamily="34" charset="0"/>
              </a:rPr>
              <a:t>return</a:t>
            </a: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final_acceleration</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962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1051736" y="539874"/>
            <a:ext cx="8057913" cy="14085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Font typeface="Arial"/>
              <a:buNone/>
            </a:pPr>
            <a:r>
              <a:rPr lang="en-US" sz="2800" b="1" dirty="0">
                <a:solidFill>
                  <a:srgbClr val="19357E"/>
                </a:solidFill>
                <a:latin typeface="Calibri" panose="020F0502020204030204" pitchFamily="34" charset="0"/>
                <a:ea typeface="Calibri" panose="020F0502020204030204" pitchFamily="34" charset="0"/>
                <a:cs typeface="Calibri" panose="020F0502020204030204" pitchFamily="34" charset="0"/>
              </a:rPr>
              <a:t>Effective Anomaly Detection in Autonomous Vehicles with Alert Tracking System</a:t>
            </a:r>
            <a:endParaRPr lang="en-IN" sz="2800" b="1" dirty="0">
              <a:solidFill>
                <a:srgbClr val="19357E"/>
              </a:solidFill>
              <a:latin typeface="Calibri" panose="020F0502020204030204" pitchFamily="34" charset="0"/>
              <a:ea typeface="Calibri" panose="020F0502020204030204" pitchFamily="34" charset="0"/>
              <a:cs typeface="Calibri" panose="020F0502020204030204" pitchFamily="34" charset="0"/>
            </a:endParaRPr>
          </a:p>
        </p:txBody>
      </p:sp>
      <p:sp>
        <p:nvSpPr>
          <p:cNvPr id="62" name="Google Shape;62;p14"/>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3" name="Google Shape;63;p14"/>
          <p:cNvSpPr/>
          <p:nvPr/>
        </p:nvSpPr>
        <p:spPr>
          <a:xfrm>
            <a:off x="1112234" y="194839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4" name="Google Shape;64;p14"/>
          <p:cNvPicPr preferRelativeResize="0"/>
          <p:nvPr/>
        </p:nvPicPr>
        <p:blipFill>
          <a:blip r:embed="rId3">
            <a:alphaModFix/>
          </a:blip>
          <a:stretch>
            <a:fillRect/>
          </a:stretch>
        </p:blipFill>
        <p:spPr>
          <a:xfrm>
            <a:off x="7753815" y="41849"/>
            <a:ext cx="1355833" cy="374463"/>
          </a:xfrm>
          <a:prstGeom prst="rect">
            <a:avLst/>
          </a:prstGeom>
          <a:noFill/>
          <a:ln>
            <a:noFill/>
          </a:ln>
        </p:spPr>
      </p:pic>
      <p:sp>
        <p:nvSpPr>
          <p:cNvPr id="2" name="Slide Number Placeholder 1">
            <a:extLst>
              <a:ext uri="{FF2B5EF4-FFF2-40B4-BE49-F238E27FC236}">
                <a16:creationId xmlns:a16="http://schemas.microsoft.com/office/drawing/2014/main" id="{88199607-C5DA-2438-F984-7A5ED87E0C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3" name="TextBox 2">
            <a:extLst>
              <a:ext uri="{FF2B5EF4-FFF2-40B4-BE49-F238E27FC236}">
                <a16:creationId xmlns:a16="http://schemas.microsoft.com/office/drawing/2014/main" id="{34B865AE-4D55-A149-37F8-75771416B8B3}"/>
              </a:ext>
            </a:extLst>
          </p:cNvPr>
          <p:cNvSpPr txBox="1"/>
          <p:nvPr/>
        </p:nvSpPr>
        <p:spPr>
          <a:xfrm>
            <a:off x="5222296" y="3077218"/>
            <a:ext cx="3921704" cy="1323439"/>
          </a:xfrm>
          <a:prstGeom prst="rect">
            <a:avLst/>
          </a:prstGeom>
          <a:noFill/>
        </p:spPr>
        <p:txBody>
          <a:bodyPr wrap="square">
            <a:spAutoFit/>
          </a:bodyPr>
          <a:lstStyle/>
          <a:p>
            <a:r>
              <a:rPr lang="en-US" sz="1600" b="1" i="0" dirty="0">
                <a:solidFill>
                  <a:schemeClr val="accent1">
                    <a:lumMod val="50000"/>
                  </a:schemeClr>
                </a:solidFill>
                <a:effectLst/>
                <a:latin typeface="Calibri" panose="020F0502020204030204" pitchFamily="34" charset="0"/>
                <a:ea typeface="Calibri" panose="020F0502020204030204" pitchFamily="34" charset="0"/>
                <a:cs typeface="Calibri" panose="020F0502020204030204" pitchFamily="34" charset="0"/>
              </a:rPr>
              <a:t>Presented by,</a:t>
            </a:r>
          </a:p>
          <a:p>
            <a:r>
              <a:rPr lang="en-US" sz="1600" b="1" i="0" dirty="0">
                <a:solidFill>
                  <a:schemeClr val="accent1">
                    <a:lumMod val="50000"/>
                  </a:schemeClr>
                </a:solidFill>
                <a:effectLst/>
                <a:latin typeface="Calibri" panose="020F0502020204030204" pitchFamily="34" charset="0"/>
                <a:ea typeface="Calibri" panose="020F0502020204030204" pitchFamily="34" charset="0"/>
                <a:cs typeface="Calibri" panose="020F0502020204030204" pitchFamily="34" charset="0"/>
              </a:rPr>
              <a:t>R. Sreenithi (Reg.no:2021614028)</a:t>
            </a:r>
            <a:br>
              <a:rPr lang="en-US" sz="16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br>
            <a:r>
              <a:rPr lang="en-US" sz="1600" b="0" i="0" dirty="0">
                <a:solidFill>
                  <a:schemeClr val="accent1">
                    <a:lumMod val="50000"/>
                  </a:schemeClr>
                </a:solidFill>
                <a:effectLst/>
                <a:latin typeface="Calibri" panose="020F0502020204030204" pitchFamily="34" charset="0"/>
                <a:ea typeface="Calibri" panose="020F0502020204030204" pitchFamily="34" charset="0"/>
                <a:cs typeface="Calibri" panose="020F0502020204030204" pitchFamily="34" charset="0"/>
              </a:rPr>
              <a:t>M.E. CSE Final Year</a:t>
            </a:r>
            <a:br>
              <a:rPr lang="en-US" sz="16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br>
            <a:r>
              <a:rPr lang="en-US" sz="1600" b="0" i="0" dirty="0">
                <a:solidFill>
                  <a:schemeClr val="accent1">
                    <a:lumMod val="50000"/>
                  </a:schemeClr>
                </a:solidFill>
                <a:effectLst/>
                <a:latin typeface="Calibri" panose="020F0502020204030204" pitchFamily="34" charset="0"/>
                <a:ea typeface="Calibri" panose="020F0502020204030204" pitchFamily="34" charset="0"/>
                <a:cs typeface="Calibri" panose="020F0502020204030204" pitchFamily="34" charset="0"/>
              </a:rPr>
              <a:t>Department of Computer Technology</a:t>
            </a:r>
          </a:p>
          <a:p>
            <a:r>
              <a:rPr lang="en-US" sz="1600" b="0" i="0" dirty="0">
                <a:solidFill>
                  <a:schemeClr val="accent1">
                    <a:lumMod val="50000"/>
                  </a:schemeClr>
                </a:solidFill>
                <a:effectLst/>
                <a:latin typeface="Calibri" panose="020F0502020204030204" pitchFamily="34" charset="0"/>
                <a:ea typeface="Calibri" panose="020F0502020204030204" pitchFamily="34" charset="0"/>
                <a:cs typeface="Calibri" panose="020F0502020204030204" pitchFamily="34" charset="0"/>
              </a:rPr>
              <a:t>Anna University, MIT Campus</a:t>
            </a:r>
            <a:endParaRPr lang="en-IN" sz="16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47925" y="257450"/>
            <a:ext cx="7722600" cy="524700"/>
          </a:xfrm>
          <a:prstGeom prst="rect">
            <a:avLst/>
          </a:prstGeom>
        </p:spPr>
        <p:txBody>
          <a:bodyPr spcFirstLastPara="1" wrap="square" lIns="91425" tIns="91425" rIns="91425" bIns="91425" anchor="t" anchorCtr="0">
            <a:noAutofit/>
          </a:bodyPr>
          <a:lstStyle/>
          <a:p>
            <a:pPr>
              <a:buSzPts val="990"/>
            </a:pPr>
            <a:r>
              <a:rPr lang="en-US" sz="2400" b="1" dirty="0">
                <a:latin typeface="Calibri" panose="020F0502020204030204" pitchFamily="34" charset="0"/>
                <a:ea typeface="Calibri" panose="020F0502020204030204" pitchFamily="34" charset="0"/>
                <a:cs typeface="Calibri" panose="020F0502020204030204" pitchFamily="34" charset="0"/>
              </a:rPr>
              <a:t>Mathematical Analysis </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3" name="Google Shape;64;p14">
            <a:extLst>
              <a:ext uri="{FF2B5EF4-FFF2-40B4-BE49-F238E27FC236}">
                <a16:creationId xmlns:a16="http://schemas.microsoft.com/office/drawing/2014/main" id="{A6D9449D-8D9E-970B-8E9D-EF4A931A7C93}"/>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spTree>
    <p:extLst>
      <p:ext uri="{BB962C8B-B14F-4D97-AF65-F5344CB8AC3E}">
        <p14:creationId xmlns:p14="http://schemas.microsoft.com/office/powerpoint/2010/main" val="60940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47925" y="257450"/>
            <a:ext cx="7722600" cy="524700"/>
          </a:xfrm>
          <a:prstGeom prst="rect">
            <a:avLst/>
          </a:prstGeom>
        </p:spPr>
        <p:txBody>
          <a:bodyPr spcFirstLastPara="1" wrap="square" lIns="91425" tIns="91425" rIns="91425" bIns="91425" anchor="t" anchorCtr="0">
            <a:noAutofit/>
          </a:bodyPr>
          <a:lstStyle/>
          <a:p>
            <a:pPr>
              <a:buSzPts val="990"/>
            </a:pPr>
            <a:r>
              <a:rPr lang="en-US" sz="2400" b="1" dirty="0">
                <a:latin typeface="Calibri" panose="020F0502020204030204" pitchFamily="34" charset="0"/>
                <a:ea typeface="Calibri" panose="020F0502020204030204" pitchFamily="34" charset="0"/>
                <a:cs typeface="Calibri" panose="020F0502020204030204" pitchFamily="34" charset="0"/>
              </a:rPr>
              <a:t>Objectives</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 name="Google Shape;82;p16"/>
          <p:cNvSpPr txBox="1">
            <a:spLocks noGrp="1"/>
          </p:cNvSpPr>
          <p:nvPr>
            <p:ph type="body" idx="1"/>
          </p:nvPr>
        </p:nvSpPr>
        <p:spPr>
          <a:xfrm>
            <a:off x="659700" y="1094444"/>
            <a:ext cx="8361458" cy="3278700"/>
          </a:xfrm>
          <a:prstGeom prst="rect">
            <a:avLst/>
          </a:prstGeom>
        </p:spPr>
        <p:txBody>
          <a:bodyPr spcFirstLastPara="1" wrap="square" lIns="91425" tIns="91425" rIns="91425" bIns="91425" anchor="t" anchorCtr="0">
            <a:normAutofit/>
          </a:bodyPr>
          <a:lstStyle/>
          <a:p>
            <a:pPr marL="285750" indent="-285750" algn="just">
              <a:lnSpc>
                <a:spcPct val="150000"/>
              </a:lnSpc>
              <a:buFont typeface="Arial" panose="020B0604020202020204" pitchFamily="34" charset="0"/>
              <a:buChar char="•"/>
            </a:pPr>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To understand how different vehicle parameters interact with each other and impact the overall performance of the autonomous system.</a:t>
            </a:r>
          </a:p>
          <a:p>
            <a:pPr marL="285750" indent="-285750" algn="just">
              <a:lnSpc>
                <a:spcPct val="150000"/>
              </a:lnSpc>
              <a:buFont typeface="Arial" panose="020B0604020202020204" pitchFamily="34" charset="0"/>
              <a:buChar char="•"/>
            </a:pPr>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To identify the correlation of the lane speed limits with vehicle speed with velocity and acceleration measured using dynamic sensors is evaluated to find the spoofing attack in vehicles using Autonomous Lane Speed Detection System (ALSD).</a:t>
            </a:r>
          </a:p>
          <a:p>
            <a:pPr marL="457200" lvl="0" indent="-330200" algn="just" rtl="0">
              <a:lnSpc>
                <a:spcPct val="150000"/>
              </a:lnSpc>
              <a:spcBef>
                <a:spcPts val="0"/>
              </a:spcBef>
              <a:spcAft>
                <a:spcPts val="0"/>
              </a:spcAft>
              <a:buSzPts val="1600"/>
              <a:buFont typeface="Wingdings" panose="05000000000000000000" pitchFamily="2" charset="2"/>
              <a:buChar char="§"/>
            </a:pPr>
            <a:endParaRPr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3" name="Google Shape;64;p14">
            <a:extLst>
              <a:ext uri="{FF2B5EF4-FFF2-40B4-BE49-F238E27FC236}">
                <a16:creationId xmlns:a16="http://schemas.microsoft.com/office/drawing/2014/main" id="{A6D9449D-8D9E-970B-8E9D-EF4A931A7C93}"/>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spTree>
    <p:extLst>
      <p:ext uri="{BB962C8B-B14F-4D97-AF65-F5344CB8AC3E}">
        <p14:creationId xmlns:p14="http://schemas.microsoft.com/office/powerpoint/2010/main" val="4227740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47925" y="257450"/>
            <a:ext cx="7722600" cy="524700"/>
          </a:xfrm>
          <a:prstGeom prst="rect">
            <a:avLst/>
          </a:prstGeom>
        </p:spPr>
        <p:txBody>
          <a:bodyPr spcFirstLastPara="1" wrap="square" lIns="91425" tIns="91425" rIns="91425" bIns="91425" anchor="t" anchorCtr="0">
            <a:noAutofit/>
          </a:bodyPr>
          <a:lstStyle/>
          <a:p>
            <a:pPr>
              <a:buSzPts val="990"/>
            </a:pPr>
            <a:r>
              <a:rPr lang="en-US" sz="2400" b="1" dirty="0">
                <a:latin typeface="Calibri" panose="020F0502020204030204" pitchFamily="34" charset="0"/>
                <a:ea typeface="Calibri" panose="020F0502020204030204" pitchFamily="34" charset="0"/>
                <a:cs typeface="Calibri" panose="020F0502020204030204" pitchFamily="34" charset="0"/>
              </a:rPr>
              <a:t>References</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3" name="Google Shape;64;p14">
            <a:extLst>
              <a:ext uri="{FF2B5EF4-FFF2-40B4-BE49-F238E27FC236}">
                <a16:creationId xmlns:a16="http://schemas.microsoft.com/office/drawing/2014/main" id="{A6D9449D-8D9E-970B-8E9D-EF4A931A7C93}"/>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sp>
        <p:nvSpPr>
          <p:cNvPr id="8" name="TextBox 7">
            <a:extLst>
              <a:ext uri="{FF2B5EF4-FFF2-40B4-BE49-F238E27FC236}">
                <a16:creationId xmlns:a16="http://schemas.microsoft.com/office/drawing/2014/main" id="{BF57B5E6-13C5-1F18-6C9B-A6AB83E88D9F}"/>
              </a:ext>
            </a:extLst>
          </p:cNvPr>
          <p:cNvSpPr txBox="1"/>
          <p:nvPr/>
        </p:nvSpPr>
        <p:spPr>
          <a:xfrm>
            <a:off x="390600" y="1199328"/>
            <a:ext cx="8719048" cy="3387722"/>
          </a:xfrm>
          <a:prstGeom prst="rect">
            <a:avLst/>
          </a:prstGeom>
          <a:noFill/>
        </p:spPr>
        <p:txBody>
          <a:bodyPr wrap="square">
            <a:spAutoFit/>
          </a:bodyPr>
          <a:lstStyle/>
          <a:p>
            <a:pPr marL="228600" indent="-228600" algn="just">
              <a:lnSpc>
                <a:spcPct val="150000"/>
              </a:lnSpc>
              <a:buAutoNum type="arabicPeriod"/>
            </a:pPr>
            <a:r>
              <a:rPr lang="en-IN" sz="12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W. Gong, Y. Wang, M. Zhang, E. </a:t>
            </a:r>
            <a:r>
              <a:rPr lang="en-IN" sz="12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Mihankhah</a:t>
            </a:r>
            <a:r>
              <a:rPr lang="en-IN" sz="12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H. Chen and D. Wang, "A Fast Anomaly Diagnosis Approach Based on Modified CNN and Multisensor Data Fusion," in IEEE Transactions on Industrial Electronics, vol. 69, no. 12, pp. 13636-13646, Dec. 2022.</a:t>
            </a:r>
          </a:p>
          <a:p>
            <a:pPr marL="228600" indent="-228600" algn="just">
              <a:lnSpc>
                <a:spcPct val="150000"/>
              </a:lnSpc>
              <a:buAutoNum type="arabicPeriod"/>
            </a:pPr>
            <a:r>
              <a:rPr lang="en-IN" sz="12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Y. Fang, H. Min, W. Wang, Z. Xu and X. Zhao, "A Fault Detection and Diagnosis System for Autonomous Vehicles Based on Hybrid Approaches," in IEEE Sensors Journal, vol. 20, no. 16, pp. 9359-9371, 15 Aug.15, 2020.</a:t>
            </a:r>
          </a:p>
          <a:p>
            <a:pPr marL="228600" indent="-228600" algn="just">
              <a:lnSpc>
                <a:spcPct val="150000"/>
              </a:lnSpc>
              <a:buAutoNum type="arabicPeriod"/>
            </a:pPr>
            <a:r>
              <a:rPr lang="en-IN" sz="12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 Dasgupta, M. Rahman, M. Islam and M. Chowdhury, "A Sensor Fusion-Based GNSS Spoofing Attack Detection Framework for Autonomous Vehicles," in IEEE Transactions on Intelligent Transportation Systems, vol. 23, no. 12, pp. 23559-23572, Dec. 2022, </a:t>
            </a:r>
            <a:r>
              <a:rPr lang="en-IN" sz="12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doi</a:t>
            </a:r>
            <a:r>
              <a:rPr lang="en-IN" sz="12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10.1109/TITS.2022.3197817.</a:t>
            </a:r>
          </a:p>
          <a:p>
            <a:pPr marL="228600" indent="-228600" algn="just">
              <a:lnSpc>
                <a:spcPct val="150000"/>
              </a:lnSpc>
              <a:buAutoNum type="arabicPeriod"/>
            </a:pPr>
            <a:r>
              <a:rPr lang="en-IN" sz="12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 Fascista, A. </a:t>
            </a:r>
            <a:r>
              <a:rPr lang="en-IN" sz="12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Coluccia</a:t>
            </a:r>
            <a:r>
              <a:rPr lang="en-IN" sz="12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and C. </a:t>
            </a:r>
            <a:r>
              <a:rPr lang="en-IN" sz="12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Ravazzi</a:t>
            </a:r>
            <a:r>
              <a:rPr lang="en-IN" sz="12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 Unified Bayesian Framework for Joint Estimation and Anomaly Detection in Environmental Sensor Networks," in IEEE Access, vol. 11, pp. 227-248, 2023.</a:t>
            </a:r>
          </a:p>
          <a:p>
            <a:pPr marL="228600" indent="-228600" algn="just">
              <a:lnSpc>
                <a:spcPct val="150000"/>
              </a:lnSpc>
              <a:buAutoNum type="arabicPeriod"/>
            </a:pPr>
            <a:r>
              <a:rPr lang="en-IN" sz="12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 </a:t>
            </a:r>
            <a:r>
              <a:rPr lang="en-IN" sz="12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Longari</a:t>
            </a:r>
            <a:r>
              <a:rPr lang="en-IN" sz="12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D. H. Nova </a:t>
            </a:r>
            <a:r>
              <a:rPr lang="en-IN" sz="12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Valcarcel</a:t>
            </a:r>
            <a:r>
              <a:rPr lang="en-IN" sz="12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M. </a:t>
            </a:r>
            <a:r>
              <a:rPr lang="en-IN" sz="12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Zago</a:t>
            </a:r>
            <a:r>
              <a:rPr lang="en-IN" sz="12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M. Carminati and S. </a:t>
            </a:r>
            <a:r>
              <a:rPr lang="en-IN" sz="12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Zanero</a:t>
            </a:r>
            <a:r>
              <a:rPr lang="en-IN" sz="12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"CANnolo: An Anomaly Detection System Based on LSTM Autoencoders for Controller Area Network," in IEEE Transactions on Network and Service Management, vol. 18, no. 2, pp. 1913-1924, June 2021.</a:t>
            </a:r>
          </a:p>
        </p:txBody>
      </p:sp>
    </p:spTree>
    <p:extLst>
      <p:ext uri="{BB962C8B-B14F-4D97-AF65-F5344CB8AC3E}">
        <p14:creationId xmlns:p14="http://schemas.microsoft.com/office/powerpoint/2010/main" val="3978973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49858" y="439115"/>
            <a:ext cx="7722600" cy="524700"/>
          </a:xfrm>
          <a:prstGeom prst="rect">
            <a:avLst/>
          </a:prstGeom>
        </p:spPr>
        <p:txBody>
          <a:bodyPr spcFirstLastPara="1" wrap="square" lIns="91425" tIns="91425" rIns="91425" bIns="91425" anchor="t" anchorCtr="0">
            <a:noAutofit/>
          </a:bodyPr>
          <a:lstStyle/>
          <a:p>
            <a:pPr>
              <a:buSzPts val="990"/>
            </a:pPr>
            <a:r>
              <a:rPr lang="en-US" sz="2400" b="1" dirty="0">
                <a:latin typeface="Calibri" panose="020F0502020204030204" pitchFamily="34" charset="0"/>
                <a:ea typeface="Calibri" panose="020F0502020204030204" pitchFamily="34" charset="0"/>
                <a:cs typeface="Calibri" panose="020F0502020204030204" pitchFamily="34" charset="0"/>
              </a:rPr>
              <a:t>References (Cont.)</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3" name="Google Shape;64;p14">
            <a:extLst>
              <a:ext uri="{FF2B5EF4-FFF2-40B4-BE49-F238E27FC236}">
                <a16:creationId xmlns:a16="http://schemas.microsoft.com/office/drawing/2014/main" id="{A6D9449D-8D9E-970B-8E9D-EF4A931A7C93}"/>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sp>
        <p:nvSpPr>
          <p:cNvPr id="8" name="TextBox 7">
            <a:extLst>
              <a:ext uri="{FF2B5EF4-FFF2-40B4-BE49-F238E27FC236}">
                <a16:creationId xmlns:a16="http://schemas.microsoft.com/office/drawing/2014/main" id="{BF57B5E6-13C5-1F18-6C9B-A6AB83E88D9F}"/>
              </a:ext>
            </a:extLst>
          </p:cNvPr>
          <p:cNvSpPr txBox="1"/>
          <p:nvPr/>
        </p:nvSpPr>
        <p:spPr>
          <a:xfrm>
            <a:off x="390600" y="1235946"/>
            <a:ext cx="8719048" cy="3664721"/>
          </a:xfrm>
          <a:prstGeom prst="rect">
            <a:avLst/>
          </a:prstGeom>
          <a:noFill/>
        </p:spPr>
        <p:txBody>
          <a:bodyPr wrap="square">
            <a:spAutoFit/>
          </a:bodyPr>
          <a:lstStyle>
            <a:defPPr marR="0" lvl="0" algn="l" rtl="0">
              <a:lnSpc>
                <a:spcPct val="100000"/>
              </a:lnSpc>
              <a:spcBef>
                <a:spcPts val="0"/>
              </a:spcBef>
              <a:spcAft>
                <a:spcPts val="0"/>
              </a:spcAft>
            </a:defPPr>
            <a:lvl1pPr marL="228600" indent="-228600">
              <a:lnSpc>
                <a:spcPct val="150000"/>
              </a:lnSpc>
              <a:buAutoNum type="arabicPeriod"/>
              <a:defRPr sz="1200">
                <a:solidFill>
                  <a:srgbClr val="333333"/>
                </a:solidFill>
                <a:latin typeface="Calibri" panose="020F0502020204030204" pitchFamily="34" charset="0"/>
                <a:ea typeface="Calibri" panose="020F0502020204030204" pitchFamily="34" charset="0"/>
                <a:cs typeface="Calibri" panose="020F0502020204030204" pitchFamily="34" charset="0"/>
              </a:defRPr>
            </a:lvl1pPr>
          </a:lstStyle>
          <a:p>
            <a:pPr algn="just">
              <a:buFont typeface="+mj-lt"/>
              <a:buAutoNum type="arabicPeriod" startAt="6"/>
            </a:pPr>
            <a:r>
              <a:rPr lang="en-IN" dirty="0">
                <a:solidFill>
                  <a:schemeClr val="tx1">
                    <a:lumMod val="95000"/>
                    <a:lumOff val="5000"/>
                  </a:schemeClr>
                </a:solidFill>
              </a:rPr>
              <a:t>F. Guo et al., "Detecting Vehicle Anomaly in the Edge via Sensor Consistency and Frequency Characteristic," in IEEE Transactions on Vehicular Technology, vol. 68, no. 6, pp. 5618-5628, June 2019.</a:t>
            </a:r>
          </a:p>
          <a:p>
            <a:pPr algn="just">
              <a:buFont typeface="+mj-lt"/>
              <a:buAutoNum type="arabicPeriod" startAt="6"/>
            </a:pPr>
            <a:r>
              <a:rPr lang="en-IN" dirty="0">
                <a:solidFill>
                  <a:schemeClr val="tx1">
                    <a:lumMod val="95000"/>
                    <a:lumOff val="5000"/>
                  </a:schemeClr>
                </a:solidFill>
              </a:rPr>
              <a:t>X. Liu, R. Jiang, H. Wang and S. S. Ge, "Filter-Based Secure Dynamic Pose Estimation for Autonomous Vehicles," in IEEE Sensors Journal, vol. 19, no. 15, pp. 6298-6308, 1 Aug.1, 2019.</a:t>
            </a:r>
          </a:p>
          <a:p>
            <a:pPr algn="just">
              <a:buFont typeface="+mj-lt"/>
              <a:buAutoNum type="arabicPeriod" startAt="6"/>
            </a:pPr>
            <a:r>
              <a:rPr lang="en-IN" dirty="0">
                <a:solidFill>
                  <a:schemeClr val="tx1">
                    <a:lumMod val="95000"/>
                    <a:lumOff val="5000"/>
                  </a:schemeClr>
                </a:solidFill>
              </a:rPr>
              <a:t>M. J. </a:t>
            </a:r>
            <a:r>
              <a:rPr lang="en-IN" dirty="0" err="1">
                <a:solidFill>
                  <a:schemeClr val="tx1">
                    <a:lumMod val="95000"/>
                    <a:lumOff val="5000"/>
                  </a:schemeClr>
                </a:solidFill>
              </a:rPr>
              <a:t>Khojasteh</a:t>
            </a:r>
            <a:r>
              <a:rPr lang="en-IN" dirty="0">
                <a:solidFill>
                  <a:schemeClr val="tx1">
                    <a:lumMod val="95000"/>
                    <a:lumOff val="5000"/>
                  </a:schemeClr>
                </a:solidFill>
              </a:rPr>
              <a:t>, A. </a:t>
            </a:r>
            <a:r>
              <a:rPr lang="en-IN" dirty="0" err="1">
                <a:solidFill>
                  <a:schemeClr val="tx1">
                    <a:lumMod val="95000"/>
                    <a:lumOff val="5000"/>
                  </a:schemeClr>
                </a:solidFill>
              </a:rPr>
              <a:t>Khina</a:t>
            </a:r>
            <a:r>
              <a:rPr lang="en-IN" dirty="0">
                <a:solidFill>
                  <a:schemeClr val="tx1">
                    <a:lumMod val="95000"/>
                    <a:lumOff val="5000"/>
                  </a:schemeClr>
                </a:solidFill>
              </a:rPr>
              <a:t>, M. Franceschetti and T. </a:t>
            </a:r>
            <a:r>
              <a:rPr lang="en-IN" dirty="0" err="1">
                <a:solidFill>
                  <a:schemeClr val="tx1">
                    <a:lumMod val="95000"/>
                    <a:lumOff val="5000"/>
                  </a:schemeClr>
                </a:solidFill>
              </a:rPr>
              <a:t>Javidi</a:t>
            </a:r>
            <a:r>
              <a:rPr lang="en-IN" dirty="0">
                <a:solidFill>
                  <a:schemeClr val="tx1">
                    <a:lumMod val="95000"/>
                    <a:lumOff val="5000"/>
                  </a:schemeClr>
                </a:solidFill>
              </a:rPr>
              <a:t>, "Learning-Based Attacks in Cyber-Physical Systems," in IEEE Transactions on Control of Network Systems, vol. 8, no. 1, pp. 437-449, March 2021.</a:t>
            </a:r>
          </a:p>
          <a:p>
            <a:pPr algn="just">
              <a:buFont typeface="+mj-lt"/>
              <a:buAutoNum type="arabicPeriod" startAt="6"/>
            </a:pPr>
            <a:r>
              <a:rPr lang="en-US" dirty="0">
                <a:solidFill>
                  <a:schemeClr val="tx1">
                    <a:lumMod val="95000"/>
                    <a:lumOff val="5000"/>
                  </a:schemeClr>
                </a:solidFill>
              </a:rPr>
              <a:t>J. Liu and J. -M. Park, "“Seeing is Not Always Believing”: Detecting Perception Error Attacks Against Autonomous Vehicles," in IEEE Transactions on Dependable and Secure Computing, vol. 18, no. 5, pp. 2209-2223, 1 Sept.-Oct. 2021.</a:t>
            </a:r>
          </a:p>
          <a:p>
            <a:pPr algn="just">
              <a:buFont typeface="+mj-lt"/>
              <a:buAutoNum type="arabicPeriod" startAt="6"/>
            </a:pPr>
            <a:r>
              <a:rPr lang="en-US" dirty="0">
                <a:solidFill>
                  <a:schemeClr val="tx1">
                    <a:lumMod val="95000"/>
                    <a:lumOff val="5000"/>
                  </a:schemeClr>
                </a:solidFill>
              </a:rPr>
              <a:t>J. Liu and J. -M. Park, "“Seeing is Not Always Believing”: Detecting Perception Error Attacks Against Autonomous Vehicles," in IEEE Transactions on Dependable and Secure Computing, vol. 18, no. 5, pp. 2209-2223, 1 Sept.-Oct. 2021.</a:t>
            </a:r>
          </a:p>
          <a:p>
            <a:pPr algn="just">
              <a:buFont typeface="+mj-lt"/>
              <a:buAutoNum type="arabicPeriod" startAt="6"/>
            </a:pPr>
            <a:r>
              <a:rPr lang="en-IN" dirty="0">
                <a:solidFill>
                  <a:schemeClr val="tx1">
                    <a:lumMod val="95000"/>
                    <a:lumOff val="5000"/>
                  </a:schemeClr>
                </a:solidFill>
              </a:rPr>
              <a:t>Z. El-</a:t>
            </a:r>
            <a:r>
              <a:rPr lang="en-IN" dirty="0" err="1">
                <a:solidFill>
                  <a:schemeClr val="tx1">
                    <a:lumMod val="95000"/>
                    <a:lumOff val="5000"/>
                  </a:schemeClr>
                </a:solidFill>
              </a:rPr>
              <a:t>Rewini</a:t>
            </a:r>
            <a:r>
              <a:rPr lang="en-IN" dirty="0">
                <a:solidFill>
                  <a:schemeClr val="tx1">
                    <a:lumMod val="95000"/>
                    <a:lumOff val="5000"/>
                  </a:schemeClr>
                </a:solidFill>
              </a:rPr>
              <a:t>, K. </a:t>
            </a:r>
            <a:r>
              <a:rPr lang="en-IN" dirty="0" err="1">
                <a:solidFill>
                  <a:schemeClr val="tx1">
                    <a:lumMod val="95000"/>
                    <a:lumOff val="5000"/>
                  </a:schemeClr>
                </a:solidFill>
              </a:rPr>
              <a:t>Sadatsharan</a:t>
            </a:r>
            <a:r>
              <a:rPr lang="en-IN" dirty="0">
                <a:solidFill>
                  <a:schemeClr val="tx1">
                    <a:lumMod val="95000"/>
                    <a:lumOff val="5000"/>
                  </a:schemeClr>
                </a:solidFill>
              </a:rPr>
              <a:t>, N. </a:t>
            </a:r>
            <a:r>
              <a:rPr lang="en-IN" dirty="0" err="1">
                <a:solidFill>
                  <a:schemeClr val="tx1">
                    <a:lumMod val="95000"/>
                    <a:lumOff val="5000"/>
                  </a:schemeClr>
                </a:solidFill>
              </a:rPr>
              <a:t>Sugunaraj</a:t>
            </a:r>
            <a:r>
              <a:rPr lang="en-IN" dirty="0">
                <a:solidFill>
                  <a:schemeClr val="tx1">
                    <a:lumMod val="95000"/>
                    <a:lumOff val="5000"/>
                  </a:schemeClr>
                </a:solidFill>
              </a:rPr>
              <a:t>, D. F. Selvaraj, S. J. </a:t>
            </a:r>
            <a:r>
              <a:rPr lang="en-IN" dirty="0" err="1">
                <a:solidFill>
                  <a:schemeClr val="tx1">
                    <a:lumMod val="95000"/>
                    <a:lumOff val="5000"/>
                  </a:schemeClr>
                </a:solidFill>
              </a:rPr>
              <a:t>Plathottam</a:t>
            </a:r>
            <a:r>
              <a:rPr lang="en-IN" dirty="0">
                <a:solidFill>
                  <a:schemeClr val="tx1">
                    <a:lumMod val="95000"/>
                    <a:lumOff val="5000"/>
                  </a:schemeClr>
                </a:solidFill>
              </a:rPr>
              <a:t> and P. Ranganathan, "Cybersecurity Attacks in Vehicular Sensors," in IEEE Sensors Journal, vol. 20, no. 22, pp. 13752-13767, 15 Nov.15, 2020, </a:t>
            </a:r>
            <a:r>
              <a:rPr lang="en-IN" dirty="0" err="1">
                <a:solidFill>
                  <a:schemeClr val="tx1">
                    <a:lumMod val="95000"/>
                    <a:lumOff val="5000"/>
                  </a:schemeClr>
                </a:solidFill>
              </a:rPr>
              <a:t>doi</a:t>
            </a:r>
            <a:r>
              <a:rPr lang="en-IN" dirty="0">
                <a:solidFill>
                  <a:schemeClr val="tx1">
                    <a:lumMod val="95000"/>
                    <a:lumOff val="5000"/>
                  </a:schemeClr>
                </a:solidFill>
              </a:rPr>
              <a:t>: 10.1109/JSEN.2020.3004275.</a:t>
            </a:r>
          </a:p>
          <a:p>
            <a:pPr algn="just">
              <a:buFont typeface="+mj-lt"/>
              <a:buAutoNum type="arabicPeriod" startAt="6"/>
            </a:pPr>
            <a:endParaRPr lang="en-IN" dirty="0">
              <a:solidFill>
                <a:schemeClr val="tx1">
                  <a:lumMod val="95000"/>
                  <a:lumOff val="5000"/>
                </a:schemeClr>
              </a:solidFill>
            </a:endParaRPr>
          </a:p>
        </p:txBody>
      </p:sp>
    </p:spTree>
    <p:extLst>
      <p:ext uri="{BB962C8B-B14F-4D97-AF65-F5344CB8AC3E}">
        <p14:creationId xmlns:p14="http://schemas.microsoft.com/office/powerpoint/2010/main" val="2989030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90600" y="2277414"/>
            <a:ext cx="8753400" cy="524700"/>
          </a:xfrm>
          <a:prstGeom prst="rect">
            <a:avLst/>
          </a:prstGeom>
        </p:spPr>
        <p:txBody>
          <a:bodyPr spcFirstLastPara="1" wrap="square" lIns="91425" tIns="91425" rIns="91425" bIns="91425" anchor="t" anchorCtr="0">
            <a:noAutofit/>
          </a:bodyPr>
          <a:lstStyle/>
          <a:p>
            <a:pPr algn="ctr">
              <a:buSzPts val="990"/>
            </a:pPr>
            <a:r>
              <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Thank you</a:t>
            </a:r>
            <a:br>
              <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br>
            <a:endPar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3" name="Google Shape;64;p14">
            <a:extLst>
              <a:ext uri="{FF2B5EF4-FFF2-40B4-BE49-F238E27FC236}">
                <a16:creationId xmlns:a16="http://schemas.microsoft.com/office/drawing/2014/main" id="{A6D9449D-8D9E-970B-8E9D-EF4A931A7C93}"/>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spTree>
    <p:extLst>
      <p:ext uri="{BB962C8B-B14F-4D97-AF65-F5344CB8AC3E}">
        <p14:creationId xmlns:p14="http://schemas.microsoft.com/office/powerpoint/2010/main" val="7954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786900" y="333650"/>
            <a:ext cx="7722600" cy="5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dirty="0">
                <a:latin typeface="Calibri"/>
                <a:ea typeface="Calibri"/>
                <a:cs typeface="Calibri"/>
                <a:sym typeface="Calibri"/>
              </a:rPr>
              <a:t>Overview</a:t>
            </a:r>
            <a:endParaRPr sz="2400" b="1" dirty="0">
              <a:latin typeface="Calibri"/>
              <a:ea typeface="Calibri"/>
              <a:cs typeface="Calibri"/>
              <a:sym typeface="Calibri"/>
            </a:endParaRPr>
          </a:p>
        </p:txBody>
      </p:sp>
      <p:sp>
        <p:nvSpPr>
          <p:cNvPr id="70" name="Google Shape;70;p15"/>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15"/>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 name="Google Shape;73;p15"/>
          <p:cNvSpPr txBox="1">
            <a:spLocks noGrp="1"/>
          </p:cNvSpPr>
          <p:nvPr>
            <p:ph type="body" idx="1"/>
          </p:nvPr>
        </p:nvSpPr>
        <p:spPr>
          <a:xfrm>
            <a:off x="786900" y="1327075"/>
            <a:ext cx="7824600" cy="3278700"/>
          </a:xfrm>
          <a:prstGeom prst="rect">
            <a:avLst/>
          </a:prstGeom>
        </p:spPr>
        <p:txBody>
          <a:bodyPr spcFirstLastPara="1" wrap="square" lIns="91425" tIns="91425" rIns="91425" bIns="91425" anchor="t" anchorCtr="0">
            <a:normAutofit/>
          </a:bodyPr>
          <a:lstStyle/>
          <a:p>
            <a:pPr marL="285750" indent="-285750">
              <a:lnSpc>
                <a:spcPct val="150000"/>
              </a:lnSpc>
              <a:buFont typeface="Wingdings" panose="05000000000000000000" pitchFamily="2" charset="2"/>
              <a:buChar char="Ø"/>
            </a:pPr>
            <a:r>
              <a:rPr lang="en-IN" sz="1600" b="1" dirty="0">
                <a:solidFill>
                  <a:schemeClr val="tx1">
                    <a:lumMod val="95000"/>
                    <a:lumOff val="5000"/>
                  </a:schemeClr>
                </a:solidFill>
                <a:latin typeface="Arial" panose="020B0604020202020204" pitchFamily="34" charset="0"/>
                <a:cs typeface="Arial" panose="020B0604020202020204" pitchFamily="34" charset="0"/>
              </a:rPr>
              <a:t>Introduction</a:t>
            </a:r>
          </a:p>
          <a:p>
            <a:pPr marL="285750" indent="-285750">
              <a:lnSpc>
                <a:spcPct val="150000"/>
              </a:lnSpc>
              <a:buFont typeface="Wingdings" panose="05000000000000000000" pitchFamily="2" charset="2"/>
              <a:buChar char="Ø"/>
            </a:pPr>
            <a:r>
              <a:rPr lang="en-IN" sz="1600" b="1" dirty="0">
                <a:solidFill>
                  <a:schemeClr val="tx1">
                    <a:lumMod val="95000"/>
                    <a:lumOff val="5000"/>
                  </a:schemeClr>
                </a:solidFill>
                <a:latin typeface="Arial" panose="020B0604020202020204" pitchFamily="34" charset="0"/>
                <a:cs typeface="Arial" panose="020B0604020202020204" pitchFamily="34" charset="0"/>
              </a:rPr>
              <a:t>Literature survey</a:t>
            </a:r>
          </a:p>
          <a:p>
            <a:pPr marL="285750" indent="-285750">
              <a:lnSpc>
                <a:spcPct val="150000"/>
              </a:lnSpc>
              <a:buFont typeface="Wingdings" panose="05000000000000000000" pitchFamily="2" charset="2"/>
              <a:buChar char="Ø"/>
            </a:pPr>
            <a:r>
              <a:rPr lang="en-IN" sz="1600" b="1" dirty="0">
                <a:solidFill>
                  <a:schemeClr val="tx1">
                    <a:lumMod val="95000"/>
                    <a:lumOff val="5000"/>
                  </a:schemeClr>
                </a:solidFill>
                <a:latin typeface="Arial" panose="020B0604020202020204" pitchFamily="34" charset="0"/>
                <a:cs typeface="Arial" panose="020B0604020202020204" pitchFamily="34" charset="0"/>
              </a:rPr>
              <a:t>Existing challenges</a:t>
            </a:r>
          </a:p>
          <a:p>
            <a:pPr marL="285750" indent="-285750">
              <a:lnSpc>
                <a:spcPct val="150000"/>
              </a:lnSpc>
              <a:buFont typeface="Wingdings" panose="05000000000000000000" pitchFamily="2" charset="2"/>
              <a:buChar char="Ø"/>
            </a:pPr>
            <a:r>
              <a:rPr lang="en-IN" sz="1600" b="1" dirty="0">
                <a:solidFill>
                  <a:schemeClr val="tx1">
                    <a:lumMod val="95000"/>
                    <a:lumOff val="5000"/>
                  </a:schemeClr>
                </a:solidFill>
                <a:latin typeface="Arial" panose="020B0604020202020204" pitchFamily="34" charset="0"/>
                <a:cs typeface="Arial" panose="020B0604020202020204" pitchFamily="34" charset="0"/>
              </a:rPr>
              <a:t>Problem statement</a:t>
            </a:r>
          </a:p>
          <a:p>
            <a:pPr marL="285750" indent="-285750">
              <a:lnSpc>
                <a:spcPct val="150000"/>
              </a:lnSpc>
              <a:buFont typeface="Wingdings" panose="05000000000000000000" pitchFamily="2" charset="2"/>
              <a:buChar char="Ø"/>
            </a:pPr>
            <a:r>
              <a:rPr lang="en-IN" sz="1600" b="1" dirty="0">
                <a:solidFill>
                  <a:schemeClr val="tx1">
                    <a:lumMod val="95000"/>
                    <a:lumOff val="5000"/>
                  </a:schemeClr>
                </a:solidFill>
                <a:latin typeface="Arial" panose="020B0604020202020204" pitchFamily="34" charset="0"/>
                <a:cs typeface="Arial" panose="020B0604020202020204" pitchFamily="34" charset="0"/>
              </a:rPr>
              <a:t>Objectives</a:t>
            </a:r>
          </a:p>
          <a:p>
            <a:pPr marL="285750" indent="-285750">
              <a:lnSpc>
                <a:spcPct val="150000"/>
              </a:lnSpc>
              <a:buFont typeface="Wingdings" panose="05000000000000000000" pitchFamily="2" charset="2"/>
              <a:buChar char="Ø"/>
            </a:pPr>
            <a:r>
              <a:rPr lang="en-IN" sz="1600" b="1" dirty="0">
                <a:solidFill>
                  <a:schemeClr val="tx1">
                    <a:lumMod val="95000"/>
                    <a:lumOff val="5000"/>
                  </a:schemeClr>
                </a:solidFill>
                <a:latin typeface="Arial" panose="020B0604020202020204" pitchFamily="34" charset="0"/>
                <a:cs typeface="Arial" panose="020B0604020202020204" pitchFamily="34" charset="0"/>
              </a:rPr>
              <a:t>References</a:t>
            </a:r>
          </a:p>
          <a:p>
            <a:pPr marL="285750" indent="-285750">
              <a:lnSpc>
                <a:spcPct val="150000"/>
              </a:lnSpc>
              <a:buFont typeface="Wingdings" panose="05000000000000000000" pitchFamily="2" charset="2"/>
              <a:buChar char="Ø"/>
            </a:pPr>
            <a:endParaRPr lang="en-IN" sz="1600" b="1" dirty="0">
              <a:solidFill>
                <a:schemeClr val="tx1">
                  <a:lumMod val="95000"/>
                  <a:lumOff val="5000"/>
                </a:schemeClr>
              </a:solidFill>
              <a:latin typeface="Arial" panose="020B0604020202020204" pitchFamily="34" charset="0"/>
              <a:cs typeface="Arial" panose="020B0604020202020204" pitchFamily="34" charset="0"/>
            </a:endParaRPr>
          </a:p>
          <a:p>
            <a:pPr marL="0" lvl="0" indent="0" algn="l" rtl="0">
              <a:lnSpc>
                <a:spcPct val="150000"/>
              </a:lnSpc>
              <a:spcBef>
                <a:spcPts val="0"/>
              </a:spcBef>
              <a:spcAft>
                <a:spcPts val="1200"/>
              </a:spcAft>
              <a:buNone/>
            </a:pPr>
            <a:endParaRPr sz="1600" dirty="0">
              <a:solidFill>
                <a:schemeClr val="tx1">
                  <a:lumMod val="95000"/>
                  <a:lumOff val="5000"/>
                </a:schemeClr>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A1E86EC-04CC-4828-50E1-9F5017C965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3" name="Google Shape;64;p14">
            <a:extLst>
              <a:ext uri="{FF2B5EF4-FFF2-40B4-BE49-F238E27FC236}">
                <a16:creationId xmlns:a16="http://schemas.microsoft.com/office/drawing/2014/main" id="{11A0BA59-E076-223D-6F4F-37E146935091}"/>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786900" y="478938"/>
            <a:ext cx="7722600" cy="5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dirty="0">
                <a:latin typeface="Calibri"/>
                <a:ea typeface="Calibri"/>
                <a:cs typeface="Calibri"/>
                <a:sym typeface="Calibri"/>
              </a:rPr>
              <a:t>Introduction</a:t>
            </a:r>
            <a:endParaRPr sz="2400" b="1" dirty="0">
              <a:latin typeface="Calibri"/>
              <a:ea typeface="Calibri"/>
              <a:cs typeface="Calibri"/>
              <a:sym typeface="Calibri"/>
            </a:endParaRPr>
          </a:p>
        </p:txBody>
      </p:sp>
      <p:sp>
        <p:nvSpPr>
          <p:cNvPr id="70" name="Google Shape;70;p15"/>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15"/>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 name="Google Shape;73;p15"/>
          <p:cNvSpPr txBox="1">
            <a:spLocks noGrp="1"/>
          </p:cNvSpPr>
          <p:nvPr>
            <p:ph type="body" idx="1"/>
          </p:nvPr>
        </p:nvSpPr>
        <p:spPr>
          <a:xfrm>
            <a:off x="786900" y="983931"/>
            <a:ext cx="8322748" cy="3997761"/>
          </a:xfrm>
          <a:prstGeom prst="rect">
            <a:avLst/>
          </a:prstGeom>
        </p:spPr>
        <p:txBody>
          <a:bodyPr spcFirstLastPara="1" wrap="square" lIns="91425" tIns="91425" rIns="91425" bIns="91425" anchor="t" anchorCtr="0">
            <a:noAutofit/>
          </a:bodyPr>
          <a:lstStyle/>
          <a:p>
            <a:pPr marL="285750" indent="-285750" algn="just">
              <a:lnSpc>
                <a:spcPct val="150000"/>
              </a:lnSpc>
              <a:buFont typeface="Wingdings" panose="05000000000000000000" pitchFamily="2" charset="2"/>
              <a:buChar char="§"/>
            </a:pPr>
            <a:r>
              <a:rPr lang="en-US" sz="14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Autonomous vehicles, known as self-driving cars or driverless cars, uses Artificial </a:t>
            </a: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a:t>
            </a:r>
            <a:r>
              <a:rPr lang="en-US" sz="14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ntelligence (AI), sensors, and communication systems for autonomous operation. </a:t>
            </a:r>
          </a:p>
          <a:p>
            <a:pPr marL="285750" indent="-285750" algn="just">
              <a:lnSpc>
                <a:spcPct val="150000"/>
              </a:lnSpc>
              <a:buFont typeface="Wingdings" panose="05000000000000000000" pitchFamily="2" charset="2"/>
              <a:buChar char="§"/>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This optimize traffic flow, reduce fuel consumption and lessen risk of accidents.</a:t>
            </a:r>
          </a:p>
          <a:p>
            <a:pPr marL="285750" indent="-285750" algn="just">
              <a:lnSpc>
                <a:spcPct val="150000"/>
              </a:lnSpc>
              <a:buFont typeface="Wingdings" panose="05000000000000000000" pitchFamily="2" charset="2"/>
              <a:buChar char="§"/>
            </a:pPr>
            <a:r>
              <a:rPr lang="en-US" sz="14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Autonomous vehicles can be categorized into five levels of automation:</a:t>
            </a:r>
          </a:p>
          <a:p>
            <a:pPr marL="628650" lvl="1" indent="-171450" algn="just">
              <a:lnSpc>
                <a:spcPct val="150000"/>
              </a:lnSpc>
              <a:buFont typeface="Wingdings" panose="05000000000000000000" pitchFamily="2" charset="2"/>
              <a:buChar char="ü"/>
            </a:pPr>
            <a:r>
              <a:rPr lang="en-US"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Level 0: No automation</a:t>
            </a:r>
          </a:p>
          <a:p>
            <a:pPr marL="628650" lvl="1" indent="-171450" algn="just">
              <a:lnSpc>
                <a:spcPct val="150000"/>
              </a:lnSpc>
              <a:buFont typeface="Wingdings" panose="05000000000000000000" pitchFamily="2" charset="2"/>
              <a:buChar char="ü"/>
            </a:pPr>
            <a:r>
              <a:rPr lang="en-US"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Level 1: Driver assistance – </a:t>
            </a: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Adaptive Cruise Control (ACC), emergency</a:t>
            </a:r>
            <a:r>
              <a:rPr lang="en-US"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braking and acceleration.</a:t>
            </a:r>
          </a:p>
          <a:p>
            <a:pPr marL="628650" lvl="1" indent="-171450" algn="just">
              <a:lnSpc>
                <a:spcPct val="150000"/>
              </a:lnSpc>
              <a:buFont typeface="Wingdings" panose="05000000000000000000" pitchFamily="2" charset="2"/>
              <a:buChar char="ü"/>
            </a:pPr>
            <a:r>
              <a:rPr lang="en-US"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Level 2: Partial automation - The vehicle can control steering, acceleration, and braking, but the driver must remain alert and ready to take over if necessary.</a:t>
            </a:r>
          </a:p>
          <a:p>
            <a:pPr marL="3028950" lvl="6" indent="-285750" algn="just">
              <a:lnSpc>
                <a:spcPct val="150000"/>
              </a:lnSpc>
              <a:buFont typeface="Courier New" panose="02070309020205020404" pitchFamily="49" charset="0"/>
              <a:buChar char="o"/>
            </a:pP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Example: Tesla auto pilot </a:t>
            </a:r>
          </a:p>
          <a:p>
            <a:pPr marL="628650" lvl="1" indent="-171450" algn="just">
              <a:lnSpc>
                <a:spcPct val="150000"/>
              </a:lnSpc>
              <a:buFont typeface="Wingdings" panose="05000000000000000000" pitchFamily="2" charset="2"/>
              <a:buChar char="ü"/>
            </a:pPr>
            <a:r>
              <a:rPr lang="en-US"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Level 3: Conditional automation – operates independently in some driving situations, but the driver must be ready to take over when alerted by the vehicle.</a:t>
            </a:r>
          </a:p>
          <a:p>
            <a:pPr marL="2914650" lvl="6" indent="-171450" algn="just">
              <a:lnSpc>
                <a:spcPct val="150000"/>
              </a:lnSpc>
              <a:buFont typeface="Courier New" panose="02070309020205020404" pitchFamily="49" charset="0"/>
              <a:buChar char="o"/>
            </a:pP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Example: Audi traffic jam pilot</a:t>
            </a:r>
            <a:endParaRPr lang="en-US"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endParaRPr>
          </a:p>
          <a:p>
            <a:pPr marL="2914650" lvl="6" indent="-171450" algn="just">
              <a:lnSpc>
                <a:spcPct val="150000"/>
              </a:lnSpc>
              <a:buFont typeface="Courier New" panose="02070309020205020404" pitchFamily="49" charset="0"/>
              <a:buChar char="o"/>
            </a:pP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628650" lvl="1" indent="-171450" algn="just">
              <a:lnSpc>
                <a:spcPct val="150000"/>
              </a:lnSpc>
              <a:buFont typeface="Wingdings" panose="05000000000000000000" pitchFamily="2" charset="2"/>
              <a:buChar char="ü"/>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BA1E86EC-04CC-4828-50E1-9F5017C965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3" name="Google Shape;64;p14">
            <a:extLst>
              <a:ext uri="{FF2B5EF4-FFF2-40B4-BE49-F238E27FC236}">
                <a16:creationId xmlns:a16="http://schemas.microsoft.com/office/drawing/2014/main" id="{2E4BC96E-BE47-BDA3-4722-19D7549F22A9}"/>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spTree>
    <p:extLst>
      <p:ext uri="{BB962C8B-B14F-4D97-AF65-F5344CB8AC3E}">
        <p14:creationId xmlns:p14="http://schemas.microsoft.com/office/powerpoint/2010/main" val="729615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15"/>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Google Shape;73;p15"/>
          <p:cNvSpPr txBox="1">
            <a:spLocks noGrp="1"/>
          </p:cNvSpPr>
          <p:nvPr>
            <p:ph type="body" idx="1"/>
          </p:nvPr>
        </p:nvSpPr>
        <p:spPr>
          <a:xfrm>
            <a:off x="883337" y="396225"/>
            <a:ext cx="8226311" cy="4410642"/>
          </a:xfrm>
          <a:prstGeom prst="rect">
            <a:avLst/>
          </a:prstGeom>
        </p:spPr>
        <p:txBody>
          <a:bodyPr spcFirstLastPara="1" wrap="square" lIns="91425" tIns="91425" rIns="91425" bIns="91425" anchor="t" anchorCtr="0">
            <a:noAutofit/>
          </a:bodyPr>
          <a:lstStyle/>
          <a:p>
            <a:pPr marL="628650" lvl="1" indent="-171450" algn="just">
              <a:lnSpc>
                <a:spcPct val="150000"/>
              </a:lnSpc>
              <a:buFont typeface="Wingdings" panose="05000000000000000000" pitchFamily="2" charset="2"/>
              <a:buChar char="ü"/>
            </a:pPr>
            <a:r>
              <a:rPr lang="en-US"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Level 4: High automation - </a:t>
            </a: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O</a:t>
            </a:r>
            <a:r>
              <a:rPr lang="en-US"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perate independently in most driving situations, but require a human driver in certain circumstances.</a:t>
            </a:r>
          </a:p>
          <a:p>
            <a:pPr marL="2914650" lvl="6" indent="-171450" algn="just">
              <a:lnSpc>
                <a:spcPct val="150000"/>
              </a:lnSpc>
              <a:buFont typeface="Courier New" panose="02070309020205020404" pitchFamily="49" charset="0"/>
              <a:buChar char="o"/>
            </a:pP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Example: Waymo firefly</a:t>
            </a:r>
            <a:endParaRPr lang="en-US"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endParaRPr>
          </a:p>
          <a:p>
            <a:pPr marL="628650" lvl="1" indent="-171450" algn="just">
              <a:lnSpc>
                <a:spcPct val="150000"/>
              </a:lnSpc>
              <a:buFont typeface="Wingdings" panose="05000000000000000000" pitchFamily="2" charset="2"/>
              <a:buChar char="ü"/>
            </a:pPr>
            <a:r>
              <a:rPr lang="en-US"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Level 5: Full automation - </a:t>
            </a: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O</a:t>
            </a:r>
            <a:r>
              <a:rPr lang="en-US"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perate independently in all driving situations without  human intervention.</a:t>
            </a:r>
          </a:p>
          <a:p>
            <a:pPr marL="2914650" lvl="6" indent="-171450" algn="just">
              <a:lnSpc>
                <a:spcPct val="150000"/>
              </a:lnSpc>
              <a:buFont typeface="Courier New" panose="02070309020205020404" pitchFamily="49" charset="0"/>
              <a:buChar char="o"/>
            </a:pP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Example: BMW I Next, Audi Alcon</a:t>
            </a:r>
            <a:endPar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sym typeface="Calibri"/>
            </a:endParaRPr>
          </a:p>
          <a:p>
            <a:pPr algn="just">
              <a:lnSpc>
                <a:spcPct val="150000"/>
              </a:lnSpc>
              <a:buSzPts val="1400"/>
              <a:buFont typeface="Wingdings" panose="05000000000000000000" pitchFamily="2" charset="2"/>
              <a:buChar char="§"/>
            </a:pPr>
            <a:r>
              <a:rPr lang="en-IN"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Components of autonomous vehicles:</a:t>
            </a:r>
          </a:p>
          <a:p>
            <a:pPr marL="171450" indent="-171450" algn="just">
              <a:lnSpc>
                <a:spcPct val="150000"/>
              </a:lnSpc>
              <a:buSzPts val="1400"/>
              <a:buFont typeface="Wingdings" panose="05000000000000000000" pitchFamily="2" charset="2"/>
              <a:buChar char="ü"/>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Sensors: cameras, radar, lidar, and ultrasonic sensors provide the vehicle a detailed view of its surroundings.</a:t>
            </a:r>
          </a:p>
          <a:p>
            <a:pPr marL="171450" indent="-171450" algn="just">
              <a:lnSpc>
                <a:spcPct val="150000"/>
              </a:lnSpc>
              <a:buSzPts val="1400"/>
              <a:buFont typeface="Wingdings" panose="05000000000000000000" pitchFamily="2" charset="2"/>
              <a:buChar char="ü"/>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Control systems: to make decisions about how to navigate their environment. </a:t>
            </a:r>
          </a:p>
          <a:p>
            <a:pPr marL="171450" indent="-171450" algn="just">
              <a:lnSpc>
                <a:spcPct val="150000"/>
              </a:lnSpc>
              <a:buSzPts val="1400"/>
              <a:buFont typeface="Wingdings" panose="05000000000000000000" pitchFamily="2" charset="2"/>
              <a:buChar char="ü"/>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Communication systems: to exchange information with other vehicles such as traffic lights and road signs. </a:t>
            </a:r>
          </a:p>
          <a:p>
            <a:pPr marL="171450" indent="-171450" algn="just">
              <a:lnSpc>
                <a:spcPct val="150000"/>
              </a:lnSpc>
              <a:buSzPts val="1400"/>
              <a:buFont typeface="Wingdings" panose="05000000000000000000" pitchFamily="2" charset="2"/>
              <a:buChar char="ü"/>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Mapping technology: Allows the road network, including lane markings, road signs, and speed limits.</a:t>
            </a:r>
          </a:p>
          <a:p>
            <a:pPr marL="171450" indent="-171450" algn="just">
              <a:lnSpc>
                <a:spcPct val="150000"/>
              </a:lnSpc>
              <a:buSzPts val="1400"/>
              <a:buFont typeface="Wingdings" panose="05000000000000000000" pitchFamily="2" charset="2"/>
              <a:buChar char="ü"/>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Actuators: variety of actuators, including motors and brakes, which allow the vehicle to accelerate, decelerate, and steer.</a:t>
            </a:r>
          </a:p>
          <a:p>
            <a:pPr marL="171450" indent="-171450" algn="just">
              <a:lnSpc>
                <a:spcPct val="150000"/>
              </a:lnSpc>
              <a:buSzPts val="1400"/>
              <a:buFont typeface="Wingdings" panose="05000000000000000000" pitchFamily="2" charset="2"/>
              <a:buChar char="ü"/>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Computing systems: powerful processors and graphics cards, to process the data from the sensors and make decisions.</a:t>
            </a:r>
          </a:p>
          <a:p>
            <a:pPr marL="2914650" lvl="6" indent="-171450" algn="just">
              <a:lnSpc>
                <a:spcPct val="150000"/>
              </a:lnSpc>
              <a:buFont typeface="Courier New" panose="02070309020205020404" pitchFamily="49" charset="0"/>
              <a:buChar char="o"/>
            </a:pPr>
            <a:endPar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BA1E86EC-04CC-4828-50E1-9F5017C965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3" name="Google Shape;64;p14">
            <a:extLst>
              <a:ext uri="{FF2B5EF4-FFF2-40B4-BE49-F238E27FC236}">
                <a16:creationId xmlns:a16="http://schemas.microsoft.com/office/drawing/2014/main" id="{274B9759-DDCE-8F70-A1D4-D53F01555D49}"/>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spTree>
    <p:extLst>
      <p:ext uri="{BB962C8B-B14F-4D97-AF65-F5344CB8AC3E}">
        <p14:creationId xmlns:p14="http://schemas.microsoft.com/office/powerpoint/2010/main" val="107235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786900" y="466652"/>
            <a:ext cx="7722600" cy="524700"/>
          </a:xfrm>
          <a:prstGeom prst="rect">
            <a:avLst/>
          </a:prstGeom>
        </p:spPr>
        <p:txBody>
          <a:bodyPr spcFirstLastPara="1" wrap="square" lIns="91425" tIns="91425" rIns="91425" bIns="91425" anchor="t" anchorCtr="0">
            <a:noAutofit/>
          </a:bodyPr>
          <a:lstStyle/>
          <a:p>
            <a:pPr>
              <a:buSzPts val="990"/>
            </a:pPr>
            <a:r>
              <a:rPr lang="en-US" sz="2400" b="1" dirty="0">
                <a:latin typeface="Calibri" panose="020F0502020204030204" pitchFamily="34" charset="0"/>
                <a:ea typeface="Calibri" panose="020F0502020204030204" pitchFamily="34" charset="0"/>
                <a:cs typeface="Calibri" panose="020F0502020204030204" pitchFamily="34" charset="0"/>
              </a:rPr>
              <a:t>Autonomous Vehicle Architecture</a:t>
            </a:r>
            <a:br>
              <a:rPr lang="en-IN" sz="2400" b="1" dirty="0">
                <a:latin typeface="Calibri" panose="020F0502020204030204" pitchFamily="34" charset="0"/>
                <a:ea typeface="Calibri" panose="020F0502020204030204" pitchFamily="34" charset="0"/>
                <a:cs typeface="Calibri" panose="020F0502020204030204" pitchFamily="34" charset="0"/>
              </a:rPr>
            </a:br>
            <a:endParaRPr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0" name="Google Shape;70;p15"/>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15"/>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A1E86EC-04CC-4828-50E1-9F5017C965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3" name="Picture 2">
            <a:extLst>
              <a:ext uri="{FF2B5EF4-FFF2-40B4-BE49-F238E27FC236}">
                <a16:creationId xmlns:a16="http://schemas.microsoft.com/office/drawing/2014/main" id="{E640FD13-07BE-20E8-9719-7247AEA81676}"/>
              </a:ext>
            </a:extLst>
          </p:cNvPr>
          <p:cNvPicPr>
            <a:picLocks noChangeAspect="1"/>
          </p:cNvPicPr>
          <p:nvPr/>
        </p:nvPicPr>
        <p:blipFill>
          <a:blip r:embed="rId3"/>
          <a:stretch>
            <a:fillRect/>
          </a:stretch>
        </p:blipFill>
        <p:spPr>
          <a:xfrm>
            <a:off x="3088956" y="942945"/>
            <a:ext cx="3656614" cy="4046959"/>
          </a:xfrm>
          <a:prstGeom prst="rect">
            <a:avLst/>
          </a:prstGeom>
        </p:spPr>
      </p:pic>
      <p:pic>
        <p:nvPicPr>
          <p:cNvPr id="6" name="Google Shape;64;p14">
            <a:extLst>
              <a:ext uri="{FF2B5EF4-FFF2-40B4-BE49-F238E27FC236}">
                <a16:creationId xmlns:a16="http://schemas.microsoft.com/office/drawing/2014/main" id="{28EDD4CE-3C54-2542-DD7D-D2C4DF4CC4A5}"/>
              </a:ext>
            </a:extLst>
          </p:cNvPr>
          <p:cNvPicPr preferRelativeResize="0"/>
          <p:nvPr/>
        </p:nvPicPr>
        <p:blipFill>
          <a:blip r:embed="rId4">
            <a:alphaModFix/>
          </a:blip>
          <a:stretch>
            <a:fillRect/>
          </a:stretch>
        </p:blipFill>
        <p:spPr>
          <a:xfrm>
            <a:off x="7753815" y="41849"/>
            <a:ext cx="1355833" cy="374463"/>
          </a:xfrm>
          <a:prstGeom prst="rect">
            <a:avLst/>
          </a:prstGeom>
          <a:noFill/>
          <a:ln>
            <a:noFill/>
          </a:ln>
        </p:spPr>
      </p:pic>
    </p:spTree>
    <p:extLst>
      <p:ext uri="{BB962C8B-B14F-4D97-AF65-F5344CB8AC3E}">
        <p14:creationId xmlns:p14="http://schemas.microsoft.com/office/powerpoint/2010/main" val="259427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786900" y="466652"/>
            <a:ext cx="7722600" cy="524700"/>
          </a:xfrm>
          <a:prstGeom prst="rect">
            <a:avLst/>
          </a:prstGeom>
        </p:spPr>
        <p:txBody>
          <a:bodyPr spcFirstLastPara="1" wrap="square" lIns="91425" tIns="91425" rIns="91425" bIns="91425" anchor="t" anchorCtr="0">
            <a:noAutofit/>
          </a:bodyPr>
          <a:lstStyle/>
          <a:p>
            <a:pPr>
              <a:buSzPts val="990"/>
            </a:pPr>
            <a:r>
              <a:rPr lang="en-IN" sz="2400" b="1" dirty="0">
                <a:latin typeface="Calibri" panose="020F0502020204030204" pitchFamily="34" charset="0"/>
                <a:ea typeface="Calibri" panose="020F0502020204030204" pitchFamily="34" charset="0"/>
                <a:cs typeface="Calibri" panose="020F0502020204030204" pitchFamily="34" charset="0"/>
              </a:rPr>
              <a:t>Attacks On AV Components</a:t>
            </a:r>
            <a:br>
              <a:rPr lang="en-IN" sz="2400" b="1" dirty="0">
                <a:latin typeface="Arial" panose="020B0604020202020204" pitchFamily="34" charset="0"/>
                <a:cs typeface="Arial" panose="020B0604020202020204" pitchFamily="34" charset="0"/>
              </a:rPr>
            </a:br>
            <a:br>
              <a:rPr lang="en-IN" sz="2400" b="1" dirty="0">
                <a:latin typeface="Calibri" panose="020F0502020204030204" pitchFamily="34" charset="0"/>
                <a:ea typeface="Calibri" panose="020F0502020204030204" pitchFamily="34" charset="0"/>
                <a:cs typeface="Calibri" panose="020F0502020204030204" pitchFamily="34" charset="0"/>
              </a:rPr>
            </a:br>
            <a:endParaRPr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0" name="Google Shape;70;p15"/>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15"/>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A1E86EC-04CC-4828-50E1-9F5017C965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4" name="Picture 3">
            <a:extLst>
              <a:ext uri="{FF2B5EF4-FFF2-40B4-BE49-F238E27FC236}">
                <a16:creationId xmlns:a16="http://schemas.microsoft.com/office/drawing/2014/main" id="{98D0DD0A-ACEF-A726-05B4-27837C386E4E}"/>
              </a:ext>
            </a:extLst>
          </p:cNvPr>
          <p:cNvPicPr>
            <a:picLocks noChangeAspect="1"/>
          </p:cNvPicPr>
          <p:nvPr/>
        </p:nvPicPr>
        <p:blipFill>
          <a:blip r:embed="rId3"/>
          <a:stretch>
            <a:fillRect/>
          </a:stretch>
        </p:blipFill>
        <p:spPr>
          <a:xfrm>
            <a:off x="1463434" y="1126436"/>
            <a:ext cx="6670025" cy="3824556"/>
          </a:xfrm>
          <a:prstGeom prst="rect">
            <a:avLst/>
          </a:prstGeom>
        </p:spPr>
      </p:pic>
      <p:pic>
        <p:nvPicPr>
          <p:cNvPr id="6" name="Google Shape;64;p14">
            <a:extLst>
              <a:ext uri="{FF2B5EF4-FFF2-40B4-BE49-F238E27FC236}">
                <a16:creationId xmlns:a16="http://schemas.microsoft.com/office/drawing/2014/main" id="{88F6FDD0-A1DA-128C-2BD0-E9EFE36D11D1}"/>
              </a:ext>
            </a:extLst>
          </p:cNvPr>
          <p:cNvPicPr preferRelativeResize="0"/>
          <p:nvPr/>
        </p:nvPicPr>
        <p:blipFill>
          <a:blip r:embed="rId4">
            <a:alphaModFix/>
          </a:blip>
          <a:stretch>
            <a:fillRect/>
          </a:stretch>
        </p:blipFill>
        <p:spPr>
          <a:xfrm>
            <a:off x="7753815" y="41849"/>
            <a:ext cx="1355833" cy="374463"/>
          </a:xfrm>
          <a:prstGeom prst="rect">
            <a:avLst/>
          </a:prstGeom>
          <a:noFill/>
          <a:ln>
            <a:noFill/>
          </a:ln>
        </p:spPr>
      </p:pic>
    </p:spTree>
    <p:extLst>
      <p:ext uri="{BB962C8B-B14F-4D97-AF65-F5344CB8AC3E}">
        <p14:creationId xmlns:p14="http://schemas.microsoft.com/office/powerpoint/2010/main" val="929356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7"/>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F32507D-B624-9A5D-9ACF-9939C97A77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3" name="Google Shape;64;p14">
            <a:extLst>
              <a:ext uri="{FF2B5EF4-FFF2-40B4-BE49-F238E27FC236}">
                <a16:creationId xmlns:a16="http://schemas.microsoft.com/office/drawing/2014/main" id="{BC397017-6803-188A-CEF7-C2111C38E457}"/>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sp>
        <p:nvSpPr>
          <p:cNvPr id="4" name="Google Shape;69;p15">
            <a:extLst>
              <a:ext uri="{FF2B5EF4-FFF2-40B4-BE49-F238E27FC236}">
                <a16:creationId xmlns:a16="http://schemas.microsoft.com/office/drawing/2014/main" id="{9E46A0D5-655F-6D9D-055E-677C6879E2B0}"/>
              </a:ext>
            </a:extLst>
          </p:cNvPr>
          <p:cNvSpPr txBox="1">
            <a:spLocks/>
          </p:cNvSpPr>
          <p:nvPr/>
        </p:nvSpPr>
        <p:spPr>
          <a:xfrm>
            <a:off x="786900" y="466652"/>
            <a:ext cx="7722600" cy="52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buSzPts val="990"/>
            </a:pPr>
            <a:r>
              <a:rPr lang="en-US" sz="2400" b="1" dirty="0">
                <a:latin typeface="Calibri" panose="020F0502020204030204" pitchFamily="34" charset="0"/>
                <a:ea typeface="Calibri" panose="020F0502020204030204" pitchFamily="34" charset="0"/>
                <a:cs typeface="Calibri" panose="020F0502020204030204" pitchFamily="34" charset="0"/>
              </a:rPr>
              <a:t>Literature Survey</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graphicFrame>
        <p:nvGraphicFramePr>
          <p:cNvPr id="7" name="Table 7">
            <a:extLst>
              <a:ext uri="{FF2B5EF4-FFF2-40B4-BE49-F238E27FC236}">
                <a16:creationId xmlns:a16="http://schemas.microsoft.com/office/drawing/2014/main" id="{BFF6B4D8-EA22-55A6-AFDC-887F60FA8FD8}"/>
              </a:ext>
            </a:extLst>
          </p:cNvPr>
          <p:cNvGraphicFramePr>
            <a:graphicFrameLocks noGrp="1"/>
          </p:cNvGraphicFramePr>
          <p:nvPr>
            <p:extLst>
              <p:ext uri="{D42A27DB-BD31-4B8C-83A1-F6EECF244321}">
                <p14:modId xmlns:p14="http://schemas.microsoft.com/office/powerpoint/2010/main" val="3856119891"/>
              </p:ext>
            </p:extLst>
          </p:nvPr>
        </p:nvGraphicFramePr>
        <p:xfrm>
          <a:off x="743994" y="1126436"/>
          <a:ext cx="8059734" cy="3899413"/>
        </p:xfrm>
        <a:graphic>
          <a:graphicData uri="http://schemas.openxmlformats.org/drawingml/2006/table">
            <a:tbl>
              <a:tblPr firstRow="1" bandRow="1">
                <a:tableStyleId>{F5AB1C69-6EDB-4FF4-983F-18BD219EF322}</a:tableStyleId>
              </a:tblPr>
              <a:tblGrid>
                <a:gridCol w="549547">
                  <a:extLst>
                    <a:ext uri="{9D8B030D-6E8A-4147-A177-3AD203B41FA5}">
                      <a16:colId xmlns:a16="http://schemas.microsoft.com/office/drawing/2014/main" val="4046904270"/>
                    </a:ext>
                  </a:extLst>
                </a:gridCol>
                <a:gridCol w="1237786">
                  <a:extLst>
                    <a:ext uri="{9D8B030D-6E8A-4147-A177-3AD203B41FA5}">
                      <a16:colId xmlns:a16="http://schemas.microsoft.com/office/drawing/2014/main" val="3741747201"/>
                    </a:ext>
                  </a:extLst>
                </a:gridCol>
                <a:gridCol w="1193180">
                  <a:extLst>
                    <a:ext uri="{9D8B030D-6E8A-4147-A177-3AD203B41FA5}">
                      <a16:colId xmlns:a16="http://schemas.microsoft.com/office/drawing/2014/main" val="1820962205"/>
                    </a:ext>
                  </a:extLst>
                </a:gridCol>
                <a:gridCol w="1799064">
                  <a:extLst>
                    <a:ext uri="{9D8B030D-6E8A-4147-A177-3AD203B41FA5}">
                      <a16:colId xmlns:a16="http://schemas.microsoft.com/office/drawing/2014/main" val="4281653701"/>
                    </a:ext>
                  </a:extLst>
                </a:gridCol>
                <a:gridCol w="2207941">
                  <a:extLst>
                    <a:ext uri="{9D8B030D-6E8A-4147-A177-3AD203B41FA5}">
                      <a16:colId xmlns:a16="http://schemas.microsoft.com/office/drawing/2014/main" val="4006969037"/>
                    </a:ext>
                  </a:extLst>
                </a:gridCol>
                <a:gridCol w="1072216">
                  <a:extLst>
                    <a:ext uri="{9D8B030D-6E8A-4147-A177-3AD203B41FA5}">
                      <a16:colId xmlns:a16="http://schemas.microsoft.com/office/drawing/2014/main" val="2986899126"/>
                    </a:ext>
                  </a:extLst>
                </a:gridCol>
              </a:tblGrid>
              <a:tr h="568227">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SNO</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TITLE OF THE PAPER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NAME OF THE JOURNAL AND PUBLISHED YEAR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WORK</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METHODOLOGY</a:t>
                      </a:r>
                    </a:p>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/ALGORITHM</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1875040867"/>
                  </a:ext>
                </a:extLst>
              </a:tr>
              <a:tr h="1850381">
                <a:tc>
                  <a:txBody>
                    <a:bodyPr/>
                    <a:lstStyle/>
                    <a:p>
                      <a:pPr algn="ctr"/>
                      <a:r>
                        <a:rPr lang="en-IN" sz="1100" dirty="0">
                          <a:latin typeface="Calibri" panose="020F0502020204030204" pitchFamily="34" charset="0"/>
                          <a:ea typeface="Calibri" panose="020F0502020204030204" pitchFamily="34" charset="0"/>
                          <a:cs typeface="Calibri" panose="020F0502020204030204" pitchFamily="34" charset="0"/>
                        </a:rPr>
                        <a:t>1</a:t>
                      </a:r>
                    </a:p>
                  </a:txBody>
                  <a:tcPr/>
                </a:tc>
                <a:tc>
                  <a:txBody>
                    <a:bodyPr/>
                    <a:lstStyle/>
                    <a:p>
                      <a:pPr marL="0" algn="l" defTabSz="457200" rtl="0" eaLnBrk="1" latinLnBrk="0" hangingPunct="1"/>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 Sensor Fusion-Based GNSS Spoofing Attack Detection Framework for Autonomous Vehicles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r>
                        <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IEEE Transactions On Intelligent Transportation Systems, VOL. 23, NO. 12, DEC 2022</a:t>
                      </a:r>
                    </a:p>
                  </a:txBody>
                  <a:tcPr/>
                </a:tc>
                <a:tc>
                  <a:txBody>
                    <a:bodyPr/>
                    <a:lstStyle/>
                    <a:p>
                      <a:pPr marL="0" indent="0">
                        <a:buFont typeface="Wingdings" panose="05000000000000000000" pitchFamily="2" charset="2"/>
                        <a:buNone/>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 sensor fusion-based Global Navigation Satellite System (GNSS) spoofing attack detection framework for autonomous vehicles (AVs) of two strategies: (</a:t>
                      </a:r>
                      <a:r>
                        <a:rPr lang="en-US" sz="1100" b="0" i="0" u="none" strike="noStrike" kern="1200"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i</a:t>
                      </a: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comparison between predicted location shifts and motion stated and (ii) detection and classification of turns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171450" indent="-171450">
                        <a:buFont typeface="Wingdings" panose="05000000000000000000" pitchFamily="2" charset="2"/>
                        <a:buChar char="ü"/>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In-vehicle inertial sensors—i.e., speedometer, accelerometer fed to a long short-term memory (LSTM) ,next combines k-Nearest Neighbors (k-NN) and Dynamic Time Warping (DTW) algorithms to detect a turn and then classify left and right turns using steering angle sensor output</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indent="0">
                        <a:buFont typeface="Arial" panose="020B0604020202020204" pitchFamily="34" charset="0"/>
                        <a:buNone/>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Robust anti-spoofing technologies to mitigate spoofing attacks on GNSS receivers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extLst>
                  <a:ext uri="{0D108BD9-81ED-4DB2-BD59-A6C34878D82A}">
                    <a16:rowId xmlns:a16="http://schemas.microsoft.com/office/drawing/2014/main" val="3537507518"/>
                  </a:ext>
                </a:extLst>
              </a:tr>
              <a:tr h="1369573">
                <a:tc>
                  <a:txBody>
                    <a:bodyPr/>
                    <a:lstStyle/>
                    <a:p>
                      <a:pPr algn="ctr"/>
                      <a:r>
                        <a:rPr lang="en-IN" sz="1100" dirty="0">
                          <a:latin typeface="Calibri" panose="020F0502020204030204" pitchFamily="34" charset="0"/>
                          <a:ea typeface="Calibri" panose="020F0502020204030204" pitchFamily="34" charset="0"/>
                          <a:cs typeface="Calibri" panose="020F0502020204030204" pitchFamily="34" charset="0"/>
                        </a:rPr>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 Fault Detection and Diagnosis System for Autonomous Vehicles Based on Hybrid Approaches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IEEE Sensors Journal, VOL. 20, NO. 16, AUG 15, 2020</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p>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An accurate fault detection and diagnosis system to prevent the potential hazardous situations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p>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buFont typeface="Wingdings" panose="05000000000000000000" pitchFamily="2" charset="2"/>
                        <a:buChar char="ü"/>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Support Vector Machine (SVM) method is adopted to train the boundary curve which separates the safe domain and unsafe domain, a Kalman filter observer is designed to predict the current position of the vehicle</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indent="0">
                        <a:buFont typeface="Arial" panose="020B0604020202020204" pitchFamily="34" charset="0"/>
                        <a:buNone/>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Type of the subsystem causes the fault</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extLst>
                  <a:ext uri="{0D108BD9-81ED-4DB2-BD59-A6C34878D82A}">
                    <a16:rowId xmlns:a16="http://schemas.microsoft.com/office/drawing/2014/main" val="91787172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7"/>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F32507D-B624-9A5D-9ACF-9939C97A77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3" name="Google Shape;64;p14">
            <a:extLst>
              <a:ext uri="{FF2B5EF4-FFF2-40B4-BE49-F238E27FC236}">
                <a16:creationId xmlns:a16="http://schemas.microsoft.com/office/drawing/2014/main" id="{BC397017-6803-188A-CEF7-C2111C38E457}"/>
              </a:ext>
            </a:extLst>
          </p:cNvPr>
          <p:cNvPicPr preferRelativeResize="0"/>
          <p:nvPr/>
        </p:nvPicPr>
        <p:blipFill>
          <a:blip r:embed="rId3">
            <a:alphaModFix/>
          </a:blip>
          <a:stretch>
            <a:fillRect/>
          </a:stretch>
        </p:blipFill>
        <p:spPr>
          <a:xfrm>
            <a:off x="7753815" y="41849"/>
            <a:ext cx="1355833" cy="374463"/>
          </a:xfrm>
          <a:prstGeom prst="rect">
            <a:avLst/>
          </a:prstGeom>
          <a:noFill/>
          <a:ln>
            <a:noFill/>
          </a:ln>
        </p:spPr>
      </p:pic>
      <p:sp>
        <p:nvSpPr>
          <p:cNvPr id="4" name="Google Shape;69;p15">
            <a:extLst>
              <a:ext uri="{FF2B5EF4-FFF2-40B4-BE49-F238E27FC236}">
                <a16:creationId xmlns:a16="http://schemas.microsoft.com/office/drawing/2014/main" id="{9E46A0D5-655F-6D9D-055E-677C6879E2B0}"/>
              </a:ext>
            </a:extLst>
          </p:cNvPr>
          <p:cNvSpPr txBox="1">
            <a:spLocks/>
          </p:cNvSpPr>
          <p:nvPr/>
        </p:nvSpPr>
        <p:spPr>
          <a:xfrm>
            <a:off x="786900" y="466652"/>
            <a:ext cx="7722600" cy="52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buSzPts val="990"/>
            </a:pPr>
            <a:r>
              <a:rPr lang="en-US" sz="2400" b="1" dirty="0">
                <a:latin typeface="Calibri" panose="020F0502020204030204" pitchFamily="34" charset="0"/>
                <a:ea typeface="Calibri" panose="020F0502020204030204" pitchFamily="34" charset="0"/>
                <a:cs typeface="Calibri" panose="020F0502020204030204" pitchFamily="34" charset="0"/>
              </a:rPr>
              <a:t>Literature Survey</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graphicFrame>
        <p:nvGraphicFramePr>
          <p:cNvPr id="7" name="Table 7">
            <a:extLst>
              <a:ext uri="{FF2B5EF4-FFF2-40B4-BE49-F238E27FC236}">
                <a16:creationId xmlns:a16="http://schemas.microsoft.com/office/drawing/2014/main" id="{BFF6B4D8-EA22-55A6-AFDC-887F60FA8FD8}"/>
              </a:ext>
            </a:extLst>
          </p:cNvPr>
          <p:cNvGraphicFramePr>
            <a:graphicFrameLocks noGrp="1"/>
          </p:cNvGraphicFramePr>
          <p:nvPr>
            <p:extLst>
              <p:ext uri="{D42A27DB-BD31-4B8C-83A1-F6EECF244321}">
                <p14:modId xmlns:p14="http://schemas.microsoft.com/office/powerpoint/2010/main" val="2788599217"/>
              </p:ext>
            </p:extLst>
          </p:nvPr>
        </p:nvGraphicFramePr>
        <p:xfrm>
          <a:off x="743994" y="1126436"/>
          <a:ext cx="8059734" cy="3876744"/>
        </p:xfrm>
        <a:graphic>
          <a:graphicData uri="http://schemas.openxmlformats.org/drawingml/2006/table">
            <a:tbl>
              <a:tblPr firstRow="1" bandRow="1">
                <a:tableStyleId>{F5AB1C69-6EDB-4FF4-983F-18BD219EF322}</a:tableStyleId>
              </a:tblPr>
              <a:tblGrid>
                <a:gridCol w="549547">
                  <a:extLst>
                    <a:ext uri="{9D8B030D-6E8A-4147-A177-3AD203B41FA5}">
                      <a16:colId xmlns:a16="http://schemas.microsoft.com/office/drawing/2014/main" val="4046904270"/>
                    </a:ext>
                  </a:extLst>
                </a:gridCol>
                <a:gridCol w="1237786">
                  <a:extLst>
                    <a:ext uri="{9D8B030D-6E8A-4147-A177-3AD203B41FA5}">
                      <a16:colId xmlns:a16="http://schemas.microsoft.com/office/drawing/2014/main" val="3741747201"/>
                    </a:ext>
                  </a:extLst>
                </a:gridCol>
                <a:gridCol w="1200614">
                  <a:extLst>
                    <a:ext uri="{9D8B030D-6E8A-4147-A177-3AD203B41FA5}">
                      <a16:colId xmlns:a16="http://schemas.microsoft.com/office/drawing/2014/main" val="1820962205"/>
                    </a:ext>
                  </a:extLst>
                </a:gridCol>
                <a:gridCol w="1654098">
                  <a:extLst>
                    <a:ext uri="{9D8B030D-6E8A-4147-A177-3AD203B41FA5}">
                      <a16:colId xmlns:a16="http://schemas.microsoft.com/office/drawing/2014/main" val="4281653701"/>
                    </a:ext>
                  </a:extLst>
                </a:gridCol>
                <a:gridCol w="1944029">
                  <a:extLst>
                    <a:ext uri="{9D8B030D-6E8A-4147-A177-3AD203B41FA5}">
                      <a16:colId xmlns:a16="http://schemas.microsoft.com/office/drawing/2014/main" val="4006969037"/>
                    </a:ext>
                  </a:extLst>
                </a:gridCol>
                <a:gridCol w="1473660">
                  <a:extLst>
                    <a:ext uri="{9D8B030D-6E8A-4147-A177-3AD203B41FA5}">
                      <a16:colId xmlns:a16="http://schemas.microsoft.com/office/drawing/2014/main" val="2986899126"/>
                    </a:ext>
                  </a:extLst>
                </a:gridCol>
              </a:tblGrid>
              <a:tr h="635265">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SNO</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TITLE OF THE PAPER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NAME OF THE JOURNAL AND PUBLISHED YEAR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WORK</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METHODOLOGY</a:t>
                      </a:r>
                    </a:p>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/ALGORITHM</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1875040867"/>
                  </a:ext>
                </a:extLst>
              </a:tr>
              <a:tr h="1710328">
                <a:tc>
                  <a:txBody>
                    <a:bodyPr/>
                    <a:lstStyle/>
                    <a:p>
                      <a:pPr algn="ctr"/>
                      <a:r>
                        <a:rPr lang="en-IN" sz="1100" dirty="0">
                          <a:latin typeface="Calibri" panose="020F0502020204030204" pitchFamily="34" charset="0"/>
                          <a:ea typeface="Calibri" panose="020F0502020204030204" pitchFamily="34" charset="0"/>
                          <a:cs typeface="Calibri" panose="020F0502020204030204" pitchFamily="34" charset="0"/>
                        </a:rPr>
                        <a:t>3</a:t>
                      </a:r>
                    </a:p>
                  </a:txBody>
                  <a:tcPr/>
                </a:tc>
                <a:tc>
                  <a:txBody>
                    <a:bodyPr/>
                    <a:lstStyle/>
                    <a:p>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 Fast Anomaly Diagnosis Approach Based on Modified CNN and Multisensor Data Fusion</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IEEE Transactions On Industrial Electronics, VOL. 69, NO. 12, DEC 2022</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algn="l" defTabSz="457200" rtl="0" eaLnBrk="1" latinLnBrk="0" hangingPunct="1"/>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 modified convolutional neural network (CNN) algorithm, namely 1D-GAPCNN-SVM, is proposed to address the early anomaly diagnosis problem.</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171450" indent="-171450" algn="l" defTabSz="457200" rtl="0" eaLnBrk="1" latinLnBrk="0" hangingPunct="1">
                        <a:buFont typeface="Wingdings" panose="05000000000000000000" pitchFamily="2" charset="2"/>
                        <a:buChar char="ü"/>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To reduce the number of parameters, a 1-D global average pooling layer is designed, a nonlinear multiclass support vector machine (SVM) is adopted to replace the traditional Softmax classifier as the final discriminator</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indent="0" algn="l" defTabSz="457200" rtl="0" eaLnBrk="1" latinLnBrk="0" hangingPunct="1">
                        <a:buFont typeface="Arial" panose="020B0604020202020204" pitchFamily="34" charset="0"/>
                        <a:buNone/>
                      </a:pPr>
                      <a:r>
                        <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- 2D-model with inefficient multisensor data fusion</a:t>
                      </a:r>
                    </a:p>
                  </a:txBody>
                  <a:tcPr/>
                </a:tc>
                <a:extLst>
                  <a:ext uri="{0D108BD9-81ED-4DB2-BD59-A6C34878D82A}">
                    <a16:rowId xmlns:a16="http://schemas.microsoft.com/office/drawing/2014/main" val="3537507518"/>
                  </a:ext>
                </a:extLst>
              </a:tr>
              <a:tr h="1531151">
                <a:tc>
                  <a:txBody>
                    <a:bodyPr/>
                    <a:lstStyle/>
                    <a:p>
                      <a:pPr algn="ctr"/>
                      <a:r>
                        <a:rPr lang="en-IN" sz="1100" dirty="0">
                          <a:latin typeface="Calibri" panose="020F0502020204030204" pitchFamily="34" charset="0"/>
                          <a:ea typeface="Calibri" panose="020F0502020204030204" pitchFamily="34" charset="0"/>
                          <a:cs typeface="Calibri" panose="020F0502020204030204" pitchFamily="34" charset="0"/>
                        </a:rPr>
                        <a:t>4</a:t>
                      </a:r>
                    </a:p>
                  </a:txBody>
                  <a:tcPr/>
                </a:tc>
                <a:tc>
                  <a:txBody>
                    <a:bodyPr/>
                    <a:lstStyle/>
                    <a:p>
                      <a:pPr algn="l"/>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CANnolo: An Anomaly Detection System Based on LSTM Autoencoders for Controller Area Network</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IEEE Transactions On Network And Service Management, VOL. 18, NO. 2, JUN 2021</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CANnolo, an IDS based on Long Short-Term Memory (LSTM)- autoencoders to identify anomalies in Controller Area Networks (CANs)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171450" indent="-171450">
                        <a:buFont typeface="Wingdings" panose="05000000000000000000" pitchFamily="2" charset="2"/>
                        <a:buChar char="ü"/>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CANnolo automatically analyzes the CAN streams and builds a data sequences and detects anomalies by computing  difference between the reconstructed and the respective real sequences.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indent="0">
                        <a:buFont typeface="Arial" panose="020B0604020202020204" pitchFamily="34" charset="0"/>
                        <a:buNone/>
                      </a:pPr>
                      <a:r>
                        <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Different data over time series makes it relatively slow computation</a:t>
                      </a:r>
                    </a:p>
                  </a:txBody>
                  <a:tcPr/>
                </a:tc>
                <a:extLst>
                  <a:ext uri="{0D108BD9-81ED-4DB2-BD59-A6C34878D82A}">
                    <a16:rowId xmlns:a16="http://schemas.microsoft.com/office/drawing/2014/main" val="917871722"/>
                  </a:ext>
                </a:extLst>
              </a:tr>
            </a:tbl>
          </a:graphicData>
        </a:graphic>
      </p:graphicFrame>
    </p:spTree>
    <p:extLst>
      <p:ext uri="{BB962C8B-B14F-4D97-AF65-F5344CB8AC3E}">
        <p14:creationId xmlns:p14="http://schemas.microsoft.com/office/powerpoint/2010/main" val="240233389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5381</TotalTime>
  <Words>2682</Words>
  <Application>Microsoft Office PowerPoint</Application>
  <PresentationFormat>On-screen Show (16:9)</PresentationFormat>
  <Paragraphs>222</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Wingdings</vt:lpstr>
      <vt:lpstr>Courier New</vt:lpstr>
      <vt:lpstr>Simple Light</vt:lpstr>
      <vt:lpstr>PowerPoint Presentation</vt:lpstr>
      <vt:lpstr>Effective Anomaly Detection in Autonomous Vehicles with Alert Tracking System</vt:lpstr>
      <vt:lpstr>Overview</vt:lpstr>
      <vt:lpstr>Introduction</vt:lpstr>
      <vt:lpstr>PowerPoint Presentation</vt:lpstr>
      <vt:lpstr>Autonomous Vehicle Architecture </vt:lpstr>
      <vt:lpstr>Attacks On AV Components  </vt:lpstr>
      <vt:lpstr>PowerPoint Presentation</vt:lpstr>
      <vt:lpstr>PowerPoint Presentation</vt:lpstr>
      <vt:lpstr>PowerPoint Presentation</vt:lpstr>
      <vt:lpstr>PowerPoint Presentation</vt:lpstr>
      <vt:lpstr>PowerPoint Presentation</vt:lpstr>
      <vt:lpstr>Existing Challenges </vt:lpstr>
      <vt:lpstr>Problem Statement </vt:lpstr>
      <vt:lpstr>Objectives </vt:lpstr>
      <vt:lpstr>Proposed System Flow </vt:lpstr>
      <vt:lpstr>System Architecture </vt:lpstr>
      <vt:lpstr>Algorithm 1 - Autonomous Lane Speed Detection System  </vt:lpstr>
      <vt:lpstr>Algorithm 1 - Autonomous Lane Speed Detection System  </vt:lpstr>
      <vt:lpstr>Mathematical Analysis  </vt:lpstr>
      <vt:lpstr>Objectives </vt:lpstr>
      <vt:lpstr>References </vt:lpstr>
      <vt:lpstr>References (Cont.)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c:creator>
  <cp:lastModifiedBy>sai prasenth</cp:lastModifiedBy>
  <cp:revision>36</cp:revision>
  <dcterms:modified xsi:type="dcterms:W3CDTF">2023-05-31T05:06:31Z</dcterms:modified>
</cp:coreProperties>
</file>