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7" r:id="rId2"/>
    <p:sldId id="258" r:id="rId3"/>
    <p:sldId id="282" r:id="rId4"/>
    <p:sldId id="283" r:id="rId5"/>
    <p:sldId id="263" r:id="rId6"/>
    <p:sldId id="266" r:id="rId7"/>
    <p:sldId id="260" r:id="rId8"/>
    <p:sldId id="272" r:id="rId9"/>
    <p:sldId id="273" r:id="rId10"/>
    <p:sldId id="274" r:id="rId11"/>
    <p:sldId id="275" r:id="rId12"/>
    <p:sldId id="259" r:id="rId13"/>
    <p:sldId id="267" r:id="rId14"/>
    <p:sldId id="268" r:id="rId15"/>
    <p:sldId id="280" r:id="rId16"/>
    <p:sldId id="286" r:id="rId17"/>
    <p:sldId id="276" r:id="rId18"/>
    <p:sldId id="277" r:id="rId19"/>
    <p:sldId id="284" r:id="rId20"/>
    <p:sldId id="285" r:id="rId21"/>
    <p:sldId id="269" r:id="rId22"/>
    <p:sldId id="270" r:id="rId23"/>
    <p:sldId id="271" r:id="rId24"/>
  </p:sldIdLst>
  <p:sldSz cx="9144000" cy="5143500" type="screen16x9"/>
  <p:notesSz cx="6858000" cy="9144000"/>
  <p:embeddedFontLst>
    <p:embeddedFont>
      <p:font typeface="Calibri" panose="020F050202020403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34" autoAdjust="0"/>
    <p:restoredTop sz="94660"/>
  </p:normalViewPr>
  <p:slideViewPr>
    <p:cSldViewPr snapToGrid="0">
      <p:cViewPr varScale="1">
        <p:scale>
          <a:sx n="103" d="100"/>
          <a:sy n="103" d="100"/>
        </p:scale>
        <p:origin x="1176"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2a2111a1cf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2a2111a1cf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2a2111a1cf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2a2111a1cf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59094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2a2111a1cf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2a2111a1cf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34827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2a2111a1cf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2a2111a1cf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2a2111a1cf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2a2111a1cf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62404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2a2111a1cf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2a2111a1cf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57015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2a2111a1cf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2a2111a1cf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60980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2a2111a1cf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2a2111a1cf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91082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2a2111a1cf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2a2111a1cf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69586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2a2111a1cf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2a2111a1cf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91456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2a2111a1cf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2a2111a1cf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5453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2a2111a1cf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2a2111a1c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2a2111a1cf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2a2111a1cf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5511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2a2111a1cf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2a2111a1cf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39649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2a2111a1cf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2a2111a1cf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18691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2a2111a1cf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2a2111a1cf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5612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2a2111a1cf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2a2111a1c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49136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2a2111a1cf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2a2111a1c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63501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2a2111a1cf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2a2111a1c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0313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2a2111a1cf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2a2111a1c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8447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2a2111a1cf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2a2111a1cf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2a2111a1cf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2a2111a1cf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0069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2a2111a1cf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2a2111a1cf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9226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p14"/>
          <p:cNvSpPr/>
          <p:nvPr/>
        </p:nvSpPr>
        <p:spPr>
          <a:xfrm>
            <a:off x="0" y="0"/>
            <a:ext cx="390600" cy="5143500"/>
          </a:xfrm>
          <a:prstGeom prst="rect">
            <a:avLst/>
          </a:prstGeom>
          <a:gradFill>
            <a:gsLst>
              <a:gs pos="0">
                <a:srgbClr val="19357E"/>
              </a:gs>
              <a:gs pos="31000">
                <a:srgbClr val="19357E"/>
              </a:gs>
              <a:gs pos="100000">
                <a:srgbClr val="F05A22"/>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3" name="Google Shape;63;p14"/>
          <p:cNvSpPr/>
          <p:nvPr/>
        </p:nvSpPr>
        <p:spPr>
          <a:xfrm>
            <a:off x="1112234" y="1948394"/>
            <a:ext cx="1154100" cy="71100"/>
          </a:xfrm>
          <a:prstGeom prst="rect">
            <a:avLst/>
          </a:prstGeom>
          <a:solidFill>
            <a:srgbClr val="F05A2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 name="Slide Number Placeholder 1">
            <a:extLst>
              <a:ext uri="{FF2B5EF4-FFF2-40B4-BE49-F238E27FC236}">
                <a16:creationId xmlns:a16="http://schemas.microsoft.com/office/drawing/2014/main" id="{88199607-C5DA-2438-F984-7A5ED87E0C4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
        <p:nvSpPr>
          <p:cNvPr id="7" name="Google Shape;61;p14">
            <a:extLst>
              <a:ext uri="{FF2B5EF4-FFF2-40B4-BE49-F238E27FC236}">
                <a16:creationId xmlns:a16="http://schemas.microsoft.com/office/drawing/2014/main" id="{8714887F-9805-5372-E595-054F412BF7D7}"/>
              </a:ext>
            </a:extLst>
          </p:cNvPr>
          <p:cNvSpPr txBox="1">
            <a:spLocks/>
          </p:cNvSpPr>
          <p:nvPr/>
        </p:nvSpPr>
        <p:spPr>
          <a:xfrm>
            <a:off x="1112234" y="892098"/>
            <a:ext cx="7542137" cy="105629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r>
              <a:rPr lang="en-US" sz="2400" b="1" dirty="0">
                <a:solidFill>
                  <a:srgbClr val="19357E"/>
                </a:solidFill>
                <a:latin typeface="Calibri" panose="020F0502020204030204" pitchFamily="34" charset="0"/>
                <a:ea typeface="Calibri" panose="020F0502020204030204" pitchFamily="34" charset="0"/>
                <a:cs typeface="Calibri" panose="020F0502020204030204" pitchFamily="34" charset="0"/>
              </a:rPr>
              <a:t>Anomalous Speed Detection Approach in Autonomous Vehicles with Alert Tracking System</a:t>
            </a:r>
            <a:endParaRPr lang="en-IN" sz="2400" b="1" dirty="0">
              <a:solidFill>
                <a:srgbClr val="19357E"/>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C4456EB7-1509-BA28-01FE-8A0DF39B8593}"/>
              </a:ext>
            </a:extLst>
          </p:cNvPr>
          <p:cNvSpPr txBox="1"/>
          <p:nvPr/>
        </p:nvSpPr>
        <p:spPr>
          <a:xfrm>
            <a:off x="5711925" y="3077216"/>
            <a:ext cx="3432075" cy="1169551"/>
          </a:xfrm>
          <a:prstGeom prst="rect">
            <a:avLst/>
          </a:prstGeom>
          <a:noFill/>
        </p:spPr>
        <p:txBody>
          <a:bodyPr wrap="square">
            <a:spAutoFit/>
          </a:bodyPr>
          <a:lstStyle/>
          <a:p>
            <a:r>
              <a:rPr lang="en-US" b="1" i="0" dirty="0">
                <a:solidFill>
                  <a:schemeClr val="accent1">
                    <a:lumMod val="50000"/>
                  </a:schemeClr>
                </a:solidFill>
                <a:effectLst/>
                <a:latin typeface="Calibri" panose="020F0502020204030204" pitchFamily="34" charset="0"/>
                <a:ea typeface="Calibri" panose="020F0502020204030204" pitchFamily="34" charset="0"/>
                <a:cs typeface="Calibri" panose="020F0502020204030204" pitchFamily="34" charset="0"/>
              </a:rPr>
              <a:t>Presented by,</a:t>
            </a:r>
          </a:p>
          <a:p>
            <a:r>
              <a:rPr lang="en-US" b="1" i="0" dirty="0">
                <a:solidFill>
                  <a:schemeClr val="accent1">
                    <a:lumMod val="50000"/>
                  </a:schemeClr>
                </a:solidFill>
                <a:effectLst/>
                <a:latin typeface="Calibri" panose="020F0502020204030204" pitchFamily="34" charset="0"/>
                <a:ea typeface="Calibri" panose="020F0502020204030204" pitchFamily="34" charset="0"/>
                <a:cs typeface="Calibri" panose="020F0502020204030204" pitchFamily="34" charset="0"/>
              </a:rPr>
              <a:t>R. Sreenithi (Reg.no:2021614028)</a:t>
            </a:r>
            <a:br>
              <a:rPr lang="en-US"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br>
            <a:r>
              <a:rPr lang="en-US" b="0" i="0" dirty="0">
                <a:solidFill>
                  <a:schemeClr val="accent1">
                    <a:lumMod val="50000"/>
                  </a:schemeClr>
                </a:solidFill>
                <a:effectLst/>
                <a:latin typeface="Calibri" panose="020F0502020204030204" pitchFamily="34" charset="0"/>
                <a:ea typeface="Calibri" panose="020F0502020204030204" pitchFamily="34" charset="0"/>
                <a:cs typeface="Calibri" panose="020F0502020204030204" pitchFamily="34" charset="0"/>
              </a:rPr>
              <a:t>M.E. CSE Final Year</a:t>
            </a:r>
            <a:br>
              <a:rPr lang="en-US"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br>
            <a:r>
              <a:rPr lang="en-US" b="0" i="0" dirty="0">
                <a:solidFill>
                  <a:schemeClr val="accent1">
                    <a:lumMod val="50000"/>
                  </a:schemeClr>
                </a:solidFill>
                <a:effectLst/>
                <a:latin typeface="Calibri" panose="020F0502020204030204" pitchFamily="34" charset="0"/>
                <a:ea typeface="Calibri" panose="020F0502020204030204" pitchFamily="34" charset="0"/>
                <a:cs typeface="Calibri" panose="020F0502020204030204" pitchFamily="34" charset="0"/>
              </a:rPr>
              <a:t>Department of Computer Technology</a:t>
            </a:r>
          </a:p>
          <a:p>
            <a:r>
              <a:rPr lang="en-US" b="0" i="0" dirty="0">
                <a:solidFill>
                  <a:schemeClr val="accent1">
                    <a:lumMod val="50000"/>
                  </a:schemeClr>
                </a:solidFill>
                <a:effectLst/>
                <a:latin typeface="Calibri" panose="020F0502020204030204" pitchFamily="34" charset="0"/>
                <a:ea typeface="Calibri" panose="020F0502020204030204" pitchFamily="34" charset="0"/>
                <a:cs typeface="Calibri" panose="020F0502020204030204" pitchFamily="34" charset="0"/>
              </a:rPr>
              <a:t>Anna University, MIT Campus</a:t>
            </a:r>
            <a:endParaRPr lang="en-IN"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0E0A442B-8934-7799-C969-DC9804C2C2F3}"/>
              </a:ext>
            </a:extLst>
          </p:cNvPr>
          <p:cNvSpPr txBox="1"/>
          <p:nvPr/>
        </p:nvSpPr>
        <p:spPr>
          <a:xfrm>
            <a:off x="650296" y="3077217"/>
            <a:ext cx="3921704" cy="1169551"/>
          </a:xfrm>
          <a:prstGeom prst="rect">
            <a:avLst/>
          </a:prstGeom>
          <a:noFill/>
        </p:spPr>
        <p:txBody>
          <a:bodyPr wrap="square">
            <a:spAutoFit/>
          </a:bodyPr>
          <a:lstStyle/>
          <a:p>
            <a:r>
              <a:rPr lang="en-US" b="1" i="0" dirty="0">
                <a:solidFill>
                  <a:schemeClr val="accent1">
                    <a:lumMod val="50000"/>
                  </a:schemeClr>
                </a:solidFill>
                <a:effectLst/>
                <a:latin typeface="Calibri" panose="020F0502020204030204" pitchFamily="34" charset="0"/>
                <a:ea typeface="Calibri" panose="020F0502020204030204" pitchFamily="34" charset="0"/>
                <a:cs typeface="Calibri" panose="020F0502020204030204" pitchFamily="34" charset="0"/>
              </a:rPr>
              <a:t>Supervised by,</a:t>
            </a:r>
          </a:p>
          <a:p>
            <a:r>
              <a:rPr lang="en-US" b="1" i="0" dirty="0">
                <a:solidFill>
                  <a:schemeClr val="accent1">
                    <a:lumMod val="50000"/>
                  </a:schemeClr>
                </a:solidFill>
                <a:effectLst/>
                <a:latin typeface="Calibri" panose="020F0502020204030204" pitchFamily="34" charset="0"/>
                <a:ea typeface="Calibri" panose="020F0502020204030204" pitchFamily="34" charset="0"/>
                <a:cs typeface="Calibri" panose="020F0502020204030204" pitchFamily="34" charset="0"/>
              </a:rPr>
              <a:t>Dr. R. Gunasekaran</a:t>
            </a:r>
            <a:br>
              <a:rPr lang="en-US"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br>
            <a:r>
              <a:rPr lang="en-US" b="0" i="0" dirty="0">
                <a:solidFill>
                  <a:schemeClr val="accent1">
                    <a:lumMod val="50000"/>
                  </a:schemeClr>
                </a:solidFill>
                <a:effectLst/>
                <a:latin typeface="Calibri" panose="020F0502020204030204" pitchFamily="34" charset="0"/>
                <a:ea typeface="Calibri" panose="020F0502020204030204" pitchFamily="34" charset="0"/>
                <a:cs typeface="Calibri" panose="020F0502020204030204" pitchFamily="34" charset="0"/>
              </a:rPr>
              <a:t>Professor</a:t>
            </a:r>
            <a:br>
              <a:rPr lang="en-US"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br>
            <a:r>
              <a:rPr lang="en-US" b="0" i="0" dirty="0">
                <a:solidFill>
                  <a:schemeClr val="accent1">
                    <a:lumMod val="50000"/>
                  </a:schemeClr>
                </a:solidFill>
                <a:effectLst/>
                <a:latin typeface="Calibri" panose="020F0502020204030204" pitchFamily="34" charset="0"/>
                <a:ea typeface="Calibri" panose="020F0502020204030204" pitchFamily="34" charset="0"/>
                <a:cs typeface="Calibri" panose="020F0502020204030204" pitchFamily="34" charset="0"/>
              </a:rPr>
              <a:t>Department of Computer Technology</a:t>
            </a:r>
          </a:p>
          <a:p>
            <a:r>
              <a:rPr lang="en-US" b="0" i="0" dirty="0">
                <a:solidFill>
                  <a:schemeClr val="accent1">
                    <a:lumMod val="50000"/>
                  </a:schemeClr>
                </a:solidFill>
                <a:effectLst/>
                <a:latin typeface="Calibri" panose="020F0502020204030204" pitchFamily="34" charset="0"/>
                <a:ea typeface="Calibri" panose="020F0502020204030204" pitchFamily="34" charset="0"/>
                <a:cs typeface="Calibri" panose="020F0502020204030204" pitchFamily="34" charset="0"/>
              </a:rPr>
              <a:t>Anna University, MIT Campus</a:t>
            </a:r>
            <a:endParaRPr lang="en-IN"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8AA5ECBB-F05C-2DE1-1894-645D2E73699C}"/>
              </a:ext>
            </a:extLst>
          </p:cNvPr>
          <p:cNvSpPr txBox="1"/>
          <p:nvPr/>
        </p:nvSpPr>
        <p:spPr>
          <a:xfrm>
            <a:off x="390600" y="2248584"/>
            <a:ext cx="8753400" cy="461665"/>
          </a:xfrm>
          <a:prstGeom prst="rect">
            <a:avLst/>
          </a:prstGeom>
          <a:noFill/>
        </p:spPr>
        <p:txBody>
          <a:bodyPr wrap="square" rtlCol="0">
            <a:spAutoFit/>
          </a:bodyPr>
          <a:lstStyle/>
          <a:p>
            <a:pPr algn="ctr"/>
            <a:r>
              <a:rPr lang="en-IN" sz="1200" b="1" dirty="0">
                <a:solidFill>
                  <a:srgbClr val="002060"/>
                </a:solidFill>
                <a:latin typeface="Calibri" panose="020F0502020204030204" pitchFamily="34" charset="0"/>
                <a:ea typeface="Calibri" panose="020F0502020204030204" pitchFamily="34" charset="0"/>
                <a:cs typeface="Calibri" panose="020F0502020204030204" pitchFamily="34" charset="0"/>
              </a:rPr>
              <a:t>CP5611</a:t>
            </a:r>
            <a:r>
              <a:rPr lang="en-US" sz="1200" b="1" dirty="0">
                <a:solidFill>
                  <a:srgbClr val="002060"/>
                </a:solidFill>
                <a:latin typeface="Calibri" panose="020F0502020204030204" pitchFamily="34" charset="0"/>
                <a:ea typeface="Calibri" panose="020F0502020204030204" pitchFamily="34" charset="0"/>
                <a:cs typeface="Calibri" panose="020F0502020204030204" pitchFamily="34" charset="0"/>
              </a:rPr>
              <a:t> – DISSERTATION II</a:t>
            </a:r>
          </a:p>
          <a:p>
            <a:pPr algn="ctr"/>
            <a:r>
              <a:rPr lang="en-US" sz="1200" b="1" dirty="0">
                <a:solidFill>
                  <a:srgbClr val="002060"/>
                </a:solidFill>
                <a:latin typeface="Calibri" panose="020F0502020204030204" pitchFamily="34" charset="0"/>
                <a:ea typeface="Calibri" panose="020F0502020204030204" pitchFamily="34" charset="0"/>
                <a:cs typeface="Calibri" panose="020F0502020204030204" pitchFamily="34" charset="0"/>
              </a:rPr>
              <a:t>FIRST REVIEW on 21-06-2023</a:t>
            </a:r>
            <a:endParaRPr lang="en-IN" sz="12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Google Shape;64;p14">
            <a:extLst>
              <a:ext uri="{FF2B5EF4-FFF2-40B4-BE49-F238E27FC236}">
                <a16:creationId xmlns:a16="http://schemas.microsoft.com/office/drawing/2014/main" id="{7C5F09CA-4C84-8200-D97C-86A39F10AE83}"/>
              </a:ext>
            </a:extLst>
          </p:cNvPr>
          <p:cNvPicPr preferRelativeResize="0"/>
          <p:nvPr/>
        </p:nvPicPr>
        <p:blipFill>
          <a:blip r:embed="rId3">
            <a:alphaModFix/>
          </a:blip>
          <a:stretch>
            <a:fillRect/>
          </a:stretch>
        </p:blipFill>
        <p:spPr>
          <a:xfrm>
            <a:off x="7665325" y="86683"/>
            <a:ext cx="1355833" cy="37446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p:nvPr/>
        </p:nvSpPr>
        <p:spPr>
          <a:xfrm>
            <a:off x="0" y="0"/>
            <a:ext cx="390600" cy="5143500"/>
          </a:xfrm>
          <a:prstGeom prst="rect">
            <a:avLst/>
          </a:prstGeom>
          <a:gradFill>
            <a:gsLst>
              <a:gs pos="0">
                <a:srgbClr val="19357E"/>
              </a:gs>
              <a:gs pos="31000">
                <a:srgbClr val="19357E"/>
              </a:gs>
              <a:gs pos="100000">
                <a:srgbClr val="F05A22"/>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1" name="Google Shape;91;p17"/>
          <p:cNvSpPr/>
          <p:nvPr/>
        </p:nvSpPr>
        <p:spPr>
          <a:xfrm>
            <a:off x="886384" y="1023344"/>
            <a:ext cx="1154100" cy="71100"/>
          </a:xfrm>
          <a:prstGeom prst="rect">
            <a:avLst/>
          </a:prstGeom>
          <a:solidFill>
            <a:srgbClr val="F05A2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 name="Slide Number Placeholder 1">
            <a:extLst>
              <a:ext uri="{FF2B5EF4-FFF2-40B4-BE49-F238E27FC236}">
                <a16:creationId xmlns:a16="http://schemas.microsoft.com/office/drawing/2014/main" id="{BF32507D-B624-9A5D-9ACF-9939C97A779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4" name="Google Shape;69;p15">
            <a:extLst>
              <a:ext uri="{FF2B5EF4-FFF2-40B4-BE49-F238E27FC236}">
                <a16:creationId xmlns:a16="http://schemas.microsoft.com/office/drawing/2014/main" id="{9E46A0D5-655F-6D9D-055E-677C6879E2B0}"/>
              </a:ext>
            </a:extLst>
          </p:cNvPr>
          <p:cNvSpPr txBox="1">
            <a:spLocks/>
          </p:cNvSpPr>
          <p:nvPr/>
        </p:nvSpPr>
        <p:spPr>
          <a:xfrm>
            <a:off x="749858" y="464368"/>
            <a:ext cx="7722600" cy="524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buSzPts val="990"/>
            </a:pPr>
            <a:r>
              <a:rPr lang="en-US" sz="2400" b="1" dirty="0">
                <a:latin typeface="Calibri" panose="020F0502020204030204" pitchFamily="34" charset="0"/>
                <a:ea typeface="Calibri" panose="020F0502020204030204" pitchFamily="34" charset="0"/>
                <a:cs typeface="Calibri" panose="020F0502020204030204" pitchFamily="34" charset="0"/>
              </a:rPr>
              <a:t>Literature Survey </a:t>
            </a:r>
            <a:r>
              <a:rPr lang="en" sz="2400" b="1" dirty="0">
                <a:latin typeface="Calibri"/>
                <a:ea typeface="Calibri"/>
                <a:cs typeface="Calibri"/>
                <a:sym typeface="Calibri"/>
              </a:rPr>
              <a:t>(Cont.)</a:t>
            </a:r>
            <a:br>
              <a:rPr lang="en-US" sz="2400" b="1" dirty="0">
                <a:latin typeface="Calibri" panose="020F0502020204030204" pitchFamily="34" charset="0"/>
                <a:ea typeface="Calibri" panose="020F0502020204030204" pitchFamily="34" charset="0"/>
                <a:cs typeface="Calibri" panose="020F0502020204030204" pitchFamily="34" charset="0"/>
              </a:rPr>
            </a:br>
            <a:endParaRPr lang="en-US" sz="2400" b="1" dirty="0">
              <a:latin typeface="Calibri" panose="020F0502020204030204" pitchFamily="34" charset="0"/>
              <a:ea typeface="Calibri" panose="020F0502020204030204" pitchFamily="34" charset="0"/>
              <a:cs typeface="Calibri" panose="020F0502020204030204" pitchFamily="34" charset="0"/>
              <a:sym typeface="Calibri"/>
            </a:endParaRPr>
          </a:p>
        </p:txBody>
      </p:sp>
      <p:graphicFrame>
        <p:nvGraphicFramePr>
          <p:cNvPr id="7" name="Table 7">
            <a:extLst>
              <a:ext uri="{FF2B5EF4-FFF2-40B4-BE49-F238E27FC236}">
                <a16:creationId xmlns:a16="http://schemas.microsoft.com/office/drawing/2014/main" id="{BFF6B4D8-EA22-55A6-AFDC-887F60FA8FD8}"/>
              </a:ext>
            </a:extLst>
          </p:cNvPr>
          <p:cNvGraphicFramePr>
            <a:graphicFrameLocks noGrp="1"/>
          </p:cNvGraphicFramePr>
          <p:nvPr>
            <p:extLst>
              <p:ext uri="{D42A27DB-BD31-4B8C-83A1-F6EECF244321}">
                <p14:modId xmlns:p14="http://schemas.microsoft.com/office/powerpoint/2010/main" val="1486394885"/>
              </p:ext>
            </p:extLst>
          </p:nvPr>
        </p:nvGraphicFramePr>
        <p:xfrm>
          <a:off x="743994" y="1126435"/>
          <a:ext cx="8059734" cy="3502506"/>
        </p:xfrm>
        <a:graphic>
          <a:graphicData uri="http://schemas.openxmlformats.org/drawingml/2006/table">
            <a:tbl>
              <a:tblPr firstRow="1" bandRow="1">
                <a:tableStyleId>{F5AB1C69-6EDB-4FF4-983F-18BD219EF322}</a:tableStyleId>
              </a:tblPr>
              <a:tblGrid>
                <a:gridCol w="519811">
                  <a:extLst>
                    <a:ext uri="{9D8B030D-6E8A-4147-A177-3AD203B41FA5}">
                      <a16:colId xmlns:a16="http://schemas.microsoft.com/office/drawing/2014/main" val="4046904270"/>
                    </a:ext>
                  </a:extLst>
                </a:gridCol>
                <a:gridCol w="1267522">
                  <a:extLst>
                    <a:ext uri="{9D8B030D-6E8A-4147-A177-3AD203B41FA5}">
                      <a16:colId xmlns:a16="http://schemas.microsoft.com/office/drawing/2014/main" val="3741747201"/>
                    </a:ext>
                  </a:extLst>
                </a:gridCol>
                <a:gridCol w="1200614">
                  <a:extLst>
                    <a:ext uri="{9D8B030D-6E8A-4147-A177-3AD203B41FA5}">
                      <a16:colId xmlns:a16="http://schemas.microsoft.com/office/drawing/2014/main" val="1820962205"/>
                    </a:ext>
                  </a:extLst>
                </a:gridCol>
                <a:gridCol w="1895708">
                  <a:extLst>
                    <a:ext uri="{9D8B030D-6E8A-4147-A177-3AD203B41FA5}">
                      <a16:colId xmlns:a16="http://schemas.microsoft.com/office/drawing/2014/main" val="4281653701"/>
                    </a:ext>
                  </a:extLst>
                </a:gridCol>
                <a:gridCol w="1702419">
                  <a:extLst>
                    <a:ext uri="{9D8B030D-6E8A-4147-A177-3AD203B41FA5}">
                      <a16:colId xmlns:a16="http://schemas.microsoft.com/office/drawing/2014/main" val="4006969037"/>
                    </a:ext>
                  </a:extLst>
                </a:gridCol>
                <a:gridCol w="1473660">
                  <a:extLst>
                    <a:ext uri="{9D8B030D-6E8A-4147-A177-3AD203B41FA5}">
                      <a16:colId xmlns:a16="http://schemas.microsoft.com/office/drawing/2014/main" val="2986899126"/>
                    </a:ext>
                  </a:extLst>
                </a:gridCol>
              </a:tblGrid>
              <a:tr h="557399">
                <a:tc>
                  <a:txBody>
                    <a:bodyPr/>
                    <a:lstStyle/>
                    <a:p>
                      <a:pPr algn="ctr"/>
                      <a:r>
                        <a:rPr lang="en-IN" sz="1100" b="1" dirty="0">
                          <a:solidFill>
                            <a:schemeClr val="tx1"/>
                          </a:solidFill>
                          <a:latin typeface="Calibri" panose="020F0502020204030204" pitchFamily="34" charset="0"/>
                          <a:ea typeface="Calibri" panose="020F0502020204030204" pitchFamily="34" charset="0"/>
                          <a:cs typeface="Calibri" panose="020F0502020204030204" pitchFamily="34" charset="0"/>
                        </a:rPr>
                        <a:t>SNO</a:t>
                      </a:r>
                    </a:p>
                  </a:txBody>
                  <a:tcPr/>
                </a:tc>
                <a:tc>
                  <a:txBody>
                    <a:bodyPr/>
                    <a:lstStyle/>
                    <a:p>
                      <a:pPr algn="ctr"/>
                      <a:r>
                        <a:rPr lang="en-IN" sz="1100" b="1" dirty="0">
                          <a:solidFill>
                            <a:schemeClr val="tx1"/>
                          </a:solidFill>
                          <a:latin typeface="Calibri" panose="020F0502020204030204" pitchFamily="34" charset="0"/>
                          <a:ea typeface="Calibri" panose="020F0502020204030204" pitchFamily="34" charset="0"/>
                          <a:cs typeface="Calibri" panose="020F0502020204030204" pitchFamily="34" charset="0"/>
                        </a:rPr>
                        <a:t>TITLE OF THE PAPER</a:t>
                      </a:r>
                    </a:p>
                  </a:txBody>
                  <a:tcPr/>
                </a:tc>
                <a:tc>
                  <a:txBody>
                    <a:bodyPr/>
                    <a:lstStyle/>
                    <a:p>
                      <a:pPr algn="ctr"/>
                      <a:r>
                        <a:rPr lang="en-IN" sz="1100" b="1" dirty="0">
                          <a:solidFill>
                            <a:schemeClr val="tx1"/>
                          </a:solidFill>
                          <a:latin typeface="Calibri" panose="020F0502020204030204" pitchFamily="34" charset="0"/>
                          <a:ea typeface="Calibri" panose="020F0502020204030204" pitchFamily="34" charset="0"/>
                          <a:cs typeface="Calibri" panose="020F0502020204030204" pitchFamily="34" charset="0"/>
                        </a:rPr>
                        <a:t>NAME OF THE JOURNAL AND PUBLISHED YEAR</a:t>
                      </a:r>
                    </a:p>
                  </a:txBody>
                  <a:tcPr/>
                </a:tc>
                <a:tc>
                  <a:txBody>
                    <a:bodyPr/>
                    <a:lstStyle/>
                    <a:p>
                      <a:pPr algn="ctr"/>
                      <a:r>
                        <a:rPr lang="en-IN" sz="1100" b="1" dirty="0">
                          <a:solidFill>
                            <a:schemeClr val="tx1"/>
                          </a:solidFill>
                          <a:latin typeface="Calibri" panose="020F0502020204030204" pitchFamily="34" charset="0"/>
                          <a:ea typeface="Calibri" panose="020F0502020204030204" pitchFamily="34" charset="0"/>
                          <a:cs typeface="Calibri" panose="020F0502020204030204" pitchFamily="34" charset="0"/>
                        </a:rPr>
                        <a:t>PROPOSED WORK</a:t>
                      </a:r>
                    </a:p>
                  </a:txBody>
                  <a:tcPr/>
                </a:tc>
                <a:tc>
                  <a:txBody>
                    <a:bodyPr/>
                    <a:lstStyle/>
                    <a:p>
                      <a:pPr algn="ctr"/>
                      <a:r>
                        <a:rPr lang="en-IN" sz="1100" b="1" dirty="0">
                          <a:solidFill>
                            <a:schemeClr val="tx1"/>
                          </a:solidFill>
                          <a:latin typeface="Calibri" panose="020F0502020204030204" pitchFamily="34" charset="0"/>
                          <a:ea typeface="Calibri" panose="020F0502020204030204" pitchFamily="34" charset="0"/>
                          <a:cs typeface="Calibri" panose="020F0502020204030204" pitchFamily="34" charset="0"/>
                        </a:rPr>
                        <a:t>PROPOSED METHODOLOGY</a:t>
                      </a:r>
                    </a:p>
                    <a:p>
                      <a:pPr algn="ctr"/>
                      <a:r>
                        <a:rPr lang="en-IN" sz="1100" b="1" dirty="0">
                          <a:solidFill>
                            <a:schemeClr val="tx1"/>
                          </a:solidFill>
                          <a:latin typeface="Calibri" panose="020F0502020204030204" pitchFamily="34" charset="0"/>
                          <a:ea typeface="Calibri" panose="020F0502020204030204" pitchFamily="34" charset="0"/>
                          <a:cs typeface="Calibri" panose="020F0502020204030204" pitchFamily="34" charset="0"/>
                        </a:rPr>
                        <a:t>/ALGORITHM</a:t>
                      </a:r>
                    </a:p>
                  </a:txBody>
                  <a:tcPr/>
                </a:tc>
                <a:tc>
                  <a:txBody>
                    <a:bodyPr/>
                    <a:lstStyle/>
                    <a:p>
                      <a:pPr algn="ctr"/>
                      <a:r>
                        <a:rPr lang="en-IN" sz="1100" b="1" dirty="0">
                          <a:solidFill>
                            <a:schemeClr val="tx1"/>
                          </a:solidFill>
                          <a:latin typeface="Calibri" panose="020F0502020204030204" pitchFamily="34" charset="0"/>
                          <a:ea typeface="Calibri" panose="020F0502020204030204" pitchFamily="34" charset="0"/>
                          <a:cs typeface="Calibri" panose="020F0502020204030204" pitchFamily="34" charset="0"/>
                        </a:rPr>
                        <a:t>LIMITATIONS</a:t>
                      </a:r>
                    </a:p>
                  </a:txBody>
                  <a:tcPr/>
                </a:tc>
                <a:extLst>
                  <a:ext uri="{0D108BD9-81ED-4DB2-BD59-A6C34878D82A}">
                    <a16:rowId xmlns:a16="http://schemas.microsoft.com/office/drawing/2014/main" val="1875040867"/>
                  </a:ext>
                </a:extLst>
              </a:tr>
              <a:tr h="1350880">
                <a:tc>
                  <a:txBody>
                    <a:bodyPr/>
                    <a:lstStyle/>
                    <a:p>
                      <a:pPr algn="ctr"/>
                      <a:r>
                        <a:rPr lang="en-IN" sz="1100" dirty="0">
                          <a:latin typeface="Calibri" panose="020F0502020204030204" pitchFamily="34" charset="0"/>
                          <a:ea typeface="Calibri" panose="020F0502020204030204" pitchFamily="34" charset="0"/>
                          <a:cs typeface="Calibri" panose="020F0502020204030204" pitchFamily="34" charset="0"/>
                        </a:rPr>
                        <a:t>7</a:t>
                      </a:r>
                    </a:p>
                  </a:txBody>
                  <a:tcPr/>
                </a:tc>
                <a:tc>
                  <a:txBody>
                    <a:bodyPr/>
                    <a:lstStyle/>
                    <a:p>
                      <a:pPr marL="0" marR="0" algn="l" defTabSz="457200" rtl="0" eaLnBrk="1" latinLnBrk="0" hangingPunct="1">
                        <a:lnSpc>
                          <a:spcPct val="100000"/>
                        </a:lnSpc>
                        <a:spcBef>
                          <a:spcPts val="0"/>
                        </a:spcBef>
                        <a:spcAft>
                          <a:spcPts val="0"/>
                        </a:spcAft>
                        <a:buClr>
                          <a:srgbClr val="000000"/>
                        </a:buClr>
                        <a:buFont typeface="Arial"/>
                      </a:pPr>
                      <a:r>
                        <a:rPr lang="en-IN"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Filter-Based Secure Dynamic Pose Estimation for Autonomous Vehicles</a:t>
                      </a:r>
                    </a:p>
                  </a:txBody>
                  <a:tcPr/>
                </a:tc>
                <a:tc>
                  <a:txBody>
                    <a:bodyPr/>
                    <a:lstStyle/>
                    <a:p>
                      <a:pPr marL="0" marR="0" algn="l" defTabSz="457200" rtl="0" eaLnBrk="1" latinLnBrk="0" hangingPunct="1">
                        <a:lnSpc>
                          <a:spcPct val="100000"/>
                        </a:lnSpc>
                        <a:spcBef>
                          <a:spcPts val="0"/>
                        </a:spcBef>
                        <a:spcAft>
                          <a:spcPts val="0"/>
                        </a:spcAft>
                        <a:buClr>
                          <a:srgbClr val="000000"/>
                        </a:buClr>
                        <a:buFont typeface="Arial"/>
                      </a:pPr>
                      <a:r>
                        <a:rPr lang="en-US"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IEEE Sensors Journal, VOL. 19, NO. 15, AUG 1, 2019</a:t>
                      </a:r>
                      <a:endParaRPr lang="en-IN"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endParaRPr>
                    </a:p>
                  </a:txBody>
                  <a:tcPr/>
                </a:tc>
                <a:tc>
                  <a:txBody>
                    <a:bodyPr/>
                    <a:lstStyle/>
                    <a:p>
                      <a:pPr marL="0" marR="0" algn="l" defTabSz="457200" rtl="0" eaLnBrk="1" latinLnBrk="0" hangingPunct="1">
                        <a:lnSpc>
                          <a:spcPct val="100000"/>
                        </a:lnSpc>
                        <a:spcBef>
                          <a:spcPts val="0"/>
                        </a:spcBef>
                        <a:spcAft>
                          <a:spcPts val="0"/>
                        </a:spcAft>
                        <a:buClr>
                          <a:srgbClr val="000000"/>
                        </a:buClr>
                        <a:buFont typeface="Arial"/>
                      </a:pPr>
                      <a:r>
                        <a:rPr lang="en-US"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Recursive secure dynamic estimator has been designed to tackle the state estimation problem for autonomous vehicles in the circumstance of possible sensor attacks</a:t>
                      </a:r>
                      <a:endParaRPr lang="en-IN"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endParaRPr>
                    </a:p>
                  </a:txBody>
                  <a:tcPr/>
                </a:tc>
                <a:tc>
                  <a:txBody>
                    <a:bodyPr/>
                    <a:lstStyle/>
                    <a:p>
                      <a:pPr marL="0" marR="0" lvl="0" indent="0" algn="l" defTabSz="457200" rtl="0" eaLnBrk="1" fontAlgn="auto" latinLnBrk="0" hangingPunct="1">
                        <a:lnSpc>
                          <a:spcPct val="100000"/>
                        </a:lnSpc>
                        <a:spcBef>
                          <a:spcPts val="0"/>
                        </a:spcBef>
                        <a:spcAft>
                          <a:spcPts val="0"/>
                        </a:spcAft>
                        <a:buClr>
                          <a:srgbClr val="000000"/>
                        </a:buClr>
                        <a:buSzTx/>
                        <a:buFont typeface="Wingdings" panose="05000000000000000000" pitchFamily="2" charset="2"/>
                        <a:buNone/>
                        <a:tabLst/>
                        <a:defRPr/>
                      </a:pPr>
                      <a:r>
                        <a:rPr lang="en-US"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Proposed estimator coincides with the conventional Kalman filter when all sensors on autonomous vehicles are benign</a:t>
                      </a:r>
                      <a:endParaRPr lang="en-IN"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endParaRPr>
                    </a:p>
                  </a:txBody>
                  <a:tcPr/>
                </a:tc>
                <a:tc>
                  <a:txBody>
                    <a:bodyPr/>
                    <a:lstStyle/>
                    <a:p>
                      <a:pPr marL="0" marR="0" algn="l" defTabSz="457200" rtl="0" eaLnBrk="1" latinLnBrk="0" hangingPunct="1">
                        <a:lnSpc>
                          <a:spcPct val="100000"/>
                        </a:lnSpc>
                        <a:spcBef>
                          <a:spcPts val="0"/>
                        </a:spcBef>
                        <a:spcAft>
                          <a:spcPts val="0"/>
                        </a:spcAft>
                        <a:buClr>
                          <a:srgbClr val="000000"/>
                        </a:buClr>
                        <a:buFont typeface="Arial"/>
                      </a:pPr>
                      <a:r>
                        <a:rPr lang="en-IN"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Pose estimation when sensors fail</a:t>
                      </a:r>
                    </a:p>
                  </a:txBody>
                  <a:tcPr/>
                </a:tc>
                <a:extLst>
                  <a:ext uri="{0D108BD9-81ED-4DB2-BD59-A6C34878D82A}">
                    <a16:rowId xmlns:a16="http://schemas.microsoft.com/office/drawing/2014/main" val="3537507518"/>
                  </a:ext>
                </a:extLst>
              </a:tr>
              <a:tr h="1557266">
                <a:tc>
                  <a:txBody>
                    <a:bodyPr/>
                    <a:lstStyle/>
                    <a:p>
                      <a:pPr algn="ctr"/>
                      <a:r>
                        <a:rPr lang="en-IN" sz="1100" dirty="0">
                          <a:latin typeface="Calibri" panose="020F0502020204030204" pitchFamily="34" charset="0"/>
                          <a:ea typeface="Calibri" panose="020F0502020204030204" pitchFamily="34" charset="0"/>
                          <a:cs typeface="Calibri" panose="020F0502020204030204" pitchFamily="34" charset="0"/>
                        </a:rPr>
                        <a:t>8</a:t>
                      </a:r>
                    </a:p>
                  </a:txBody>
                  <a:tcPr/>
                </a:tc>
                <a:tc>
                  <a:txBody>
                    <a:bodyPr/>
                    <a:lstStyle/>
                    <a:p>
                      <a:pPr marL="0" marR="0" algn="l" defTabSz="457200" rtl="0" eaLnBrk="1" latinLnBrk="0" hangingPunct="1">
                        <a:lnSpc>
                          <a:spcPct val="100000"/>
                        </a:lnSpc>
                        <a:spcBef>
                          <a:spcPts val="0"/>
                        </a:spcBef>
                        <a:spcAft>
                          <a:spcPts val="0"/>
                        </a:spcAft>
                        <a:buClr>
                          <a:srgbClr val="000000"/>
                        </a:buClr>
                        <a:buFont typeface="Arial"/>
                      </a:pPr>
                      <a:r>
                        <a:rPr lang="en-US"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Learning-Based Attacks in Cyber-Physical Systems</a:t>
                      </a:r>
                      <a:endParaRPr lang="en-IN"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endParaRPr>
                    </a:p>
                  </a:txBody>
                  <a:tcPr/>
                </a:tc>
                <a:tc>
                  <a:txBody>
                    <a:bodyPr/>
                    <a:lstStyle/>
                    <a:p>
                      <a:pPr marL="0" marR="0" algn="l" defTabSz="457200" rtl="0" eaLnBrk="1" latinLnBrk="0" hangingPunct="1">
                        <a:lnSpc>
                          <a:spcPct val="100000"/>
                        </a:lnSpc>
                        <a:spcBef>
                          <a:spcPts val="0"/>
                        </a:spcBef>
                        <a:spcAft>
                          <a:spcPts val="0"/>
                        </a:spcAft>
                        <a:buClr>
                          <a:srgbClr val="000000"/>
                        </a:buClr>
                        <a:buFont typeface="Arial"/>
                      </a:pPr>
                      <a:r>
                        <a:rPr lang="en-US"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IEEE Transactions On Control Of Network Systems, VOL. 8, NO. 1, MAR 2021</a:t>
                      </a:r>
                      <a:endParaRPr lang="en-IN"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endParaRPr>
                    </a:p>
                  </a:txBody>
                  <a:tcPr/>
                </a:tc>
                <a:tc>
                  <a:txBody>
                    <a:bodyPr/>
                    <a:lstStyle/>
                    <a:p>
                      <a:pPr marL="0" marR="0" algn="l" defTabSz="457200" rtl="0" eaLnBrk="1" latinLnBrk="0" hangingPunct="1">
                        <a:lnSpc>
                          <a:spcPct val="100000"/>
                        </a:lnSpc>
                        <a:spcBef>
                          <a:spcPts val="0"/>
                        </a:spcBef>
                        <a:spcAft>
                          <a:spcPts val="0"/>
                        </a:spcAft>
                        <a:buClr>
                          <a:srgbClr val="000000"/>
                        </a:buClr>
                        <a:buFont typeface="Arial"/>
                      </a:pPr>
                      <a:r>
                        <a:rPr lang="en-US"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An arbitrary learning algorithm to estimate the system dynamic</a:t>
                      </a:r>
                      <a:endParaRPr lang="en-IN"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endParaRPr>
                    </a:p>
                  </a:txBody>
                  <a:tcPr/>
                </a:tc>
                <a:tc>
                  <a:txBody>
                    <a:bodyPr/>
                    <a:lstStyle/>
                    <a:p>
                      <a:pPr marL="0" marR="0" indent="0" algn="l" defTabSz="457200" rtl="0" eaLnBrk="1" latinLnBrk="0" hangingPunct="1">
                        <a:lnSpc>
                          <a:spcPct val="100000"/>
                        </a:lnSpc>
                        <a:spcBef>
                          <a:spcPts val="0"/>
                        </a:spcBef>
                        <a:spcAft>
                          <a:spcPts val="0"/>
                        </a:spcAft>
                        <a:buClr>
                          <a:srgbClr val="000000"/>
                        </a:buClr>
                        <a:buFont typeface="Wingdings" panose="05000000000000000000" pitchFamily="2" charset="2"/>
                        <a:buNone/>
                      </a:pPr>
                      <a:r>
                        <a:rPr lang="en-US"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The controller improves the security imposing crafted privacy-enhancing signal on top of the “nominal control policy.”</a:t>
                      </a:r>
                      <a:endParaRPr lang="en-IN"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endParaRPr>
                    </a:p>
                  </a:txBody>
                  <a:tcPr/>
                </a:tc>
                <a:tc>
                  <a:txBody>
                    <a:bodyPr/>
                    <a:lstStyle/>
                    <a:p>
                      <a:pPr marL="0" marR="0" algn="l" defTabSz="457200" rtl="0" eaLnBrk="1" latinLnBrk="0" hangingPunct="1">
                        <a:lnSpc>
                          <a:spcPct val="100000"/>
                        </a:lnSpc>
                        <a:spcBef>
                          <a:spcPts val="0"/>
                        </a:spcBef>
                        <a:spcAft>
                          <a:spcPts val="0"/>
                        </a:spcAft>
                        <a:buClr>
                          <a:srgbClr val="000000"/>
                        </a:buClr>
                        <a:buFont typeface="Arial"/>
                      </a:pPr>
                      <a:r>
                        <a:rPr lang="en-US"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Controller does not know the exact time instant at which an attack might occur as in non-linear system</a:t>
                      </a:r>
                      <a:endParaRPr lang="en-IN"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endParaRPr>
                    </a:p>
                  </a:txBody>
                  <a:tcPr/>
                </a:tc>
                <a:extLst>
                  <a:ext uri="{0D108BD9-81ED-4DB2-BD59-A6C34878D82A}">
                    <a16:rowId xmlns:a16="http://schemas.microsoft.com/office/drawing/2014/main" val="917871722"/>
                  </a:ext>
                </a:extLst>
              </a:tr>
            </a:tbl>
          </a:graphicData>
        </a:graphic>
      </p:graphicFrame>
      <p:pic>
        <p:nvPicPr>
          <p:cNvPr id="3" name="Google Shape;64;p14">
            <a:extLst>
              <a:ext uri="{FF2B5EF4-FFF2-40B4-BE49-F238E27FC236}">
                <a16:creationId xmlns:a16="http://schemas.microsoft.com/office/drawing/2014/main" id="{809E9284-A4E5-6E7F-55EB-B87E7144F29B}"/>
              </a:ext>
            </a:extLst>
          </p:cNvPr>
          <p:cNvPicPr preferRelativeResize="0"/>
          <p:nvPr/>
        </p:nvPicPr>
        <p:blipFill>
          <a:blip r:embed="rId3">
            <a:alphaModFix/>
          </a:blip>
          <a:stretch>
            <a:fillRect/>
          </a:stretch>
        </p:blipFill>
        <p:spPr>
          <a:xfrm>
            <a:off x="7665325" y="86683"/>
            <a:ext cx="1355833" cy="374463"/>
          </a:xfrm>
          <a:prstGeom prst="rect">
            <a:avLst/>
          </a:prstGeom>
          <a:noFill/>
          <a:ln>
            <a:noFill/>
          </a:ln>
        </p:spPr>
      </p:pic>
    </p:spTree>
    <p:extLst>
      <p:ext uri="{BB962C8B-B14F-4D97-AF65-F5344CB8AC3E}">
        <p14:creationId xmlns:p14="http://schemas.microsoft.com/office/powerpoint/2010/main" val="1157334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p:nvPr/>
        </p:nvSpPr>
        <p:spPr>
          <a:xfrm>
            <a:off x="0" y="0"/>
            <a:ext cx="390600" cy="5143500"/>
          </a:xfrm>
          <a:prstGeom prst="rect">
            <a:avLst/>
          </a:prstGeom>
          <a:gradFill>
            <a:gsLst>
              <a:gs pos="0">
                <a:srgbClr val="19357E"/>
              </a:gs>
              <a:gs pos="31000">
                <a:srgbClr val="19357E"/>
              </a:gs>
              <a:gs pos="100000">
                <a:srgbClr val="F05A22"/>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1" name="Google Shape;91;p17"/>
          <p:cNvSpPr/>
          <p:nvPr/>
        </p:nvSpPr>
        <p:spPr>
          <a:xfrm>
            <a:off x="886384" y="1023344"/>
            <a:ext cx="1154100" cy="71100"/>
          </a:xfrm>
          <a:prstGeom prst="rect">
            <a:avLst/>
          </a:prstGeom>
          <a:solidFill>
            <a:srgbClr val="F05A2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 name="Slide Number Placeholder 1">
            <a:extLst>
              <a:ext uri="{FF2B5EF4-FFF2-40B4-BE49-F238E27FC236}">
                <a16:creationId xmlns:a16="http://schemas.microsoft.com/office/drawing/2014/main" id="{BF32507D-B624-9A5D-9ACF-9939C97A779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4" name="Google Shape;69;p15">
            <a:extLst>
              <a:ext uri="{FF2B5EF4-FFF2-40B4-BE49-F238E27FC236}">
                <a16:creationId xmlns:a16="http://schemas.microsoft.com/office/drawing/2014/main" id="{9E46A0D5-655F-6D9D-055E-677C6879E2B0}"/>
              </a:ext>
            </a:extLst>
          </p:cNvPr>
          <p:cNvSpPr txBox="1">
            <a:spLocks/>
          </p:cNvSpPr>
          <p:nvPr/>
        </p:nvSpPr>
        <p:spPr>
          <a:xfrm>
            <a:off x="749858" y="448304"/>
            <a:ext cx="7722600" cy="524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buSzPts val="990"/>
            </a:pPr>
            <a:r>
              <a:rPr lang="en-US" sz="2400" b="1" dirty="0">
                <a:latin typeface="Calibri" panose="020F0502020204030204" pitchFamily="34" charset="0"/>
                <a:ea typeface="Calibri" panose="020F0502020204030204" pitchFamily="34" charset="0"/>
                <a:cs typeface="Calibri" panose="020F0502020204030204" pitchFamily="34" charset="0"/>
              </a:rPr>
              <a:t>Literature Survey </a:t>
            </a:r>
            <a:r>
              <a:rPr lang="en" sz="2400" b="1" dirty="0">
                <a:latin typeface="Calibri"/>
                <a:ea typeface="Calibri"/>
                <a:cs typeface="Calibri"/>
                <a:sym typeface="Calibri"/>
              </a:rPr>
              <a:t>(Cont.)</a:t>
            </a:r>
            <a:br>
              <a:rPr lang="en-US" sz="2400" b="1" dirty="0">
                <a:latin typeface="Calibri" panose="020F0502020204030204" pitchFamily="34" charset="0"/>
                <a:ea typeface="Calibri" panose="020F0502020204030204" pitchFamily="34" charset="0"/>
                <a:cs typeface="Calibri" panose="020F0502020204030204" pitchFamily="34" charset="0"/>
              </a:rPr>
            </a:br>
            <a:endParaRPr lang="en-US" sz="2400" b="1" dirty="0">
              <a:latin typeface="Calibri" panose="020F0502020204030204" pitchFamily="34" charset="0"/>
              <a:ea typeface="Calibri" panose="020F0502020204030204" pitchFamily="34" charset="0"/>
              <a:cs typeface="Calibri" panose="020F0502020204030204" pitchFamily="34" charset="0"/>
              <a:sym typeface="Calibri"/>
            </a:endParaRPr>
          </a:p>
        </p:txBody>
      </p:sp>
      <p:graphicFrame>
        <p:nvGraphicFramePr>
          <p:cNvPr id="7" name="Table 7">
            <a:extLst>
              <a:ext uri="{FF2B5EF4-FFF2-40B4-BE49-F238E27FC236}">
                <a16:creationId xmlns:a16="http://schemas.microsoft.com/office/drawing/2014/main" id="{BFF6B4D8-EA22-55A6-AFDC-887F60FA8FD8}"/>
              </a:ext>
            </a:extLst>
          </p:cNvPr>
          <p:cNvGraphicFramePr>
            <a:graphicFrameLocks noGrp="1"/>
          </p:cNvGraphicFramePr>
          <p:nvPr>
            <p:extLst>
              <p:ext uri="{D42A27DB-BD31-4B8C-83A1-F6EECF244321}">
                <p14:modId xmlns:p14="http://schemas.microsoft.com/office/powerpoint/2010/main" val="1799652536"/>
              </p:ext>
            </p:extLst>
          </p:nvPr>
        </p:nvGraphicFramePr>
        <p:xfrm>
          <a:off x="743994" y="1126436"/>
          <a:ext cx="8059734" cy="3291840"/>
        </p:xfrm>
        <a:graphic>
          <a:graphicData uri="http://schemas.openxmlformats.org/drawingml/2006/table">
            <a:tbl>
              <a:tblPr firstRow="1" bandRow="1">
                <a:tableStyleId>{F5AB1C69-6EDB-4FF4-983F-18BD219EF322}</a:tableStyleId>
              </a:tblPr>
              <a:tblGrid>
                <a:gridCol w="549547">
                  <a:extLst>
                    <a:ext uri="{9D8B030D-6E8A-4147-A177-3AD203B41FA5}">
                      <a16:colId xmlns:a16="http://schemas.microsoft.com/office/drawing/2014/main" val="4046904270"/>
                    </a:ext>
                  </a:extLst>
                </a:gridCol>
                <a:gridCol w="1237786">
                  <a:extLst>
                    <a:ext uri="{9D8B030D-6E8A-4147-A177-3AD203B41FA5}">
                      <a16:colId xmlns:a16="http://schemas.microsoft.com/office/drawing/2014/main" val="3741747201"/>
                    </a:ext>
                  </a:extLst>
                </a:gridCol>
                <a:gridCol w="1200614">
                  <a:extLst>
                    <a:ext uri="{9D8B030D-6E8A-4147-A177-3AD203B41FA5}">
                      <a16:colId xmlns:a16="http://schemas.microsoft.com/office/drawing/2014/main" val="1820962205"/>
                    </a:ext>
                  </a:extLst>
                </a:gridCol>
                <a:gridCol w="1698703">
                  <a:extLst>
                    <a:ext uri="{9D8B030D-6E8A-4147-A177-3AD203B41FA5}">
                      <a16:colId xmlns:a16="http://schemas.microsoft.com/office/drawing/2014/main" val="4281653701"/>
                    </a:ext>
                  </a:extLst>
                </a:gridCol>
                <a:gridCol w="2163336">
                  <a:extLst>
                    <a:ext uri="{9D8B030D-6E8A-4147-A177-3AD203B41FA5}">
                      <a16:colId xmlns:a16="http://schemas.microsoft.com/office/drawing/2014/main" val="4006969037"/>
                    </a:ext>
                  </a:extLst>
                </a:gridCol>
                <a:gridCol w="1209748">
                  <a:extLst>
                    <a:ext uri="{9D8B030D-6E8A-4147-A177-3AD203B41FA5}">
                      <a16:colId xmlns:a16="http://schemas.microsoft.com/office/drawing/2014/main" val="2986899126"/>
                    </a:ext>
                  </a:extLst>
                </a:gridCol>
              </a:tblGrid>
              <a:tr h="590852">
                <a:tc>
                  <a:txBody>
                    <a:bodyPr/>
                    <a:lstStyle/>
                    <a:p>
                      <a:pPr algn="ctr"/>
                      <a:r>
                        <a:rPr lang="en-IN" sz="1100" b="1" dirty="0">
                          <a:solidFill>
                            <a:schemeClr val="tx1"/>
                          </a:solidFill>
                          <a:latin typeface="Calibri" panose="020F0502020204030204" pitchFamily="34" charset="0"/>
                          <a:ea typeface="Calibri" panose="020F0502020204030204" pitchFamily="34" charset="0"/>
                          <a:cs typeface="Calibri" panose="020F0502020204030204" pitchFamily="34" charset="0"/>
                        </a:rPr>
                        <a:t>SNO</a:t>
                      </a:r>
                    </a:p>
                  </a:txBody>
                  <a:tcPr/>
                </a:tc>
                <a:tc>
                  <a:txBody>
                    <a:bodyPr/>
                    <a:lstStyle/>
                    <a:p>
                      <a:pPr algn="ctr"/>
                      <a:r>
                        <a:rPr lang="en-IN" sz="1100" b="1" dirty="0">
                          <a:solidFill>
                            <a:schemeClr val="tx1"/>
                          </a:solidFill>
                          <a:latin typeface="Calibri" panose="020F0502020204030204" pitchFamily="34" charset="0"/>
                          <a:ea typeface="Calibri" panose="020F0502020204030204" pitchFamily="34" charset="0"/>
                          <a:cs typeface="Calibri" panose="020F0502020204030204" pitchFamily="34" charset="0"/>
                        </a:rPr>
                        <a:t>TITLE OF THE PAPER</a:t>
                      </a:r>
                    </a:p>
                  </a:txBody>
                  <a:tcPr/>
                </a:tc>
                <a:tc>
                  <a:txBody>
                    <a:bodyPr/>
                    <a:lstStyle/>
                    <a:p>
                      <a:pPr algn="ctr"/>
                      <a:r>
                        <a:rPr lang="en-IN" sz="1100" b="1" dirty="0">
                          <a:solidFill>
                            <a:schemeClr val="tx1"/>
                          </a:solidFill>
                          <a:latin typeface="Calibri" panose="020F0502020204030204" pitchFamily="34" charset="0"/>
                          <a:ea typeface="Calibri" panose="020F0502020204030204" pitchFamily="34" charset="0"/>
                          <a:cs typeface="Calibri" panose="020F0502020204030204" pitchFamily="34" charset="0"/>
                        </a:rPr>
                        <a:t>NAME OF THE JOURNAL AND PUBLISHED YEAR</a:t>
                      </a:r>
                    </a:p>
                  </a:txBody>
                  <a:tcPr/>
                </a:tc>
                <a:tc>
                  <a:txBody>
                    <a:bodyPr/>
                    <a:lstStyle/>
                    <a:p>
                      <a:pPr algn="ctr"/>
                      <a:r>
                        <a:rPr lang="en-IN" sz="1100" b="1" dirty="0">
                          <a:solidFill>
                            <a:schemeClr val="tx1"/>
                          </a:solidFill>
                          <a:latin typeface="Calibri" panose="020F0502020204030204" pitchFamily="34" charset="0"/>
                          <a:ea typeface="Calibri" panose="020F0502020204030204" pitchFamily="34" charset="0"/>
                          <a:cs typeface="Calibri" panose="020F0502020204030204" pitchFamily="34" charset="0"/>
                        </a:rPr>
                        <a:t>PROPOSED WORK</a:t>
                      </a:r>
                    </a:p>
                  </a:txBody>
                  <a:tcPr/>
                </a:tc>
                <a:tc>
                  <a:txBody>
                    <a:bodyPr/>
                    <a:lstStyle/>
                    <a:p>
                      <a:pPr algn="ctr"/>
                      <a:r>
                        <a:rPr lang="en-IN" sz="1100" b="1" dirty="0">
                          <a:solidFill>
                            <a:schemeClr val="tx1"/>
                          </a:solidFill>
                          <a:latin typeface="Calibri" panose="020F0502020204030204" pitchFamily="34" charset="0"/>
                          <a:ea typeface="Calibri" panose="020F0502020204030204" pitchFamily="34" charset="0"/>
                          <a:cs typeface="Calibri" panose="020F0502020204030204" pitchFamily="34" charset="0"/>
                        </a:rPr>
                        <a:t>PROPOSED METHODOLOGY</a:t>
                      </a:r>
                    </a:p>
                    <a:p>
                      <a:pPr algn="ctr"/>
                      <a:r>
                        <a:rPr lang="en-IN" sz="1100" b="1" dirty="0">
                          <a:solidFill>
                            <a:schemeClr val="tx1"/>
                          </a:solidFill>
                          <a:latin typeface="Calibri" panose="020F0502020204030204" pitchFamily="34" charset="0"/>
                          <a:ea typeface="Calibri" panose="020F0502020204030204" pitchFamily="34" charset="0"/>
                          <a:cs typeface="Calibri" panose="020F0502020204030204" pitchFamily="34" charset="0"/>
                        </a:rPr>
                        <a:t>/ALGORITHM</a:t>
                      </a:r>
                    </a:p>
                  </a:txBody>
                  <a:tcPr/>
                </a:tc>
                <a:tc>
                  <a:txBody>
                    <a:bodyPr/>
                    <a:lstStyle/>
                    <a:p>
                      <a:pPr algn="ctr"/>
                      <a:r>
                        <a:rPr lang="en-IN" sz="1100" b="1" dirty="0">
                          <a:solidFill>
                            <a:schemeClr val="tx1"/>
                          </a:solidFill>
                          <a:latin typeface="Calibri" panose="020F0502020204030204" pitchFamily="34" charset="0"/>
                          <a:ea typeface="Calibri" panose="020F0502020204030204" pitchFamily="34" charset="0"/>
                          <a:cs typeface="Calibri" panose="020F0502020204030204" pitchFamily="34" charset="0"/>
                        </a:rPr>
                        <a:t>LIMITATIONS</a:t>
                      </a:r>
                    </a:p>
                  </a:txBody>
                  <a:tcPr/>
                </a:tc>
                <a:extLst>
                  <a:ext uri="{0D108BD9-81ED-4DB2-BD59-A6C34878D82A}">
                    <a16:rowId xmlns:a16="http://schemas.microsoft.com/office/drawing/2014/main" val="1875040867"/>
                  </a:ext>
                </a:extLst>
              </a:tr>
              <a:tr h="769176">
                <a:tc>
                  <a:txBody>
                    <a:bodyPr/>
                    <a:lstStyle/>
                    <a:p>
                      <a:r>
                        <a:rPr lang="en-IN" sz="1100" dirty="0">
                          <a:latin typeface="Calibri" panose="020F0502020204030204" pitchFamily="34" charset="0"/>
                          <a:ea typeface="Calibri" panose="020F0502020204030204" pitchFamily="34" charset="0"/>
                          <a:cs typeface="Calibri" panose="020F0502020204030204" pitchFamily="34" charset="0"/>
                        </a:rPr>
                        <a:t>9</a:t>
                      </a:r>
                    </a:p>
                  </a:txBody>
                  <a:tcPr/>
                </a:tc>
                <a:tc>
                  <a:txBody>
                    <a:bodyPr/>
                    <a:lstStyle/>
                    <a:p>
                      <a:r>
                        <a:rPr lang="en-US" sz="1100" dirty="0">
                          <a:latin typeface="Calibri" panose="020F0502020204030204" pitchFamily="34" charset="0"/>
                          <a:ea typeface="Calibri" panose="020F0502020204030204" pitchFamily="34" charset="0"/>
                          <a:cs typeface="Calibri" panose="020F0502020204030204" pitchFamily="34" charset="0"/>
                        </a:rPr>
                        <a:t>“Seeing is Not Always Believing”: Detecting Perception Error Attacks Against Autonomous Vehicles</a:t>
                      </a:r>
                      <a:endParaRPr lang="en-IN" sz="11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100" dirty="0">
                          <a:latin typeface="Calibri" panose="020F0502020204030204" pitchFamily="34" charset="0"/>
                          <a:ea typeface="Calibri" panose="020F0502020204030204" pitchFamily="34" charset="0"/>
                          <a:cs typeface="Calibri" panose="020F0502020204030204" pitchFamily="34" charset="0"/>
                        </a:rPr>
                        <a:t>IEEE Transactions On Dependable And Secure Computing, VOL. </a:t>
                      </a:r>
                      <a:r>
                        <a:rPr lang="en-US" sz="1100" b="0" dirty="0">
                          <a:latin typeface="Calibri" panose="020F0502020204030204" pitchFamily="34" charset="0"/>
                          <a:ea typeface="Calibri" panose="020F0502020204030204" pitchFamily="34" charset="0"/>
                          <a:cs typeface="Calibri" panose="020F0502020204030204" pitchFamily="34" charset="0"/>
                        </a:rPr>
                        <a:t>18, NO. 5, OCT 2021</a:t>
                      </a:r>
                      <a:endParaRPr lang="en-IN" sz="1100" b="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100" dirty="0">
                          <a:latin typeface="Calibri" panose="020F0502020204030204" pitchFamily="34" charset="0"/>
                          <a:ea typeface="Calibri" panose="020F0502020204030204" pitchFamily="34" charset="0"/>
                          <a:cs typeface="Calibri" panose="020F0502020204030204" pitchFamily="34" charset="0"/>
                        </a:rPr>
                        <a:t>The impact of perception error attacks (PEAs) on autonomous vehicles, and propose a countermeasure called LIFE</a:t>
                      </a:r>
                      <a:endParaRPr lang="en-IN" sz="11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indent="0">
                        <a:buFont typeface="Wingdings" panose="05000000000000000000" pitchFamily="2" charset="2"/>
                        <a:buNone/>
                      </a:pPr>
                      <a:r>
                        <a:rPr lang="en-US" sz="1100" dirty="0">
                          <a:latin typeface="Calibri" panose="020F0502020204030204" pitchFamily="34" charset="0"/>
                          <a:ea typeface="Calibri" panose="020F0502020204030204" pitchFamily="34" charset="0"/>
                          <a:cs typeface="Calibri" panose="020F0502020204030204" pitchFamily="34" charset="0"/>
                        </a:rPr>
                        <a:t>The impact of perception error attacks (PEAs) and propose a countermeasure called LIFE (LIDAR and Image data Fusion for detecting perception Errors)</a:t>
                      </a:r>
                      <a:endParaRPr lang="en-IN" sz="11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IN" sz="1100" dirty="0">
                          <a:latin typeface="Calibri" panose="020F0502020204030204" pitchFamily="34" charset="0"/>
                          <a:ea typeface="Calibri" panose="020F0502020204030204" pitchFamily="34" charset="0"/>
                          <a:cs typeface="Calibri" panose="020F0502020204030204" pitchFamily="34" charset="0"/>
                        </a:rPr>
                        <a:t>Lack of data, with good weather and excellent field of view to driver</a:t>
                      </a:r>
                    </a:p>
                  </a:txBody>
                  <a:tcPr/>
                </a:tc>
                <a:extLst>
                  <a:ext uri="{0D108BD9-81ED-4DB2-BD59-A6C34878D82A}">
                    <a16:rowId xmlns:a16="http://schemas.microsoft.com/office/drawing/2014/main" val="3537507518"/>
                  </a:ext>
                </a:extLst>
              </a:tr>
              <a:tr h="769176">
                <a:tc>
                  <a:txBody>
                    <a:bodyPr/>
                    <a:lstStyle/>
                    <a:p>
                      <a:r>
                        <a:rPr lang="en-IN" sz="1100" dirty="0">
                          <a:latin typeface="Calibri" panose="020F0502020204030204" pitchFamily="34" charset="0"/>
                          <a:ea typeface="Calibri" panose="020F0502020204030204" pitchFamily="34" charset="0"/>
                          <a:cs typeface="Calibri" panose="020F0502020204030204" pitchFamily="34" charset="0"/>
                        </a:rPr>
                        <a:t>10</a:t>
                      </a:r>
                    </a:p>
                  </a:txBody>
                  <a:tcPr/>
                </a:tc>
                <a:tc>
                  <a:txBody>
                    <a:bodyPr/>
                    <a:lstStyle/>
                    <a:p>
                      <a:r>
                        <a:rPr lang="en-US" sz="1100" dirty="0">
                          <a:latin typeface="Calibri" panose="020F0502020204030204" pitchFamily="34" charset="0"/>
                          <a:ea typeface="Calibri" panose="020F0502020204030204" pitchFamily="34" charset="0"/>
                          <a:cs typeface="Calibri" panose="020F0502020204030204" pitchFamily="34" charset="0"/>
                        </a:rPr>
                        <a:t>Toward Interpretability in Fault Diagnosis for Autonomous Vehicles: Interpretation of Sensor Data Anomalies </a:t>
                      </a:r>
                      <a:endParaRPr lang="en-IN" sz="11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100" dirty="0">
                          <a:latin typeface="Calibri" panose="020F0502020204030204" pitchFamily="34" charset="0"/>
                          <a:ea typeface="Calibri" panose="020F0502020204030204" pitchFamily="34" charset="0"/>
                          <a:cs typeface="Calibri" panose="020F0502020204030204" pitchFamily="34" charset="0"/>
                        </a:rPr>
                        <a:t>IEEE Sensors Journal, VOL. 23, NO. 5, 1 </a:t>
                      </a:r>
                      <a:r>
                        <a:rPr lang="en-US" sz="1100" b="0" dirty="0">
                          <a:latin typeface="Calibri" panose="020F0502020204030204" pitchFamily="34" charset="0"/>
                          <a:ea typeface="Calibri" panose="020F0502020204030204" pitchFamily="34" charset="0"/>
                          <a:cs typeface="Calibri" panose="020F0502020204030204" pitchFamily="34" charset="0"/>
                        </a:rPr>
                        <a:t>MARCH 2023</a:t>
                      </a:r>
                      <a:endParaRPr lang="en-IN" sz="1100" b="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100" dirty="0">
                          <a:latin typeface="Calibri" panose="020F0502020204030204" pitchFamily="34" charset="0"/>
                          <a:ea typeface="Calibri" panose="020F0502020204030204" pitchFamily="34" charset="0"/>
                          <a:cs typeface="Calibri" panose="020F0502020204030204" pitchFamily="34" charset="0"/>
                        </a:rPr>
                        <a:t>Environmental impact is first evaluated using the noise energy as a measure to interpret the impact on sensor data caused by the environment</a:t>
                      </a:r>
                      <a:endParaRPr lang="en-IN" sz="11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indent="0">
                        <a:buFont typeface="Wingdings" panose="05000000000000000000" pitchFamily="2" charset="2"/>
                        <a:buNone/>
                      </a:pPr>
                      <a:r>
                        <a:rPr lang="en-US" sz="1100" dirty="0" err="1">
                          <a:latin typeface="Calibri" panose="020F0502020204030204" pitchFamily="34" charset="0"/>
                          <a:ea typeface="Calibri" panose="020F0502020204030204" pitchFamily="34" charset="0"/>
                          <a:cs typeface="Calibri" panose="020F0502020204030204" pitchFamily="34" charset="0"/>
                        </a:rPr>
                        <a:t>Savitzky</a:t>
                      </a:r>
                      <a:r>
                        <a:rPr lang="en-US" sz="1100" dirty="0">
                          <a:latin typeface="Calibri" panose="020F0502020204030204" pitchFamily="34" charset="0"/>
                          <a:ea typeface="Calibri" panose="020F0502020204030204" pitchFamily="34" charset="0"/>
                          <a:cs typeface="Calibri" panose="020F0502020204030204" pitchFamily="34" charset="0"/>
                        </a:rPr>
                        <a:t>–</a:t>
                      </a:r>
                      <a:r>
                        <a:rPr lang="en-US" sz="1100" dirty="0" err="1">
                          <a:latin typeface="Calibri" panose="020F0502020204030204" pitchFamily="34" charset="0"/>
                          <a:ea typeface="Calibri" panose="020F0502020204030204" pitchFamily="34" charset="0"/>
                          <a:cs typeface="Calibri" panose="020F0502020204030204" pitchFamily="34" charset="0"/>
                        </a:rPr>
                        <a:t>Golay</a:t>
                      </a:r>
                      <a:r>
                        <a:rPr lang="en-US" sz="1100" dirty="0">
                          <a:latin typeface="Calibri" panose="020F0502020204030204" pitchFamily="34" charset="0"/>
                          <a:ea typeface="Calibri" panose="020F0502020204030204" pitchFamily="34" charset="0"/>
                          <a:cs typeface="Calibri" panose="020F0502020204030204" pitchFamily="34" charset="0"/>
                        </a:rPr>
                        <a:t> filters are applied for online denoising, to mitigate the impact and to enhance the data quality. Adversarial learned denoising shrinkage autoencoder (ALDSAE), an adversarial learning neural network, is constructed for sensor data anomaly detection</a:t>
                      </a:r>
                      <a:endParaRPr lang="en-IN" sz="11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IN" sz="1100" dirty="0">
                          <a:latin typeface="Calibri" panose="020F0502020204030204" pitchFamily="34" charset="0"/>
                          <a:ea typeface="Calibri" panose="020F0502020204030204" pitchFamily="34" charset="0"/>
                          <a:cs typeface="Calibri" panose="020F0502020204030204" pitchFamily="34" charset="0"/>
                        </a:rPr>
                        <a:t>Fault interpretation in Avs are complex to compute</a:t>
                      </a:r>
                    </a:p>
                  </a:txBody>
                  <a:tcPr/>
                </a:tc>
                <a:extLst>
                  <a:ext uri="{0D108BD9-81ED-4DB2-BD59-A6C34878D82A}">
                    <a16:rowId xmlns:a16="http://schemas.microsoft.com/office/drawing/2014/main" val="917871722"/>
                  </a:ext>
                </a:extLst>
              </a:tr>
            </a:tbl>
          </a:graphicData>
        </a:graphic>
      </p:graphicFrame>
      <p:pic>
        <p:nvPicPr>
          <p:cNvPr id="3" name="Google Shape;64;p14">
            <a:extLst>
              <a:ext uri="{FF2B5EF4-FFF2-40B4-BE49-F238E27FC236}">
                <a16:creationId xmlns:a16="http://schemas.microsoft.com/office/drawing/2014/main" id="{1D204299-76D8-ED98-B996-6B296E3F66E7}"/>
              </a:ext>
            </a:extLst>
          </p:cNvPr>
          <p:cNvPicPr preferRelativeResize="0"/>
          <p:nvPr/>
        </p:nvPicPr>
        <p:blipFill>
          <a:blip r:embed="rId3">
            <a:alphaModFix/>
          </a:blip>
          <a:stretch>
            <a:fillRect/>
          </a:stretch>
        </p:blipFill>
        <p:spPr>
          <a:xfrm>
            <a:off x="7665325" y="86683"/>
            <a:ext cx="1355833" cy="374463"/>
          </a:xfrm>
          <a:prstGeom prst="rect">
            <a:avLst/>
          </a:prstGeom>
          <a:noFill/>
          <a:ln>
            <a:noFill/>
          </a:ln>
        </p:spPr>
      </p:pic>
    </p:spTree>
    <p:extLst>
      <p:ext uri="{BB962C8B-B14F-4D97-AF65-F5344CB8AC3E}">
        <p14:creationId xmlns:p14="http://schemas.microsoft.com/office/powerpoint/2010/main" val="2100594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747925" y="257450"/>
            <a:ext cx="7722600" cy="524700"/>
          </a:xfrm>
          <a:prstGeom prst="rect">
            <a:avLst/>
          </a:prstGeom>
        </p:spPr>
        <p:txBody>
          <a:bodyPr spcFirstLastPara="1" wrap="square" lIns="91425" tIns="91425" rIns="91425" bIns="91425" anchor="t" anchorCtr="0">
            <a:noAutofit/>
          </a:bodyPr>
          <a:lstStyle/>
          <a:p>
            <a:pPr>
              <a:buSzPts val="990"/>
            </a:pPr>
            <a:r>
              <a:rPr lang="en-US" sz="2400" b="1" dirty="0">
                <a:latin typeface="Calibri" panose="020F0502020204030204" pitchFamily="34" charset="0"/>
                <a:ea typeface="Calibri" panose="020F0502020204030204" pitchFamily="34" charset="0"/>
                <a:cs typeface="Calibri" panose="020F0502020204030204" pitchFamily="34" charset="0"/>
              </a:rPr>
              <a:t>Existing Challenges</a:t>
            </a:r>
            <a:br>
              <a:rPr lang="en-US" sz="2400" b="1" dirty="0">
                <a:latin typeface="Calibri" panose="020F0502020204030204" pitchFamily="34" charset="0"/>
                <a:ea typeface="Calibri" panose="020F0502020204030204" pitchFamily="34" charset="0"/>
                <a:cs typeface="Calibri" panose="020F0502020204030204" pitchFamily="34" charset="0"/>
              </a:rPr>
            </a:br>
            <a:endParaRPr lang="en-US" sz="2400" b="1" dirty="0">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79" name="Google Shape;79;p16"/>
          <p:cNvSpPr/>
          <p:nvPr/>
        </p:nvSpPr>
        <p:spPr>
          <a:xfrm>
            <a:off x="0" y="0"/>
            <a:ext cx="390600" cy="5143500"/>
          </a:xfrm>
          <a:prstGeom prst="rect">
            <a:avLst/>
          </a:prstGeom>
          <a:gradFill>
            <a:gsLst>
              <a:gs pos="0">
                <a:srgbClr val="19357E"/>
              </a:gs>
              <a:gs pos="31000">
                <a:srgbClr val="19357E"/>
              </a:gs>
              <a:gs pos="100000">
                <a:srgbClr val="F05A22"/>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0" name="Google Shape;80;p16"/>
          <p:cNvSpPr/>
          <p:nvPr/>
        </p:nvSpPr>
        <p:spPr>
          <a:xfrm>
            <a:off x="886384" y="1023344"/>
            <a:ext cx="1154100" cy="71100"/>
          </a:xfrm>
          <a:prstGeom prst="rect">
            <a:avLst/>
          </a:prstGeom>
          <a:solidFill>
            <a:srgbClr val="F05A2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2" name="Google Shape;82;p16"/>
          <p:cNvSpPr txBox="1">
            <a:spLocks noGrp="1"/>
          </p:cNvSpPr>
          <p:nvPr>
            <p:ph type="body" idx="1"/>
          </p:nvPr>
        </p:nvSpPr>
        <p:spPr>
          <a:xfrm>
            <a:off x="886384" y="1094444"/>
            <a:ext cx="8134774" cy="3278700"/>
          </a:xfrm>
          <a:prstGeom prst="rect">
            <a:avLst/>
          </a:prstGeom>
        </p:spPr>
        <p:txBody>
          <a:bodyPr spcFirstLastPara="1" wrap="square" lIns="91425" tIns="91425" rIns="91425" bIns="91425" anchor="t" anchorCtr="0">
            <a:normAutofit/>
          </a:bodyPr>
          <a:lstStyle/>
          <a:p>
            <a:pPr marL="285750" indent="-285750" algn="just">
              <a:lnSpc>
                <a:spcPct val="100000"/>
              </a:lnSpc>
              <a:spcAft>
                <a:spcPts val="1200"/>
              </a:spcAft>
              <a:buFont typeface="Wingdings" panose="05000000000000000000" pitchFamily="2" charset="2"/>
              <a:buChar char="§"/>
            </a:pPr>
            <a:r>
              <a:rPr lang="en-US" sz="14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It is a challenge to distinguish between intentional and unintentional interference in spoofing attacks.</a:t>
            </a:r>
          </a:p>
          <a:p>
            <a:pPr marL="285750" indent="-285750" algn="just">
              <a:lnSpc>
                <a:spcPct val="100000"/>
              </a:lnSpc>
              <a:spcAft>
                <a:spcPts val="1200"/>
              </a:spcAft>
              <a:buFont typeface="Wingdings" panose="05000000000000000000" pitchFamily="2" charset="2"/>
              <a:buChar char="§"/>
            </a:pPr>
            <a:r>
              <a:rPr lang="en-US" sz="14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Pose estimation is a critical problem in autonomous vehicle navigation, especially in circumstances where sensor failure or attacks exist.</a:t>
            </a:r>
          </a:p>
          <a:p>
            <a:pPr marL="285750" indent="-285750" algn="just">
              <a:lnSpc>
                <a:spcPct val="100000"/>
              </a:lnSpc>
              <a:spcAft>
                <a:spcPts val="1200"/>
              </a:spcAft>
              <a:buFont typeface="Wingdings" panose="05000000000000000000" pitchFamily="2" charset="2"/>
              <a:buChar char="§"/>
            </a:pPr>
            <a:r>
              <a:rPr lang="en-US" sz="14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An accurate fault detection and diagnosis system is of great importance for autonomous vehicles to prevent the potential hazardous situations.</a:t>
            </a:r>
          </a:p>
          <a:p>
            <a:pPr marL="285750" indent="-285750" algn="just">
              <a:lnSpc>
                <a:spcPct val="100000"/>
              </a:lnSpc>
              <a:spcAft>
                <a:spcPts val="1200"/>
              </a:spcAft>
              <a:buFont typeface="Wingdings" panose="05000000000000000000" pitchFamily="2" charset="2"/>
              <a:buChar char="§"/>
            </a:pPr>
            <a:r>
              <a:rPr lang="en-US" sz="14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Modern vehicles are vulnerable to multiple types of attacks leveraging remote, direct and indirect physical access, which allow attackers to gain control and affect safety-critical systems.</a:t>
            </a:r>
          </a:p>
          <a:p>
            <a:pPr marL="457200" lvl="0" indent="-330200" algn="just" rtl="0">
              <a:lnSpc>
                <a:spcPct val="150000"/>
              </a:lnSpc>
              <a:spcBef>
                <a:spcPts val="0"/>
              </a:spcBef>
              <a:spcAft>
                <a:spcPts val="0"/>
              </a:spcAft>
              <a:buSzPts val="1600"/>
              <a:buFont typeface="Wingdings" panose="05000000000000000000" pitchFamily="2" charset="2"/>
              <a:buChar char="§"/>
            </a:pPr>
            <a:endParaRPr sz="14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2" name="Slide Number Placeholder 1">
            <a:extLst>
              <a:ext uri="{FF2B5EF4-FFF2-40B4-BE49-F238E27FC236}">
                <a16:creationId xmlns:a16="http://schemas.microsoft.com/office/drawing/2014/main" id="{881BCF38-DCAA-2A00-50F2-3946E18797E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3" name="Google Shape;64;p14">
            <a:extLst>
              <a:ext uri="{FF2B5EF4-FFF2-40B4-BE49-F238E27FC236}">
                <a16:creationId xmlns:a16="http://schemas.microsoft.com/office/drawing/2014/main" id="{1CE68790-1B6A-3CD9-4A69-9C730EA55D41}"/>
              </a:ext>
            </a:extLst>
          </p:cNvPr>
          <p:cNvPicPr preferRelativeResize="0"/>
          <p:nvPr/>
        </p:nvPicPr>
        <p:blipFill>
          <a:blip r:embed="rId3">
            <a:alphaModFix/>
          </a:blip>
          <a:stretch>
            <a:fillRect/>
          </a:stretch>
        </p:blipFill>
        <p:spPr>
          <a:xfrm>
            <a:off x="7665325" y="86683"/>
            <a:ext cx="1355833" cy="37446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747925" y="257450"/>
            <a:ext cx="7722600" cy="524700"/>
          </a:xfrm>
          <a:prstGeom prst="rect">
            <a:avLst/>
          </a:prstGeom>
        </p:spPr>
        <p:txBody>
          <a:bodyPr spcFirstLastPara="1" wrap="square" lIns="91425" tIns="91425" rIns="91425" bIns="91425" anchor="t" anchorCtr="0">
            <a:noAutofit/>
          </a:bodyPr>
          <a:lstStyle/>
          <a:p>
            <a:pPr>
              <a:buSzPts val="990"/>
            </a:pPr>
            <a:r>
              <a:rPr lang="en-US" sz="2400" b="1" dirty="0">
                <a:latin typeface="Calibri" panose="020F0502020204030204" pitchFamily="34" charset="0"/>
                <a:ea typeface="Calibri" panose="020F0502020204030204" pitchFamily="34" charset="0"/>
                <a:cs typeface="Calibri" panose="020F0502020204030204" pitchFamily="34" charset="0"/>
              </a:rPr>
              <a:t>Problem Statement</a:t>
            </a:r>
            <a:br>
              <a:rPr lang="en-US" sz="2400" b="1" dirty="0">
                <a:latin typeface="Calibri" panose="020F0502020204030204" pitchFamily="34" charset="0"/>
                <a:ea typeface="Calibri" panose="020F0502020204030204" pitchFamily="34" charset="0"/>
                <a:cs typeface="Calibri" panose="020F0502020204030204" pitchFamily="34" charset="0"/>
              </a:rPr>
            </a:br>
            <a:endParaRPr lang="en-US" sz="2400" b="1" dirty="0">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79" name="Google Shape;79;p16"/>
          <p:cNvSpPr/>
          <p:nvPr/>
        </p:nvSpPr>
        <p:spPr>
          <a:xfrm>
            <a:off x="0" y="0"/>
            <a:ext cx="390600" cy="5143500"/>
          </a:xfrm>
          <a:prstGeom prst="rect">
            <a:avLst/>
          </a:prstGeom>
          <a:gradFill>
            <a:gsLst>
              <a:gs pos="0">
                <a:srgbClr val="19357E"/>
              </a:gs>
              <a:gs pos="31000">
                <a:srgbClr val="19357E"/>
              </a:gs>
              <a:gs pos="100000">
                <a:srgbClr val="F05A22"/>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0" name="Google Shape;80;p16"/>
          <p:cNvSpPr/>
          <p:nvPr/>
        </p:nvSpPr>
        <p:spPr>
          <a:xfrm>
            <a:off x="886384" y="1023344"/>
            <a:ext cx="1154100" cy="71100"/>
          </a:xfrm>
          <a:prstGeom prst="rect">
            <a:avLst/>
          </a:prstGeom>
          <a:solidFill>
            <a:srgbClr val="F05A2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2" name="Google Shape;82;p16"/>
          <p:cNvSpPr txBox="1">
            <a:spLocks noGrp="1"/>
          </p:cNvSpPr>
          <p:nvPr>
            <p:ph type="body" idx="1"/>
          </p:nvPr>
        </p:nvSpPr>
        <p:spPr>
          <a:xfrm>
            <a:off x="886384" y="1094444"/>
            <a:ext cx="8134774" cy="3278700"/>
          </a:xfrm>
          <a:prstGeom prst="rect">
            <a:avLst/>
          </a:prstGeom>
        </p:spPr>
        <p:txBody>
          <a:bodyPr spcFirstLastPara="1" wrap="square" lIns="91425" tIns="91425" rIns="91425" bIns="91425" anchor="t" anchorCtr="0">
            <a:noAutofit/>
          </a:bodyPr>
          <a:lstStyle/>
          <a:p>
            <a:pPr marL="285750" indent="-285750" algn="just">
              <a:lnSpc>
                <a:spcPct val="100000"/>
              </a:lnSpc>
              <a:spcAft>
                <a:spcPts val="1200"/>
              </a:spcAft>
              <a:buFont typeface="Wingdings" panose="05000000000000000000" pitchFamily="2" charset="2"/>
              <a:buChar char="§"/>
            </a:pPr>
            <a:r>
              <a:rPr lang="en-US" sz="14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Autonomous vehicles rely on various sensors, software components to navigate and make decisions.</a:t>
            </a:r>
          </a:p>
          <a:p>
            <a:pPr marL="285750" indent="-285750" algn="just">
              <a:lnSpc>
                <a:spcPct val="100000"/>
              </a:lnSpc>
              <a:spcAft>
                <a:spcPts val="1200"/>
              </a:spcAft>
              <a:buFont typeface="Wingdings" panose="05000000000000000000" pitchFamily="2" charset="2"/>
              <a:buChar char="§"/>
            </a:pPr>
            <a:r>
              <a:rPr lang="en-US" sz="14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Spoofing attack in vehicles can manipulate the speed data derived from magnetic encoders and inertial sensors providing falsified data to other vehicles leading to chaos.</a:t>
            </a:r>
          </a:p>
          <a:p>
            <a:pPr marL="285750" indent="-285750" algn="just">
              <a:lnSpc>
                <a:spcPct val="100000"/>
              </a:lnSpc>
              <a:spcAft>
                <a:spcPts val="1200"/>
              </a:spcAft>
              <a:buFont typeface="Wingdings" panose="05000000000000000000" pitchFamily="2" charset="2"/>
              <a:buChar char="§"/>
            </a:pPr>
            <a:r>
              <a:rPr lang="en-US" sz="14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The safe distance between the vehicle helps to detect the spoofing attack in wheel sensors to analyze presence of anomalies.</a:t>
            </a:r>
          </a:p>
          <a:p>
            <a:pPr marL="285750" indent="-285750" algn="just">
              <a:lnSpc>
                <a:spcPct val="100000"/>
              </a:lnSpc>
              <a:spcAft>
                <a:spcPts val="1200"/>
              </a:spcAft>
              <a:buFont typeface="Wingdings" panose="05000000000000000000" pitchFamily="2" charset="2"/>
              <a:buChar char="§"/>
            </a:pPr>
            <a:r>
              <a:rPr lang="en-US" sz="14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This manipulation can mislead the AVs into making incorrect decisions based on the spoofed sensor information.</a:t>
            </a:r>
          </a:p>
          <a:p>
            <a:pPr marL="285750" indent="-285750" algn="just">
              <a:lnSpc>
                <a:spcPct val="100000"/>
              </a:lnSpc>
              <a:spcAft>
                <a:spcPts val="1200"/>
              </a:spcAft>
              <a:buFont typeface="Wingdings" panose="05000000000000000000" pitchFamily="2" charset="2"/>
              <a:buChar char="§"/>
            </a:pPr>
            <a:r>
              <a:rPr lang="en-US" sz="14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The proposing Autonomous Vehicle Safe Distance (AVSD) algorithm helps to identify the safe and un-safe distance between the vehicles as the primary detection of spoofing attack.</a:t>
            </a:r>
          </a:p>
          <a:p>
            <a:pPr marL="285750" indent="-285750" algn="just">
              <a:lnSpc>
                <a:spcPct val="150000"/>
              </a:lnSpc>
              <a:buFont typeface="Arial" panose="020B0604020202020204" pitchFamily="34" charset="0"/>
              <a:buChar char="•"/>
            </a:pPr>
            <a:endParaRPr lang="en-US" sz="14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2" name="Slide Number Placeholder 1">
            <a:extLst>
              <a:ext uri="{FF2B5EF4-FFF2-40B4-BE49-F238E27FC236}">
                <a16:creationId xmlns:a16="http://schemas.microsoft.com/office/drawing/2014/main" id="{881BCF38-DCAA-2A00-50F2-3946E18797E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3" name="Google Shape;64;p14">
            <a:extLst>
              <a:ext uri="{FF2B5EF4-FFF2-40B4-BE49-F238E27FC236}">
                <a16:creationId xmlns:a16="http://schemas.microsoft.com/office/drawing/2014/main" id="{80421218-A264-655D-A9F6-07167441D871}"/>
              </a:ext>
            </a:extLst>
          </p:cNvPr>
          <p:cNvPicPr preferRelativeResize="0"/>
          <p:nvPr/>
        </p:nvPicPr>
        <p:blipFill>
          <a:blip r:embed="rId3">
            <a:alphaModFix/>
          </a:blip>
          <a:stretch>
            <a:fillRect/>
          </a:stretch>
        </p:blipFill>
        <p:spPr>
          <a:xfrm>
            <a:off x="7665325" y="86683"/>
            <a:ext cx="1355833" cy="374463"/>
          </a:xfrm>
          <a:prstGeom prst="rect">
            <a:avLst/>
          </a:prstGeom>
          <a:noFill/>
          <a:ln>
            <a:noFill/>
          </a:ln>
        </p:spPr>
      </p:pic>
    </p:spTree>
    <p:extLst>
      <p:ext uri="{BB962C8B-B14F-4D97-AF65-F5344CB8AC3E}">
        <p14:creationId xmlns:p14="http://schemas.microsoft.com/office/powerpoint/2010/main" val="389641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747925" y="257450"/>
            <a:ext cx="7722600" cy="524700"/>
          </a:xfrm>
          <a:prstGeom prst="rect">
            <a:avLst/>
          </a:prstGeom>
        </p:spPr>
        <p:txBody>
          <a:bodyPr spcFirstLastPara="1" wrap="square" lIns="91425" tIns="91425" rIns="91425" bIns="91425" anchor="t" anchorCtr="0">
            <a:noAutofit/>
          </a:bodyPr>
          <a:lstStyle/>
          <a:p>
            <a:pPr>
              <a:buSzPts val="990"/>
            </a:pPr>
            <a:r>
              <a:rPr lang="en-US" sz="2400" b="1" dirty="0">
                <a:latin typeface="Calibri" panose="020F0502020204030204" pitchFamily="34" charset="0"/>
                <a:ea typeface="Calibri" panose="020F0502020204030204" pitchFamily="34" charset="0"/>
                <a:cs typeface="Calibri" panose="020F0502020204030204" pitchFamily="34" charset="0"/>
              </a:rPr>
              <a:t>Objectives</a:t>
            </a:r>
            <a:br>
              <a:rPr lang="en-US" sz="2400" b="1" dirty="0">
                <a:latin typeface="Calibri" panose="020F0502020204030204" pitchFamily="34" charset="0"/>
                <a:ea typeface="Calibri" panose="020F0502020204030204" pitchFamily="34" charset="0"/>
                <a:cs typeface="Calibri" panose="020F0502020204030204" pitchFamily="34" charset="0"/>
              </a:rPr>
            </a:br>
            <a:endParaRPr lang="en-US" sz="2400" b="1" dirty="0">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79" name="Google Shape;79;p16"/>
          <p:cNvSpPr/>
          <p:nvPr/>
        </p:nvSpPr>
        <p:spPr>
          <a:xfrm>
            <a:off x="0" y="0"/>
            <a:ext cx="390600" cy="5143500"/>
          </a:xfrm>
          <a:prstGeom prst="rect">
            <a:avLst/>
          </a:prstGeom>
          <a:gradFill>
            <a:gsLst>
              <a:gs pos="0">
                <a:srgbClr val="19357E"/>
              </a:gs>
              <a:gs pos="31000">
                <a:srgbClr val="19357E"/>
              </a:gs>
              <a:gs pos="100000">
                <a:srgbClr val="F05A22"/>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0" name="Google Shape;80;p16"/>
          <p:cNvSpPr/>
          <p:nvPr/>
        </p:nvSpPr>
        <p:spPr>
          <a:xfrm>
            <a:off x="886384" y="1023344"/>
            <a:ext cx="1154100" cy="71100"/>
          </a:xfrm>
          <a:prstGeom prst="rect">
            <a:avLst/>
          </a:prstGeom>
          <a:solidFill>
            <a:srgbClr val="F05A2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2" name="Google Shape;82;p16"/>
          <p:cNvSpPr txBox="1">
            <a:spLocks noGrp="1"/>
          </p:cNvSpPr>
          <p:nvPr>
            <p:ph type="body" idx="1"/>
          </p:nvPr>
        </p:nvSpPr>
        <p:spPr>
          <a:xfrm>
            <a:off x="886384" y="1183654"/>
            <a:ext cx="7722600" cy="3278700"/>
          </a:xfrm>
          <a:prstGeom prst="rect">
            <a:avLst/>
          </a:prstGeom>
        </p:spPr>
        <p:txBody>
          <a:bodyPr spcFirstLastPara="1" wrap="square" lIns="91425" tIns="91425" rIns="91425" bIns="91425" anchor="t" anchorCtr="0">
            <a:normAutofit/>
          </a:bodyPr>
          <a:lstStyle/>
          <a:p>
            <a:pPr marL="285750" indent="-285750" algn="just">
              <a:lnSpc>
                <a:spcPct val="100000"/>
              </a:lnSpc>
              <a:spcAft>
                <a:spcPts val="1200"/>
              </a:spcAft>
              <a:buFont typeface="Wingdings" panose="05000000000000000000" pitchFamily="2" charset="2"/>
              <a:buChar char="§"/>
            </a:pPr>
            <a:r>
              <a:rPr lang="en-US" sz="14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To identify the spoofing attack in dynamic sensor of autonomous vehicles and the correlation between the velocity and acceleration impact the overall performance of the autonomous system.</a:t>
            </a:r>
          </a:p>
          <a:p>
            <a:pPr marL="285750" indent="-285750" algn="just">
              <a:lnSpc>
                <a:spcPct val="100000"/>
              </a:lnSpc>
              <a:spcAft>
                <a:spcPts val="1200"/>
              </a:spcAft>
              <a:buFont typeface="Wingdings" panose="05000000000000000000" pitchFamily="2" charset="2"/>
              <a:buChar char="§"/>
            </a:pPr>
            <a:r>
              <a:rPr lang="en-US" sz="14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To identify the safe distance between the preceding and succeeding vehicle for primary detection of spoofing attack in vehicles using Autonomous Vehicle Safe Distance algorithm (AVSD).</a:t>
            </a:r>
          </a:p>
          <a:p>
            <a:pPr marL="285750" indent="-285750" algn="just">
              <a:lnSpc>
                <a:spcPct val="100000"/>
              </a:lnSpc>
              <a:spcAft>
                <a:spcPts val="1200"/>
              </a:spcAft>
              <a:buFont typeface="Wingdings" panose="05000000000000000000" pitchFamily="2" charset="2"/>
              <a:buChar char="§"/>
            </a:pPr>
            <a:r>
              <a:rPr lang="en-US" sz="14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To identify the abnormal speed of the vehicles by monitoring their velocity and acceleration and producing alerts to other vehicles.</a:t>
            </a:r>
          </a:p>
          <a:p>
            <a:pPr marL="127000" lvl="0" indent="0" algn="just" rtl="0">
              <a:lnSpc>
                <a:spcPct val="150000"/>
              </a:lnSpc>
              <a:spcBef>
                <a:spcPts val="0"/>
              </a:spcBef>
              <a:spcAft>
                <a:spcPts val="0"/>
              </a:spcAft>
              <a:buSzPts val="1600"/>
              <a:buNone/>
            </a:pPr>
            <a:endParaRPr sz="14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2" name="Slide Number Placeholder 1">
            <a:extLst>
              <a:ext uri="{FF2B5EF4-FFF2-40B4-BE49-F238E27FC236}">
                <a16:creationId xmlns:a16="http://schemas.microsoft.com/office/drawing/2014/main" id="{881BCF38-DCAA-2A00-50F2-3946E18797E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pic>
        <p:nvPicPr>
          <p:cNvPr id="3" name="Google Shape;64;p14">
            <a:extLst>
              <a:ext uri="{FF2B5EF4-FFF2-40B4-BE49-F238E27FC236}">
                <a16:creationId xmlns:a16="http://schemas.microsoft.com/office/drawing/2014/main" id="{087A2D78-8FD7-95C0-71F5-DA3C88265632}"/>
              </a:ext>
            </a:extLst>
          </p:cNvPr>
          <p:cNvPicPr preferRelativeResize="0"/>
          <p:nvPr/>
        </p:nvPicPr>
        <p:blipFill>
          <a:blip r:embed="rId3">
            <a:alphaModFix/>
          </a:blip>
          <a:stretch>
            <a:fillRect/>
          </a:stretch>
        </p:blipFill>
        <p:spPr>
          <a:xfrm>
            <a:off x="7665325" y="86683"/>
            <a:ext cx="1355833" cy="374463"/>
          </a:xfrm>
          <a:prstGeom prst="rect">
            <a:avLst/>
          </a:prstGeom>
          <a:noFill/>
          <a:ln>
            <a:noFill/>
          </a:ln>
        </p:spPr>
      </p:pic>
    </p:spTree>
    <p:extLst>
      <p:ext uri="{BB962C8B-B14F-4D97-AF65-F5344CB8AC3E}">
        <p14:creationId xmlns:p14="http://schemas.microsoft.com/office/powerpoint/2010/main" val="1845530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9" name="Google Shape;79;p16"/>
          <p:cNvSpPr/>
          <p:nvPr/>
        </p:nvSpPr>
        <p:spPr>
          <a:xfrm>
            <a:off x="0" y="0"/>
            <a:ext cx="390600" cy="5143500"/>
          </a:xfrm>
          <a:prstGeom prst="rect">
            <a:avLst/>
          </a:prstGeom>
          <a:gradFill>
            <a:gsLst>
              <a:gs pos="0">
                <a:srgbClr val="19357E"/>
              </a:gs>
              <a:gs pos="31000">
                <a:srgbClr val="19357E"/>
              </a:gs>
              <a:gs pos="100000">
                <a:srgbClr val="F05A22"/>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0" name="Google Shape;80;p16"/>
          <p:cNvSpPr/>
          <p:nvPr/>
        </p:nvSpPr>
        <p:spPr>
          <a:xfrm>
            <a:off x="886384" y="1023344"/>
            <a:ext cx="1154100" cy="71100"/>
          </a:xfrm>
          <a:prstGeom prst="rect">
            <a:avLst/>
          </a:prstGeom>
          <a:solidFill>
            <a:srgbClr val="F05A2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 name="Slide Number Placeholder 1">
            <a:extLst>
              <a:ext uri="{FF2B5EF4-FFF2-40B4-BE49-F238E27FC236}">
                <a16:creationId xmlns:a16="http://schemas.microsoft.com/office/drawing/2014/main" id="{881BCF38-DCAA-2A00-50F2-3946E18797E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
        <p:nvSpPr>
          <p:cNvPr id="9" name="Google Shape;78;p16">
            <a:extLst>
              <a:ext uri="{FF2B5EF4-FFF2-40B4-BE49-F238E27FC236}">
                <a16:creationId xmlns:a16="http://schemas.microsoft.com/office/drawing/2014/main" id="{EE3E418F-A804-A26F-CB84-2A8B48E57B53}"/>
              </a:ext>
            </a:extLst>
          </p:cNvPr>
          <p:cNvSpPr txBox="1">
            <a:spLocks/>
          </p:cNvSpPr>
          <p:nvPr/>
        </p:nvSpPr>
        <p:spPr>
          <a:xfrm>
            <a:off x="763298" y="382415"/>
            <a:ext cx="7722600" cy="8371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buSzPts val="990"/>
            </a:pPr>
            <a:r>
              <a:rPr lang="en-IN" sz="2400" b="1" dirty="0">
                <a:latin typeface="Calibri" panose="020F0502020204030204" pitchFamily="34" charset="0"/>
                <a:ea typeface="Calibri" panose="020F0502020204030204" pitchFamily="34" charset="0"/>
                <a:cs typeface="Calibri" panose="020F0502020204030204" pitchFamily="34" charset="0"/>
              </a:rPr>
              <a:t>Proposed System Scenario</a:t>
            </a:r>
          </a:p>
          <a:p>
            <a:pPr>
              <a:buSzPts val="990"/>
            </a:pPr>
            <a:br>
              <a:rPr lang="en-IN" sz="2400" b="1" dirty="0">
                <a:latin typeface="Calibri" panose="020F0502020204030204" pitchFamily="34" charset="0"/>
                <a:ea typeface="Calibri" panose="020F0502020204030204" pitchFamily="34" charset="0"/>
                <a:cs typeface="Calibri" panose="020F0502020204030204" pitchFamily="34" charset="0"/>
              </a:rPr>
            </a:br>
            <a:br>
              <a:rPr lang="en-US" sz="2400" b="1" dirty="0">
                <a:latin typeface="Calibri" panose="020F0502020204030204" pitchFamily="34" charset="0"/>
                <a:ea typeface="Calibri" panose="020F0502020204030204" pitchFamily="34" charset="0"/>
                <a:cs typeface="Calibri" panose="020F0502020204030204" pitchFamily="34" charset="0"/>
              </a:rPr>
            </a:br>
            <a:endParaRPr lang="en-US" sz="2400" b="1" dirty="0">
              <a:latin typeface="Calibri" panose="020F0502020204030204" pitchFamily="34" charset="0"/>
              <a:ea typeface="Calibri" panose="020F0502020204030204" pitchFamily="34" charset="0"/>
              <a:cs typeface="Calibri" panose="020F0502020204030204" pitchFamily="34" charset="0"/>
              <a:sym typeface="Calibri"/>
            </a:endParaRPr>
          </a:p>
        </p:txBody>
      </p:sp>
      <p:pic>
        <p:nvPicPr>
          <p:cNvPr id="11" name="Picture 10">
            <a:extLst>
              <a:ext uri="{FF2B5EF4-FFF2-40B4-BE49-F238E27FC236}">
                <a16:creationId xmlns:a16="http://schemas.microsoft.com/office/drawing/2014/main" id="{24BA1A3E-689A-3C98-FD6D-C578C6AD04A1}"/>
              </a:ext>
            </a:extLst>
          </p:cNvPr>
          <p:cNvPicPr>
            <a:picLocks noChangeAspect="1"/>
          </p:cNvPicPr>
          <p:nvPr/>
        </p:nvPicPr>
        <p:blipFill>
          <a:blip r:embed="rId3"/>
          <a:stretch>
            <a:fillRect/>
          </a:stretch>
        </p:blipFill>
        <p:spPr>
          <a:xfrm>
            <a:off x="1844787" y="1483512"/>
            <a:ext cx="5559623" cy="3077081"/>
          </a:xfrm>
          <a:prstGeom prst="rect">
            <a:avLst/>
          </a:prstGeom>
        </p:spPr>
      </p:pic>
      <p:pic>
        <p:nvPicPr>
          <p:cNvPr id="3" name="Google Shape;64;p14">
            <a:extLst>
              <a:ext uri="{FF2B5EF4-FFF2-40B4-BE49-F238E27FC236}">
                <a16:creationId xmlns:a16="http://schemas.microsoft.com/office/drawing/2014/main" id="{CEB67D38-A4F6-019E-394F-F1FE161B7173}"/>
              </a:ext>
            </a:extLst>
          </p:cNvPr>
          <p:cNvPicPr preferRelativeResize="0"/>
          <p:nvPr/>
        </p:nvPicPr>
        <p:blipFill>
          <a:blip r:embed="rId4">
            <a:alphaModFix/>
          </a:blip>
          <a:stretch>
            <a:fillRect/>
          </a:stretch>
        </p:blipFill>
        <p:spPr>
          <a:xfrm>
            <a:off x="7665325" y="86683"/>
            <a:ext cx="1355833" cy="374463"/>
          </a:xfrm>
          <a:prstGeom prst="rect">
            <a:avLst/>
          </a:prstGeom>
          <a:noFill/>
          <a:ln>
            <a:noFill/>
          </a:ln>
        </p:spPr>
      </p:pic>
    </p:spTree>
    <p:extLst>
      <p:ext uri="{BB962C8B-B14F-4D97-AF65-F5344CB8AC3E}">
        <p14:creationId xmlns:p14="http://schemas.microsoft.com/office/powerpoint/2010/main" val="3596078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9" name="Google Shape;79;p16"/>
          <p:cNvSpPr/>
          <p:nvPr/>
        </p:nvSpPr>
        <p:spPr>
          <a:xfrm>
            <a:off x="0" y="0"/>
            <a:ext cx="390600" cy="5143500"/>
          </a:xfrm>
          <a:prstGeom prst="rect">
            <a:avLst/>
          </a:prstGeom>
          <a:gradFill>
            <a:gsLst>
              <a:gs pos="0">
                <a:srgbClr val="19357E"/>
              </a:gs>
              <a:gs pos="31000">
                <a:srgbClr val="19357E"/>
              </a:gs>
              <a:gs pos="100000">
                <a:srgbClr val="F05A22"/>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0" name="Google Shape;80;p16"/>
          <p:cNvSpPr/>
          <p:nvPr/>
        </p:nvSpPr>
        <p:spPr>
          <a:xfrm>
            <a:off x="886384" y="1023344"/>
            <a:ext cx="1154100" cy="71100"/>
          </a:xfrm>
          <a:prstGeom prst="rect">
            <a:avLst/>
          </a:prstGeom>
          <a:solidFill>
            <a:srgbClr val="F05A2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 name="Slide Number Placeholder 1">
            <a:extLst>
              <a:ext uri="{FF2B5EF4-FFF2-40B4-BE49-F238E27FC236}">
                <a16:creationId xmlns:a16="http://schemas.microsoft.com/office/drawing/2014/main" id="{881BCF38-DCAA-2A00-50F2-3946E18797E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9" name="Google Shape;78;p16">
            <a:extLst>
              <a:ext uri="{FF2B5EF4-FFF2-40B4-BE49-F238E27FC236}">
                <a16:creationId xmlns:a16="http://schemas.microsoft.com/office/drawing/2014/main" id="{EE3E418F-A804-A26F-CB84-2A8B48E57B53}"/>
              </a:ext>
            </a:extLst>
          </p:cNvPr>
          <p:cNvSpPr txBox="1">
            <a:spLocks/>
          </p:cNvSpPr>
          <p:nvPr/>
        </p:nvSpPr>
        <p:spPr>
          <a:xfrm>
            <a:off x="763298" y="382415"/>
            <a:ext cx="7722600" cy="8371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buSzPts val="990"/>
            </a:pPr>
            <a:r>
              <a:rPr lang="en-IN" sz="2400" b="1" dirty="0">
                <a:latin typeface="Calibri" panose="020F0502020204030204" pitchFamily="34" charset="0"/>
                <a:ea typeface="Calibri" panose="020F0502020204030204" pitchFamily="34" charset="0"/>
                <a:cs typeface="Calibri" panose="020F0502020204030204" pitchFamily="34" charset="0"/>
              </a:rPr>
              <a:t>Proposed System Architecture</a:t>
            </a:r>
          </a:p>
          <a:p>
            <a:pPr>
              <a:buSzPts val="990"/>
            </a:pPr>
            <a:br>
              <a:rPr lang="en-IN" sz="2400" b="1" dirty="0">
                <a:latin typeface="Calibri" panose="020F0502020204030204" pitchFamily="34" charset="0"/>
                <a:ea typeface="Calibri" panose="020F0502020204030204" pitchFamily="34" charset="0"/>
                <a:cs typeface="Calibri" panose="020F0502020204030204" pitchFamily="34" charset="0"/>
              </a:rPr>
            </a:br>
            <a:endParaRPr lang="en-US" sz="2400" b="1" dirty="0">
              <a:latin typeface="Calibri" panose="020F0502020204030204" pitchFamily="34" charset="0"/>
              <a:ea typeface="Calibri" panose="020F0502020204030204" pitchFamily="34" charset="0"/>
              <a:cs typeface="Calibri" panose="020F0502020204030204" pitchFamily="34" charset="0"/>
              <a:sym typeface="Calibri"/>
            </a:endParaRPr>
          </a:p>
        </p:txBody>
      </p:sp>
      <p:pic>
        <p:nvPicPr>
          <p:cNvPr id="5" name="Picture 4">
            <a:extLst>
              <a:ext uri="{FF2B5EF4-FFF2-40B4-BE49-F238E27FC236}">
                <a16:creationId xmlns:a16="http://schemas.microsoft.com/office/drawing/2014/main" id="{EA64B990-F2F4-D07D-2368-7C6B1F94BEF0}"/>
              </a:ext>
            </a:extLst>
          </p:cNvPr>
          <p:cNvPicPr>
            <a:picLocks noChangeAspect="1"/>
          </p:cNvPicPr>
          <p:nvPr/>
        </p:nvPicPr>
        <p:blipFill>
          <a:blip r:embed="rId3"/>
          <a:stretch>
            <a:fillRect/>
          </a:stretch>
        </p:blipFill>
        <p:spPr>
          <a:xfrm>
            <a:off x="2114825" y="1576126"/>
            <a:ext cx="5103731" cy="2544030"/>
          </a:xfrm>
          <a:prstGeom prst="rect">
            <a:avLst/>
          </a:prstGeom>
        </p:spPr>
      </p:pic>
      <p:pic>
        <p:nvPicPr>
          <p:cNvPr id="3" name="Google Shape;64;p14">
            <a:extLst>
              <a:ext uri="{FF2B5EF4-FFF2-40B4-BE49-F238E27FC236}">
                <a16:creationId xmlns:a16="http://schemas.microsoft.com/office/drawing/2014/main" id="{A1338290-A117-B8A8-A029-F10625A34E84}"/>
              </a:ext>
            </a:extLst>
          </p:cNvPr>
          <p:cNvPicPr preferRelativeResize="0"/>
          <p:nvPr/>
        </p:nvPicPr>
        <p:blipFill>
          <a:blip r:embed="rId4">
            <a:alphaModFix/>
          </a:blip>
          <a:stretch>
            <a:fillRect/>
          </a:stretch>
        </p:blipFill>
        <p:spPr>
          <a:xfrm>
            <a:off x="7665325" y="86683"/>
            <a:ext cx="1355833" cy="374463"/>
          </a:xfrm>
          <a:prstGeom prst="rect">
            <a:avLst/>
          </a:prstGeom>
          <a:noFill/>
          <a:ln>
            <a:noFill/>
          </a:ln>
        </p:spPr>
      </p:pic>
    </p:spTree>
    <p:extLst>
      <p:ext uri="{BB962C8B-B14F-4D97-AF65-F5344CB8AC3E}">
        <p14:creationId xmlns:p14="http://schemas.microsoft.com/office/powerpoint/2010/main" val="1605120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747925" y="257450"/>
            <a:ext cx="7722600" cy="524700"/>
          </a:xfrm>
          <a:prstGeom prst="rect">
            <a:avLst/>
          </a:prstGeom>
        </p:spPr>
        <p:txBody>
          <a:bodyPr spcFirstLastPara="1" wrap="square" lIns="91425" tIns="91425" rIns="91425" bIns="91425" anchor="t" anchorCtr="0">
            <a:noAutofit/>
          </a:bodyPr>
          <a:lstStyle/>
          <a:p>
            <a:pPr>
              <a:buSzPts val="990"/>
            </a:pPr>
            <a:r>
              <a:rPr lang="en-IN" sz="2400" b="1" dirty="0">
                <a:latin typeface="Calibri" panose="020F0502020204030204" pitchFamily="34" charset="0"/>
                <a:ea typeface="Calibri" panose="020F0502020204030204" pitchFamily="34" charset="0"/>
                <a:cs typeface="Calibri" panose="020F0502020204030204" pitchFamily="34" charset="0"/>
              </a:rPr>
              <a:t>Proposed System Flow</a:t>
            </a:r>
            <a:br>
              <a:rPr lang="en-US" sz="2400" b="1" dirty="0">
                <a:latin typeface="Calibri" panose="020F0502020204030204" pitchFamily="34" charset="0"/>
                <a:ea typeface="Calibri" panose="020F0502020204030204" pitchFamily="34" charset="0"/>
                <a:cs typeface="Calibri" panose="020F0502020204030204" pitchFamily="34" charset="0"/>
              </a:rPr>
            </a:br>
            <a:endParaRPr lang="en-US" sz="2400" b="1" dirty="0">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79" name="Google Shape;79;p16"/>
          <p:cNvSpPr/>
          <p:nvPr/>
        </p:nvSpPr>
        <p:spPr>
          <a:xfrm>
            <a:off x="0" y="0"/>
            <a:ext cx="390600" cy="5143500"/>
          </a:xfrm>
          <a:prstGeom prst="rect">
            <a:avLst/>
          </a:prstGeom>
          <a:gradFill>
            <a:gsLst>
              <a:gs pos="0">
                <a:srgbClr val="19357E"/>
              </a:gs>
              <a:gs pos="31000">
                <a:srgbClr val="19357E"/>
              </a:gs>
              <a:gs pos="100000">
                <a:srgbClr val="F05A22"/>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0" name="Google Shape;80;p16"/>
          <p:cNvSpPr/>
          <p:nvPr/>
        </p:nvSpPr>
        <p:spPr>
          <a:xfrm>
            <a:off x="886384" y="1023344"/>
            <a:ext cx="1154100" cy="71100"/>
          </a:xfrm>
          <a:prstGeom prst="rect">
            <a:avLst/>
          </a:prstGeom>
          <a:solidFill>
            <a:srgbClr val="F05A2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 name="Slide Number Placeholder 1">
            <a:extLst>
              <a:ext uri="{FF2B5EF4-FFF2-40B4-BE49-F238E27FC236}">
                <a16:creationId xmlns:a16="http://schemas.microsoft.com/office/drawing/2014/main" id="{881BCF38-DCAA-2A00-50F2-3946E18797E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pic>
        <p:nvPicPr>
          <p:cNvPr id="6" name="Picture 5">
            <a:extLst>
              <a:ext uri="{FF2B5EF4-FFF2-40B4-BE49-F238E27FC236}">
                <a16:creationId xmlns:a16="http://schemas.microsoft.com/office/drawing/2014/main" id="{C96B05C1-7638-83B1-937B-AB9BC820B7A9}"/>
              </a:ext>
            </a:extLst>
          </p:cNvPr>
          <p:cNvPicPr>
            <a:picLocks noChangeAspect="1"/>
          </p:cNvPicPr>
          <p:nvPr/>
        </p:nvPicPr>
        <p:blipFill>
          <a:blip r:embed="rId3"/>
          <a:stretch>
            <a:fillRect/>
          </a:stretch>
        </p:blipFill>
        <p:spPr>
          <a:xfrm>
            <a:off x="1637007" y="1302246"/>
            <a:ext cx="6256562" cy="2796782"/>
          </a:xfrm>
          <a:prstGeom prst="rect">
            <a:avLst/>
          </a:prstGeom>
        </p:spPr>
      </p:pic>
      <p:pic>
        <p:nvPicPr>
          <p:cNvPr id="3" name="Google Shape;64;p14">
            <a:extLst>
              <a:ext uri="{FF2B5EF4-FFF2-40B4-BE49-F238E27FC236}">
                <a16:creationId xmlns:a16="http://schemas.microsoft.com/office/drawing/2014/main" id="{53E6B09D-7E03-A62E-38B4-D14A21B35BE7}"/>
              </a:ext>
            </a:extLst>
          </p:cNvPr>
          <p:cNvPicPr preferRelativeResize="0"/>
          <p:nvPr/>
        </p:nvPicPr>
        <p:blipFill>
          <a:blip r:embed="rId4">
            <a:alphaModFix/>
          </a:blip>
          <a:stretch>
            <a:fillRect/>
          </a:stretch>
        </p:blipFill>
        <p:spPr>
          <a:xfrm>
            <a:off x="7665325" y="86683"/>
            <a:ext cx="1355833" cy="374463"/>
          </a:xfrm>
          <a:prstGeom prst="rect">
            <a:avLst/>
          </a:prstGeom>
          <a:noFill/>
          <a:ln>
            <a:noFill/>
          </a:ln>
        </p:spPr>
      </p:pic>
    </p:spTree>
    <p:extLst>
      <p:ext uri="{BB962C8B-B14F-4D97-AF65-F5344CB8AC3E}">
        <p14:creationId xmlns:p14="http://schemas.microsoft.com/office/powerpoint/2010/main" val="2974461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788021" y="41849"/>
            <a:ext cx="7684438" cy="524700"/>
          </a:xfrm>
          <a:prstGeom prst="rect">
            <a:avLst/>
          </a:prstGeom>
        </p:spPr>
        <p:txBody>
          <a:bodyPr spcFirstLastPara="1" wrap="square" lIns="91425" tIns="91425" rIns="91425" bIns="91425" anchor="t" anchorCtr="0">
            <a:noAutofit/>
          </a:bodyPr>
          <a:lstStyle/>
          <a:p>
            <a:pPr>
              <a:lnSpc>
                <a:spcPct val="150000"/>
              </a:lnSpc>
              <a:buSzPts val="990"/>
            </a:pPr>
            <a:r>
              <a:rPr lang="en-US" sz="2400" b="1" dirty="0">
                <a:latin typeface="Calibri" panose="020F0502020204030204" pitchFamily="34" charset="0"/>
                <a:ea typeface="Calibri" panose="020F0502020204030204" pitchFamily="34" charset="0"/>
                <a:cs typeface="Calibri" panose="020F0502020204030204" pitchFamily="34" charset="0"/>
              </a:rPr>
              <a:t>Algorithms </a:t>
            </a:r>
            <a:br>
              <a:rPr lang="en-US" sz="2400" b="1" dirty="0">
                <a:latin typeface="Calibri" panose="020F0502020204030204" pitchFamily="34" charset="0"/>
                <a:ea typeface="Calibri" panose="020F0502020204030204" pitchFamily="34" charset="0"/>
                <a:cs typeface="Calibri" panose="020F0502020204030204" pitchFamily="34" charset="0"/>
              </a:rPr>
            </a:br>
            <a:r>
              <a:rPr lang="en-US" sz="1600" b="1" dirty="0">
                <a:latin typeface="Calibri" panose="020F0502020204030204" pitchFamily="34" charset="0"/>
                <a:ea typeface="Calibri" panose="020F0502020204030204" pitchFamily="34" charset="0"/>
                <a:cs typeface="Calibri" panose="020F0502020204030204" pitchFamily="34" charset="0"/>
              </a:rPr>
              <a:t>Algorithm 1 - </a:t>
            </a:r>
            <a:r>
              <a:rPr lang="en-IN" sz="1600" b="1" dirty="0">
                <a:latin typeface="Calibri" panose="020F0502020204030204" pitchFamily="34" charset="0"/>
                <a:ea typeface="Calibri" panose="020F0502020204030204" pitchFamily="34" charset="0"/>
                <a:cs typeface="Calibri" panose="020F0502020204030204" pitchFamily="34" charset="0"/>
              </a:rPr>
              <a:t>AVSD - Autonomous Vehicle Safe Distance Algorithm</a:t>
            </a:r>
            <a:r>
              <a:rPr lang="en-US" sz="1600" b="1" dirty="0">
                <a:latin typeface="Calibri" panose="020F0502020204030204" pitchFamily="34" charset="0"/>
                <a:ea typeface="Calibri" panose="020F0502020204030204" pitchFamily="34" charset="0"/>
                <a:cs typeface="Calibri" panose="020F0502020204030204" pitchFamily="34" charset="0"/>
              </a:rPr>
              <a:t> </a:t>
            </a:r>
            <a:br>
              <a:rPr lang="en-US" sz="2400" b="1" dirty="0">
                <a:latin typeface="Calibri" panose="020F0502020204030204" pitchFamily="34" charset="0"/>
                <a:ea typeface="Calibri" panose="020F0502020204030204" pitchFamily="34" charset="0"/>
                <a:cs typeface="Calibri" panose="020F0502020204030204" pitchFamily="34" charset="0"/>
              </a:rPr>
            </a:br>
            <a:endParaRPr lang="en-US" sz="2400" b="1" dirty="0">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79" name="Google Shape;79;p16"/>
          <p:cNvSpPr/>
          <p:nvPr/>
        </p:nvSpPr>
        <p:spPr>
          <a:xfrm>
            <a:off x="0" y="0"/>
            <a:ext cx="390600" cy="5143500"/>
          </a:xfrm>
          <a:prstGeom prst="rect">
            <a:avLst/>
          </a:prstGeom>
          <a:gradFill>
            <a:gsLst>
              <a:gs pos="0">
                <a:srgbClr val="19357E"/>
              </a:gs>
              <a:gs pos="31000">
                <a:srgbClr val="19357E"/>
              </a:gs>
              <a:gs pos="100000">
                <a:srgbClr val="F05A22"/>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0" name="Google Shape;80;p16"/>
          <p:cNvSpPr/>
          <p:nvPr/>
        </p:nvSpPr>
        <p:spPr>
          <a:xfrm>
            <a:off x="886384" y="1023344"/>
            <a:ext cx="1154100" cy="71100"/>
          </a:xfrm>
          <a:prstGeom prst="rect">
            <a:avLst/>
          </a:prstGeom>
          <a:solidFill>
            <a:srgbClr val="F05A2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 name="Slide Number Placeholder 1">
            <a:extLst>
              <a:ext uri="{FF2B5EF4-FFF2-40B4-BE49-F238E27FC236}">
                <a16:creationId xmlns:a16="http://schemas.microsoft.com/office/drawing/2014/main" id="{881BCF38-DCAA-2A00-50F2-3946E18797E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
        <p:nvSpPr>
          <p:cNvPr id="5" name="TextBox 4">
            <a:extLst>
              <a:ext uri="{FF2B5EF4-FFF2-40B4-BE49-F238E27FC236}">
                <a16:creationId xmlns:a16="http://schemas.microsoft.com/office/drawing/2014/main" id="{A794A8CB-EF28-9CB4-2EB4-FE4F35737DD9}"/>
              </a:ext>
            </a:extLst>
          </p:cNvPr>
          <p:cNvSpPr txBox="1"/>
          <p:nvPr/>
        </p:nvSpPr>
        <p:spPr>
          <a:xfrm>
            <a:off x="788021" y="1125258"/>
            <a:ext cx="8233137" cy="3387722"/>
          </a:xfrm>
          <a:prstGeom prst="rect">
            <a:avLst/>
          </a:prstGeom>
          <a:noFill/>
        </p:spPr>
        <p:txBody>
          <a:bodyPr wrap="square">
            <a:spAutoFit/>
          </a:bodyPr>
          <a:lstStyle/>
          <a:p>
            <a:pPr algn="just">
              <a:lnSpc>
                <a:spcPct val="150000"/>
              </a:lnSpc>
            </a:pPr>
            <a:r>
              <a:rPr lang="en-IN" sz="1200" b="1" dirty="0">
                <a:latin typeface="Calibri" panose="020F0502020204030204" pitchFamily="34" charset="0"/>
                <a:ea typeface="Calibri" panose="020F0502020204030204" pitchFamily="34" charset="0"/>
                <a:cs typeface="Calibri" panose="020F0502020204030204" pitchFamily="34" charset="0"/>
              </a:rPr>
              <a:t>Algorithm: AVSD (Autonomous Vehicle Safe Distance Algorithm) </a:t>
            </a:r>
          </a:p>
          <a:p>
            <a:pPr algn="just">
              <a:lnSpc>
                <a:spcPct val="150000"/>
              </a:lnSpc>
            </a:pPr>
            <a:r>
              <a:rPr lang="en-IN" sz="1200" b="1" dirty="0">
                <a:latin typeface="Calibri" panose="020F0502020204030204" pitchFamily="34" charset="0"/>
                <a:ea typeface="Calibri" panose="020F0502020204030204" pitchFamily="34" charset="0"/>
                <a:cs typeface="Calibri" panose="020F0502020204030204" pitchFamily="34" charset="0"/>
              </a:rPr>
              <a:t>Input:</a:t>
            </a:r>
          </a:p>
          <a:p>
            <a:pPr algn="just">
              <a:lnSpc>
                <a:spcPct val="150000"/>
              </a:lnSpc>
            </a:pPr>
            <a:r>
              <a:rPr lang="en-IN" sz="1200" dirty="0">
                <a:latin typeface="Calibri" panose="020F0502020204030204" pitchFamily="34" charset="0"/>
                <a:ea typeface="Calibri" panose="020F0502020204030204" pitchFamily="34" charset="0"/>
                <a:cs typeface="Calibri" panose="020F0502020204030204" pitchFamily="34" charset="0"/>
              </a:rPr>
              <a:t>  v &lt;- vehicles (veh1, veh2, ..., </a:t>
            </a:r>
            <a:r>
              <a:rPr lang="en-IN" sz="1200" dirty="0" err="1">
                <a:latin typeface="Calibri" panose="020F0502020204030204" pitchFamily="34" charset="0"/>
                <a:ea typeface="Calibri" panose="020F0502020204030204" pitchFamily="34" charset="0"/>
                <a:cs typeface="Calibri" panose="020F0502020204030204" pitchFamily="34" charset="0"/>
              </a:rPr>
              <a:t>vehn</a:t>
            </a:r>
            <a:r>
              <a:rPr lang="en-IN" sz="1200" dirty="0">
                <a:latin typeface="Calibri" panose="020F0502020204030204" pitchFamily="34" charset="0"/>
                <a:ea typeface="Calibri" panose="020F0502020204030204" pitchFamily="34" charset="0"/>
                <a:cs typeface="Calibri" panose="020F0502020204030204" pitchFamily="34" charset="0"/>
              </a:rPr>
              <a:t>)</a:t>
            </a:r>
          </a:p>
          <a:p>
            <a:pPr algn="just">
              <a:lnSpc>
                <a:spcPct val="150000"/>
              </a:lnSpc>
            </a:pPr>
            <a:r>
              <a:rPr lang="en-IN" sz="1200" dirty="0">
                <a:latin typeface="Calibri" panose="020F0502020204030204" pitchFamily="34" charset="0"/>
                <a:ea typeface="Calibri" panose="020F0502020204030204" pitchFamily="34" charset="0"/>
                <a:cs typeface="Calibri" panose="020F0502020204030204" pitchFamily="34" charset="0"/>
              </a:rPr>
              <a:t>  L &lt;- Lanes (L1, L2, ..., Ln)</a:t>
            </a:r>
          </a:p>
          <a:p>
            <a:pPr algn="just">
              <a:lnSpc>
                <a:spcPct val="150000"/>
              </a:lnSpc>
            </a:pPr>
            <a:r>
              <a:rPr lang="en-IN" sz="1200" b="1" dirty="0">
                <a:latin typeface="Calibri" panose="020F0502020204030204" pitchFamily="34" charset="0"/>
                <a:ea typeface="Calibri" panose="020F0502020204030204" pitchFamily="34" charset="0"/>
                <a:cs typeface="Calibri" panose="020F0502020204030204" pitchFamily="34" charset="0"/>
              </a:rPr>
              <a:t>  Output:</a:t>
            </a:r>
          </a:p>
          <a:p>
            <a:pPr algn="just">
              <a:lnSpc>
                <a:spcPct val="150000"/>
              </a:lnSpc>
            </a:pPr>
            <a:r>
              <a:rPr lang="en-IN" sz="1200" dirty="0">
                <a:latin typeface="Calibri" panose="020F0502020204030204" pitchFamily="34" charset="0"/>
                <a:ea typeface="Calibri" panose="020F0502020204030204" pitchFamily="34" charset="0"/>
                <a:cs typeface="Calibri" panose="020F0502020204030204" pitchFamily="34" charset="0"/>
              </a:rPr>
              <a:t>  vehicle id of safe vehicle and unsafe vehicle via lanes</a:t>
            </a:r>
          </a:p>
          <a:p>
            <a:pPr algn="just">
              <a:lnSpc>
                <a:spcPct val="150000"/>
              </a:lnSpc>
            </a:pPr>
            <a:r>
              <a:rPr lang="en-IN" sz="1200" dirty="0">
                <a:latin typeface="Calibri" panose="020F0502020204030204" pitchFamily="34" charset="0"/>
                <a:ea typeface="Calibri" panose="020F0502020204030204" pitchFamily="34" charset="0"/>
                <a:cs typeface="Calibri" panose="020F0502020204030204" pitchFamily="34" charset="0"/>
              </a:rPr>
              <a:t>1. </a:t>
            </a:r>
            <a:r>
              <a:rPr lang="en-IN" sz="1200" b="1" dirty="0">
                <a:latin typeface="Calibri" panose="020F0502020204030204" pitchFamily="34" charset="0"/>
                <a:ea typeface="Calibri" panose="020F0502020204030204" pitchFamily="34" charset="0"/>
                <a:cs typeface="Calibri" panose="020F0502020204030204" pitchFamily="34" charset="0"/>
              </a:rPr>
              <a:t>Initialize</a:t>
            </a:r>
            <a:r>
              <a:rPr lang="en-IN" sz="1200" dirty="0">
                <a:latin typeface="Calibri" panose="020F0502020204030204" pitchFamily="34" charset="0"/>
                <a:ea typeface="Calibri" panose="020F0502020204030204" pitchFamily="34" charset="0"/>
                <a:cs typeface="Calibri" panose="020F0502020204030204" pitchFamily="34" charset="0"/>
              </a:rPr>
              <a:t> vehicle count for each lane:</a:t>
            </a:r>
          </a:p>
          <a:p>
            <a:pPr algn="just">
              <a:lnSpc>
                <a:spcPct val="150000"/>
              </a:lnSpc>
            </a:pPr>
            <a:r>
              <a:rPr lang="en-IN" sz="1200" dirty="0">
                <a:latin typeface="Calibri" panose="020F0502020204030204" pitchFamily="34" charset="0"/>
                <a:ea typeface="Calibri" panose="020F0502020204030204" pitchFamily="34" charset="0"/>
                <a:cs typeface="Calibri" panose="020F0502020204030204" pitchFamily="34" charset="0"/>
              </a:rPr>
              <a:t>   </a:t>
            </a:r>
            <a:r>
              <a:rPr lang="en-IN" sz="1200" dirty="0" err="1">
                <a:latin typeface="Calibri" panose="020F0502020204030204" pitchFamily="34" charset="0"/>
                <a:ea typeface="Calibri" panose="020F0502020204030204" pitchFamily="34" charset="0"/>
                <a:cs typeface="Calibri" panose="020F0502020204030204" pitchFamily="34" charset="0"/>
              </a:rPr>
              <a:t>veh_count</a:t>
            </a:r>
            <a:r>
              <a:rPr lang="en-IN" sz="1200" dirty="0">
                <a:latin typeface="Calibri" panose="020F0502020204030204" pitchFamily="34" charset="0"/>
                <a:ea typeface="Calibri" panose="020F0502020204030204" pitchFamily="34" charset="0"/>
                <a:cs typeface="Calibri" panose="020F0502020204030204" pitchFamily="34" charset="0"/>
              </a:rPr>
              <a:t> &lt;- {0} for each lane L </a:t>
            </a:r>
          </a:p>
          <a:p>
            <a:pPr algn="just">
              <a:lnSpc>
                <a:spcPct val="150000"/>
              </a:lnSpc>
            </a:pPr>
            <a:r>
              <a:rPr lang="en-IN" sz="1200" dirty="0">
                <a:latin typeface="Calibri" panose="020F0502020204030204" pitchFamily="34" charset="0"/>
                <a:ea typeface="Calibri" panose="020F0502020204030204" pitchFamily="34" charset="0"/>
                <a:cs typeface="Calibri" panose="020F0502020204030204" pitchFamily="34" charset="0"/>
              </a:rPr>
              <a:t>2. For each </a:t>
            </a:r>
            <a:r>
              <a:rPr lang="en-IN" sz="1200" dirty="0" err="1">
                <a:latin typeface="Calibri" panose="020F0502020204030204" pitchFamily="34" charset="0"/>
                <a:ea typeface="Calibri" panose="020F0502020204030204" pitchFamily="34" charset="0"/>
                <a:cs typeface="Calibri" panose="020F0502020204030204" pitchFamily="34" charset="0"/>
              </a:rPr>
              <a:t>veh</a:t>
            </a:r>
            <a:r>
              <a:rPr lang="en-IN" sz="1200" dirty="0">
                <a:latin typeface="Calibri" panose="020F0502020204030204" pitchFamily="34" charset="0"/>
                <a:ea typeface="Calibri" panose="020F0502020204030204" pitchFamily="34" charset="0"/>
                <a:cs typeface="Calibri" panose="020F0502020204030204" pitchFamily="34" charset="0"/>
              </a:rPr>
              <a:t> in v:</a:t>
            </a:r>
          </a:p>
          <a:p>
            <a:pPr algn="just">
              <a:lnSpc>
                <a:spcPct val="150000"/>
              </a:lnSpc>
            </a:pPr>
            <a:r>
              <a:rPr lang="en-IN" sz="1200" dirty="0">
                <a:latin typeface="Calibri" panose="020F0502020204030204" pitchFamily="34" charset="0"/>
                <a:ea typeface="Calibri" panose="020F0502020204030204" pitchFamily="34" charset="0"/>
                <a:cs typeface="Calibri" panose="020F0502020204030204" pitchFamily="34" charset="0"/>
              </a:rPr>
              <a:t>     a. Compute the distance between the preceding vehicle and the succeeding vehicle for a minimum gap</a:t>
            </a:r>
          </a:p>
          <a:p>
            <a:pPr algn="just">
              <a:lnSpc>
                <a:spcPct val="150000"/>
              </a:lnSpc>
            </a:pPr>
            <a:r>
              <a:rPr lang="en-IN" sz="1200" dirty="0">
                <a:latin typeface="Calibri" panose="020F0502020204030204" pitchFamily="34" charset="0"/>
                <a:ea typeface="Calibri" panose="020F0502020204030204" pitchFamily="34" charset="0"/>
                <a:cs typeface="Calibri" panose="020F0502020204030204" pitchFamily="34" charset="0"/>
              </a:rPr>
              <a:t>        </a:t>
            </a:r>
            <a:r>
              <a:rPr lang="en-IN" sz="1200" dirty="0" err="1">
                <a:latin typeface="Calibri" panose="020F0502020204030204" pitchFamily="34" charset="0"/>
                <a:ea typeface="Calibri" panose="020F0502020204030204" pitchFamily="34" charset="0"/>
                <a:cs typeface="Calibri" panose="020F0502020204030204" pitchFamily="34" charset="0"/>
              </a:rPr>
              <a:t>pv_dist</a:t>
            </a:r>
            <a:r>
              <a:rPr lang="en-IN" sz="1200" dirty="0">
                <a:latin typeface="Calibri" panose="020F0502020204030204" pitchFamily="34" charset="0"/>
                <a:ea typeface="Calibri" panose="020F0502020204030204" pitchFamily="34" charset="0"/>
                <a:cs typeface="Calibri" panose="020F0502020204030204" pitchFamily="34" charset="0"/>
              </a:rPr>
              <a:t> &lt;- </a:t>
            </a:r>
            <a:r>
              <a:rPr lang="en-IN" sz="1200" dirty="0" err="1">
                <a:latin typeface="Calibri" panose="020F0502020204030204" pitchFamily="34" charset="0"/>
                <a:ea typeface="Calibri" panose="020F0502020204030204" pitchFamily="34" charset="0"/>
                <a:cs typeface="Calibri" panose="020F0502020204030204" pitchFamily="34" charset="0"/>
              </a:rPr>
              <a:t>compute_preceding_veh_dist</a:t>
            </a:r>
            <a:r>
              <a:rPr lang="en-IN" sz="1200" dirty="0">
                <a:latin typeface="Calibri" panose="020F0502020204030204" pitchFamily="34" charset="0"/>
                <a:ea typeface="Calibri" panose="020F0502020204030204" pitchFamily="34" charset="0"/>
                <a:cs typeface="Calibri" panose="020F0502020204030204" pitchFamily="34" charset="0"/>
              </a:rPr>
              <a:t>(v)</a:t>
            </a:r>
          </a:p>
          <a:p>
            <a:pPr algn="just">
              <a:lnSpc>
                <a:spcPct val="150000"/>
              </a:lnSpc>
            </a:pPr>
            <a:r>
              <a:rPr lang="en-IN" sz="1200" dirty="0">
                <a:latin typeface="Calibri" panose="020F0502020204030204" pitchFamily="34" charset="0"/>
                <a:ea typeface="Calibri" panose="020F0502020204030204" pitchFamily="34" charset="0"/>
                <a:cs typeface="Calibri" panose="020F0502020204030204" pitchFamily="34" charset="0"/>
              </a:rPr>
              <a:t>        </a:t>
            </a:r>
            <a:r>
              <a:rPr lang="en-IN" sz="1200" dirty="0" err="1">
                <a:latin typeface="Calibri" panose="020F0502020204030204" pitchFamily="34" charset="0"/>
                <a:ea typeface="Calibri" panose="020F0502020204030204" pitchFamily="34" charset="0"/>
                <a:cs typeface="Calibri" panose="020F0502020204030204" pitchFamily="34" charset="0"/>
              </a:rPr>
              <a:t>sv_dist</a:t>
            </a:r>
            <a:r>
              <a:rPr lang="en-IN" sz="1200" dirty="0">
                <a:latin typeface="Calibri" panose="020F0502020204030204" pitchFamily="34" charset="0"/>
                <a:ea typeface="Calibri" panose="020F0502020204030204" pitchFamily="34" charset="0"/>
                <a:cs typeface="Calibri" panose="020F0502020204030204" pitchFamily="34" charset="0"/>
              </a:rPr>
              <a:t> &lt;- </a:t>
            </a:r>
            <a:r>
              <a:rPr lang="en-IN" sz="1200" dirty="0" err="1">
                <a:latin typeface="Calibri" panose="020F0502020204030204" pitchFamily="34" charset="0"/>
                <a:ea typeface="Calibri" panose="020F0502020204030204" pitchFamily="34" charset="0"/>
                <a:cs typeface="Calibri" panose="020F0502020204030204" pitchFamily="34" charset="0"/>
              </a:rPr>
              <a:t>compute_succeeding_veh_dist</a:t>
            </a:r>
            <a:r>
              <a:rPr lang="en-IN" sz="1200" dirty="0">
                <a:latin typeface="Calibri" panose="020F0502020204030204" pitchFamily="34" charset="0"/>
                <a:ea typeface="Calibri" panose="020F0502020204030204" pitchFamily="34" charset="0"/>
                <a:cs typeface="Calibri" panose="020F0502020204030204" pitchFamily="34" charset="0"/>
              </a:rPr>
              <a:t>(v)</a:t>
            </a:r>
          </a:p>
        </p:txBody>
      </p:sp>
      <p:pic>
        <p:nvPicPr>
          <p:cNvPr id="3" name="Google Shape;64;p14">
            <a:extLst>
              <a:ext uri="{FF2B5EF4-FFF2-40B4-BE49-F238E27FC236}">
                <a16:creationId xmlns:a16="http://schemas.microsoft.com/office/drawing/2014/main" id="{2975F00B-8D20-E3AD-C5FF-D7449C7C8947}"/>
              </a:ext>
            </a:extLst>
          </p:cNvPr>
          <p:cNvPicPr preferRelativeResize="0"/>
          <p:nvPr/>
        </p:nvPicPr>
        <p:blipFill>
          <a:blip r:embed="rId3">
            <a:alphaModFix/>
          </a:blip>
          <a:stretch>
            <a:fillRect/>
          </a:stretch>
        </p:blipFill>
        <p:spPr>
          <a:xfrm>
            <a:off x="7665325" y="86683"/>
            <a:ext cx="1355833" cy="374463"/>
          </a:xfrm>
          <a:prstGeom prst="rect">
            <a:avLst/>
          </a:prstGeom>
          <a:noFill/>
          <a:ln>
            <a:noFill/>
          </a:ln>
        </p:spPr>
      </p:pic>
    </p:spTree>
    <p:extLst>
      <p:ext uri="{BB962C8B-B14F-4D97-AF65-F5344CB8AC3E}">
        <p14:creationId xmlns:p14="http://schemas.microsoft.com/office/powerpoint/2010/main" val="39836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788020" y="169369"/>
            <a:ext cx="7684438" cy="524700"/>
          </a:xfrm>
          <a:prstGeom prst="rect">
            <a:avLst/>
          </a:prstGeom>
        </p:spPr>
        <p:txBody>
          <a:bodyPr spcFirstLastPara="1" wrap="square" lIns="91425" tIns="91425" rIns="91425" bIns="91425" anchor="t" anchorCtr="0">
            <a:noAutofit/>
          </a:bodyPr>
          <a:lstStyle/>
          <a:p>
            <a:pPr>
              <a:lnSpc>
                <a:spcPct val="150000"/>
              </a:lnSpc>
              <a:buSzPts val="990"/>
            </a:pPr>
            <a:r>
              <a:rPr lang="en-US" sz="2400" b="1" dirty="0">
                <a:latin typeface="Calibri" panose="020F0502020204030204" pitchFamily="34" charset="0"/>
                <a:ea typeface="Calibri" panose="020F0502020204030204" pitchFamily="34" charset="0"/>
                <a:cs typeface="Calibri" panose="020F0502020204030204" pitchFamily="34" charset="0"/>
              </a:rPr>
              <a:t>Algorithm (Cont..) </a:t>
            </a:r>
            <a:br>
              <a:rPr lang="en-US" sz="2400" b="1" dirty="0">
                <a:latin typeface="Calibri" panose="020F0502020204030204" pitchFamily="34" charset="0"/>
                <a:ea typeface="Calibri" panose="020F0502020204030204" pitchFamily="34" charset="0"/>
                <a:cs typeface="Calibri" panose="020F0502020204030204" pitchFamily="34" charset="0"/>
              </a:rPr>
            </a:br>
            <a:br>
              <a:rPr lang="en-US" sz="2400" b="1" dirty="0">
                <a:latin typeface="Calibri" panose="020F0502020204030204" pitchFamily="34" charset="0"/>
                <a:ea typeface="Calibri" panose="020F0502020204030204" pitchFamily="34" charset="0"/>
                <a:cs typeface="Calibri" panose="020F0502020204030204" pitchFamily="34" charset="0"/>
              </a:rPr>
            </a:br>
            <a:endParaRPr lang="en-US" sz="2400" b="1" dirty="0">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79" name="Google Shape;79;p16"/>
          <p:cNvSpPr/>
          <p:nvPr/>
        </p:nvSpPr>
        <p:spPr>
          <a:xfrm>
            <a:off x="0" y="0"/>
            <a:ext cx="390600" cy="5143500"/>
          </a:xfrm>
          <a:prstGeom prst="rect">
            <a:avLst/>
          </a:prstGeom>
          <a:gradFill>
            <a:gsLst>
              <a:gs pos="0">
                <a:srgbClr val="19357E"/>
              </a:gs>
              <a:gs pos="31000">
                <a:srgbClr val="19357E"/>
              </a:gs>
              <a:gs pos="100000">
                <a:srgbClr val="F05A22"/>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0" name="Google Shape;80;p16"/>
          <p:cNvSpPr/>
          <p:nvPr/>
        </p:nvSpPr>
        <p:spPr>
          <a:xfrm>
            <a:off x="886384" y="1023344"/>
            <a:ext cx="1154100" cy="71100"/>
          </a:xfrm>
          <a:prstGeom prst="rect">
            <a:avLst/>
          </a:prstGeom>
          <a:solidFill>
            <a:srgbClr val="F05A2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 name="Slide Number Placeholder 1">
            <a:extLst>
              <a:ext uri="{FF2B5EF4-FFF2-40B4-BE49-F238E27FC236}">
                <a16:creationId xmlns:a16="http://schemas.microsoft.com/office/drawing/2014/main" id="{881BCF38-DCAA-2A00-50F2-3946E18797E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
        <p:nvSpPr>
          <p:cNvPr id="5" name="TextBox 4">
            <a:extLst>
              <a:ext uri="{FF2B5EF4-FFF2-40B4-BE49-F238E27FC236}">
                <a16:creationId xmlns:a16="http://schemas.microsoft.com/office/drawing/2014/main" id="{A794A8CB-EF28-9CB4-2EB4-FE4F35737DD9}"/>
              </a:ext>
            </a:extLst>
          </p:cNvPr>
          <p:cNvSpPr txBox="1"/>
          <p:nvPr/>
        </p:nvSpPr>
        <p:spPr>
          <a:xfrm>
            <a:off x="788020" y="1125258"/>
            <a:ext cx="8233138" cy="3941720"/>
          </a:xfrm>
          <a:prstGeom prst="rect">
            <a:avLst/>
          </a:prstGeom>
          <a:noFill/>
        </p:spPr>
        <p:txBody>
          <a:bodyPr wrap="square">
            <a:spAutoFit/>
          </a:bodyPr>
          <a:lstStyle/>
          <a:p>
            <a:pPr algn="just">
              <a:lnSpc>
                <a:spcPct val="150000"/>
              </a:lnSpc>
            </a:pPr>
            <a:r>
              <a:rPr lang="en-IN" sz="1200" b="1" dirty="0">
                <a:latin typeface="Calibri" panose="020F0502020204030204" pitchFamily="34" charset="0"/>
                <a:ea typeface="Calibri" panose="020F0502020204030204" pitchFamily="34" charset="0"/>
                <a:cs typeface="Calibri" panose="020F0502020204030204" pitchFamily="34" charset="0"/>
              </a:rPr>
              <a:t>Function</a:t>
            </a:r>
            <a:r>
              <a:rPr lang="en-IN" sz="1200" dirty="0">
                <a:latin typeface="Calibri" panose="020F0502020204030204" pitchFamily="34" charset="0"/>
                <a:ea typeface="Calibri" panose="020F0502020204030204" pitchFamily="34" charset="0"/>
                <a:cs typeface="Calibri" panose="020F0502020204030204" pitchFamily="34" charset="0"/>
              </a:rPr>
              <a:t> </a:t>
            </a:r>
            <a:r>
              <a:rPr lang="en-IN" sz="1200" dirty="0" err="1">
                <a:latin typeface="Calibri" panose="020F0502020204030204" pitchFamily="34" charset="0"/>
                <a:ea typeface="Calibri" panose="020F0502020204030204" pitchFamily="34" charset="0"/>
                <a:cs typeface="Calibri" panose="020F0502020204030204" pitchFamily="34" charset="0"/>
              </a:rPr>
              <a:t>compute_preceding_veh_dist</a:t>
            </a:r>
            <a:r>
              <a:rPr lang="en-IN" sz="1200" dirty="0">
                <a:latin typeface="Calibri" panose="020F0502020204030204" pitchFamily="34" charset="0"/>
                <a:ea typeface="Calibri" panose="020F0502020204030204" pitchFamily="34" charset="0"/>
                <a:cs typeface="Calibri" panose="020F0502020204030204" pitchFamily="34" charset="0"/>
              </a:rPr>
              <a:t>(v):</a:t>
            </a:r>
          </a:p>
          <a:p>
            <a:pPr algn="just">
              <a:lnSpc>
                <a:spcPct val="150000"/>
              </a:lnSpc>
            </a:pPr>
            <a:r>
              <a:rPr lang="en-IN" sz="1200" dirty="0">
                <a:latin typeface="Calibri" panose="020F0502020204030204" pitchFamily="34" charset="0"/>
                <a:ea typeface="Calibri" panose="020F0502020204030204" pitchFamily="34" charset="0"/>
                <a:cs typeface="Calibri" panose="020F0502020204030204" pitchFamily="34" charset="0"/>
              </a:rPr>
              <a:t>    </a:t>
            </a:r>
            <a:r>
              <a:rPr lang="en-IN" sz="1200" dirty="0" err="1">
                <a:latin typeface="Calibri" panose="020F0502020204030204" pitchFamily="34" charset="0"/>
                <a:ea typeface="Calibri" panose="020F0502020204030204" pitchFamily="34" charset="0"/>
                <a:cs typeface="Calibri" panose="020F0502020204030204" pitchFamily="34" charset="0"/>
              </a:rPr>
              <a:t>pv_dist</a:t>
            </a:r>
            <a:r>
              <a:rPr lang="en-IN" sz="1200" dirty="0">
                <a:latin typeface="Calibri" panose="020F0502020204030204" pitchFamily="34" charset="0"/>
                <a:ea typeface="Calibri" panose="020F0502020204030204" pitchFamily="34" charset="0"/>
                <a:cs typeface="Calibri" panose="020F0502020204030204" pitchFamily="34" charset="0"/>
              </a:rPr>
              <a:t> = infinity</a:t>
            </a:r>
          </a:p>
          <a:p>
            <a:pPr algn="just">
              <a:lnSpc>
                <a:spcPct val="150000"/>
              </a:lnSpc>
            </a:pPr>
            <a:r>
              <a:rPr lang="en-IN" sz="1200" dirty="0">
                <a:latin typeface="Calibri" panose="020F0502020204030204" pitchFamily="34" charset="0"/>
                <a:ea typeface="Calibri" panose="020F0502020204030204" pitchFamily="34" charset="0"/>
                <a:cs typeface="Calibri" panose="020F0502020204030204" pitchFamily="34" charset="0"/>
              </a:rPr>
              <a:t>    for each </a:t>
            </a:r>
            <a:r>
              <a:rPr lang="en-IN" sz="1200" dirty="0" err="1">
                <a:latin typeface="Calibri" panose="020F0502020204030204" pitchFamily="34" charset="0"/>
                <a:ea typeface="Calibri" panose="020F0502020204030204" pitchFamily="34" charset="0"/>
                <a:cs typeface="Calibri" panose="020F0502020204030204" pitchFamily="34" charset="0"/>
              </a:rPr>
              <a:t>preceding_veh</a:t>
            </a:r>
            <a:r>
              <a:rPr lang="en-IN" sz="1200" dirty="0">
                <a:latin typeface="Calibri" panose="020F0502020204030204" pitchFamily="34" charset="0"/>
                <a:ea typeface="Calibri" panose="020F0502020204030204" pitchFamily="34" charset="0"/>
                <a:cs typeface="Calibri" panose="020F0502020204030204" pitchFamily="34" charset="0"/>
              </a:rPr>
              <a:t> in v on the same lane as vehicle:</a:t>
            </a:r>
          </a:p>
          <a:p>
            <a:pPr algn="just">
              <a:lnSpc>
                <a:spcPct val="150000"/>
              </a:lnSpc>
            </a:pPr>
            <a:r>
              <a:rPr lang="en-IN" sz="1200" dirty="0">
                <a:latin typeface="Calibri" panose="020F0502020204030204" pitchFamily="34" charset="0"/>
                <a:ea typeface="Calibri" panose="020F0502020204030204" pitchFamily="34" charset="0"/>
                <a:cs typeface="Calibri" panose="020F0502020204030204" pitchFamily="34" charset="0"/>
              </a:rPr>
              <a:t>        if </a:t>
            </a:r>
            <a:r>
              <a:rPr lang="en-IN" sz="1200" dirty="0" err="1">
                <a:latin typeface="Calibri" panose="020F0502020204030204" pitchFamily="34" charset="0"/>
                <a:ea typeface="Calibri" panose="020F0502020204030204" pitchFamily="34" charset="0"/>
                <a:cs typeface="Calibri" panose="020F0502020204030204" pitchFamily="34" charset="0"/>
              </a:rPr>
              <a:t>preceding_veh.position</a:t>
            </a:r>
            <a:r>
              <a:rPr lang="en-IN" sz="1200" dirty="0">
                <a:latin typeface="Calibri" panose="020F0502020204030204" pitchFamily="34" charset="0"/>
                <a:ea typeface="Calibri" panose="020F0502020204030204" pitchFamily="34" charset="0"/>
                <a:cs typeface="Calibri" panose="020F0502020204030204" pitchFamily="34" charset="0"/>
              </a:rPr>
              <a:t> &lt; </a:t>
            </a:r>
            <a:r>
              <a:rPr lang="en-IN" sz="1200" dirty="0" err="1">
                <a:latin typeface="Calibri" panose="020F0502020204030204" pitchFamily="34" charset="0"/>
                <a:ea typeface="Calibri" panose="020F0502020204030204" pitchFamily="34" charset="0"/>
                <a:cs typeface="Calibri" panose="020F0502020204030204" pitchFamily="34" charset="0"/>
              </a:rPr>
              <a:t>veh.position</a:t>
            </a:r>
            <a:r>
              <a:rPr lang="en-IN" sz="1200" dirty="0">
                <a:latin typeface="Calibri" panose="020F0502020204030204" pitchFamily="34" charset="0"/>
                <a:ea typeface="Calibri" panose="020F0502020204030204" pitchFamily="34" charset="0"/>
                <a:cs typeface="Calibri" panose="020F0502020204030204" pitchFamily="34" charset="0"/>
              </a:rPr>
              <a:t>:</a:t>
            </a:r>
          </a:p>
          <a:p>
            <a:pPr algn="just">
              <a:lnSpc>
                <a:spcPct val="150000"/>
              </a:lnSpc>
            </a:pPr>
            <a:r>
              <a:rPr lang="en-IN" sz="1200" dirty="0">
                <a:latin typeface="Calibri" panose="020F0502020204030204" pitchFamily="34" charset="0"/>
                <a:ea typeface="Calibri" panose="020F0502020204030204" pitchFamily="34" charset="0"/>
                <a:cs typeface="Calibri" panose="020F0502020204030204" pitchFamily="34" charset="0"/>
              </a:rPr>
              <a:t>            </a:t>
            </a:r>
            <a:r>
              <a:rPr lang="en-IN" sz="1200" dirty="0" err="1">
                <a:latin typeface="Calibri" panose="020F0502020204030204" pitchFamily="34" charset="0"/>
                <a:ea typeface="Calibri" panose="020F0502020204030204" pitchFamily="34" charset="0"/>
                <a:cs typeface="Calibri" panose="020F0502020204030204" pitchFamily="34" charset="0"/>
              </a:rPr>
              <a:t>dist</a:t>
            </a:r>
            <a:r>
              <a:rPr lang="en-IN" sz="1200" dirty="0">
                <a:latin typeface="Calibri" panose="020F0502020204030204" pitchFamily="34" charset="0"/>
                <a:ea typeface="Calibri" panose="020F0502020204030204" pitchFamily="34" charset="0"/>
                <a:cs typeface="Calibri" panose="020F0502020204030204" pitchFamily="34" charset="0"/>
              </a:rPr>
              <a:t> = </a:t>
            </a:r>
            <a:r>
              <a:rPr lang="en-IN" sz="1200" dirty="0" err="1">
                <a:latin typeface="Calibri" panose="020F0502020204030204" pitchFamily="34" charset="0"/>
                <a:ea typeface="Calibri" panose="020F0502020204030204" pitchFamily="34" charset="0"/>
                <a:cs typeface="Calibri" panose="020F0502020204030204" pitchFamily="34" charset="0"/>
              </a:rPr>
              <a:t>veh.position</a:t>
            </a:r>
            <a:r>
              <a:rPr lang="en-IN" sz="1200" dirty="0">
                <a:latin typeface="Calibri" panose="020F0502020204030204" pitchFamily="34" charset="0"/>
                <a:ea typeface="Calibri" panose="020F0502020204030204" pitchFamily="34" charset="0"/>
                <a:cs typeface="Calibri" panose="020F0502020204030204" pitchFamily="34" charset="0"/>
              </a:rPr>
              <a:t> - </a:t>
            </a:r>
            <a:r>
              <a:rPr lang="en-IN" sz="1200" dirty="0" err="1">
                <a:latin typeface="Calibri" panose="020F0502020204030204" pitchFamily="34" charset="0"/>
                <a:ea typeface="Calibri" panose="020F0502020204030204" pitchFamily="34" charset="0"/>
                <a:cs typeface="Calibri" panose="020F0502020204030204" pitchFamily="34" charset="0"/>
              </a:rPr>
              <a:t>preceding_veh.position</a:t>
            </a:r>
            <a:r>
              <a:rPr lang="en-IN" sz="1200" dirty="0">
                <a:latin typeface="Calibri" panose="020F0502020204030204" pitchFamily="34" charset="0"/>
                <a:ea typeface="Calibri" panose="020F0502020204030204" pitchFamily="34" charset="0"/>
                <a:cs typeface="Calibri" panose="020F0502020204030204" pitchFamily="34" charset="0"/>
              </a:rPr>
              <a:t> - </a:t>
            </a:r>
            <a:r>
              <a:rPr lang="en-IN" sz="1200" dirty="0" err="1">
                <a:latin typeface="Calibri" panose="020F0502020204030204" pitchFamily="34" charset="0"/>
                <a:ea typeface="Calibri" panose="020F0502020204030204" pitchFamily="34" charset="0"/>
                <a:cs typeface="Calibri" panose="020F0502020204030204" pitchFamily="34" charset="0"/>
              </a:rPr>
              <a:t>preceding_veh.length</a:t>
            </a:r>
            <a:endParaRPr lang="en-IN" sz="1200" dirty="0">
              <a:latin typeface="Calibri" panose="020F0502020204030204" pitchFamily="34" charset="0"/>
              <a:ea typeface="Calibri" panose="020F0502020204030204" pitchFamily="34" charset="0"/>
              <a:cs typeface="Calibri" panose="020F0502020204030204" pitchFamily="34" charset="0"/>
            </a:endParaRPr>
          </a:p>
          <a:p>
            <a:pPr algn="just">
              <a:lnSpc>
                <a:spcPct val="150000"/>
              </a:lnSpc>
            </a:pPr>
            <a:r>
              <a:rPr lang="en-IN" sz="1200" dirty="0">
                <a:latin typeface="Calibri" panose="020F0502020204030204" pitchFamily="34" charset="0"/>
                <a:ea typeface="Calibri" panose="020F0502020204030204" pitchFamily="34" charset="0"/>
                <a:cs typeface="Calibri" panose="020F0502020204030204" pitchFamily="34" charset="0"/>
              </a:rPr>
              <a:t>            </a:t>
            </a:r>
            <a:r>
              <a:rPr lang="en-IN" sz="1200" dirty="0" err="1">
                <a:latin typeface="Calibri" panose="020F0502020204030204" pitchFamily="34" charset="0"/>
                <a:ea typeface="Calibri" panose="020F0502020204030204" pitchFamily="34" charset="0"/>
                <a:cs typeface="Calibri" panose="020F0502020204030204" pitchFamily="34" charset="0"/>
              </a:rPr>
              <a:t>pv_dist</a:t>
            </a:r>
            <a:r>
              <a:rPr lang="en-IN" sz="1200" dirty="0">
                <a:latin typeface="Calibri" panose="020F0502020204030204" pitchFamily="34" charset="0"/>
                <a:ea typeface="Calibri" panose="020F0502020204030204" pitchFamily="34" charset="0"/>
                <a:cs typeface="Calibri" panose="020F0502020204030204" pitchFamily="34" charset="0"/>
              </a:rPr>
              <a:t> = min(</a:t>
            </a:r>
            <a:r>
              <a:rPr lang="en-IN" sz="1200" dirty="0" err="1">
                <a:latin typeface="Calibri" panose="020F0502020204030204" pitchFamily="34" charset="0"/>
                <a:ea typeface="Calibri" panose="020F0502020204030204" pitchFamily="34" charset="0"/>
                <a:cs typeface="Calibri" panose="020F0502020204030204" pitchFamily="34" charset="0"/>
              </a:rPr>
              <a:t>pv_dist</a:t>
            </a:r>
            <a:r>
              <a:rPr lang="en-IN" sz="1200" dirty="0">
                <a:latin typeface="Calibri" panose="020F0502020204030204" pitchFamily="34" charset="0"/>
                <a:ea typeface="Calibri" panose="020F0502020204030204" pitchFamily="34" charset="0"/>
                <a:cs typeface="Calibri" panose="020F0502020204030204" pitchFamily="34" charset="0"/>
              </a:rPr>
              <a:t>, </a:t>
            </a:r>
            <a:r>
              <a:rPr lang="en-IN" sz="1200" dirty="0" err="1">
                <a:latin typeface="Calibri" panose="020F0502020204030204" pitchFamily="34" charset="0"/>
                <a:ea typeface="Calibri" panose="020F0502020204030204" pitchFamily="34" charset="0"/>
                <a:cs typeface="Calibri" panose="020F0502020204030204" pitchFamily="34" charset="0"/>
              </a:rPr>
              <a:t>dist</a:t>
            </a:r>
            <a:r>
              <a:rPr lang="en-IN" sz="1200" dirty="0">
                <a:latin typeface="Calibri" panose="020F0502020204030204" pitchFamily="34" charset="0"/>
                <a:ea typeface="Calibri" panose="020F0502020204030204" pitchFamily="34" charset="0"/>
                <a:cs typeface="Calibri" panose="020F0502020204030204" pitchFamily="34" charset="0"/>
              </a:rPr>
              <a:t>)</a:t>
            </a:r>
          </a:p>
          <a:p>
            <a:pPr algn="just">
              <a:lnSpc>
                <a:spcPct val="150000"/>
              </a:lnSpc>
            </a:pPr>
            <a:r>
              <a:rPr lang="en-IN" sz="1200" dirty="0">
                <a:latin typeface="Calibri" panose="020F0502020204030204" pitchFamily="34" charset="0"/>
                <a:ea typeface="Calibri" panose="020F0502020204030204" pitchFamily="34" charset="0"/>
                <a:cs typeface="Calibri" panose="020F0502020204030204" pitchFamily="34" charset="0"/>
              </a:rPr>
              <a:t>    </a:t>
            </a:r>
            <a:r>
              <a:rPr lang="en-IN" sz="1200" b="1" dirty="0">
                <a:latin typeface="Calibri" panose="020F0502020204030204" pitchFamily="34" charset="0"/>
                <a:ea typeface="Calibri" panose="020F0502020204030204" pitchFamily="34" charset="0"/>
                <a:cs typeface="Calibri" panose="020F0502020204030204" pitchFamily="34" charset="0"/>
              </a:rPr>
              <a:t>return</a:t>
            </a:r>
            <a:r>
              <a:rPr lang="en-IN" sz="1200" dirty="0">
                <a:latin typeface="Calibri" panose="020F0502020204030204" pitchFamily="34" charset="0"/>
                <a:ea typeface="Calibri" panose="020F0502020204030204" pitchFamily="34" charset="0"/>
                <a:cs typeface="Calibri" panose="020F0502020204030204" pitchFamily="34" charset="0"/>
              </a:rPr>
              <a:t> </a:t>
            </a:r>
            <a:r>
              <a:rPr lang="en-IN" sz="1200" dirty="0" err="1">
                <a:latin typeface="Calibri" panose="020F0502020204030204" pitchFamily="34" charset="0"/>
                <a:ea typeface="Calibri" panose="020F0502020204030204" pitchFamily="34" charset="0"/>
                <a:cs typeface="Calibri" panose="020F0502020204030204" pitchFamily="34" charset="0"/>
              </a:rPr>
              <a:t>pv_dist</a:t>
            </a:r>
            <a:endParaRPr lang="en-IN" sz="1200" dirty="0">
              <a:latin typeface="Calibri" panose="020F0502020204030204" pitchFamily="34" charset="0"/>
              <a:ea typeface="Calibri" panose="020F0502020204030204" pitchFamily="34" charset="0"/>
              <a:cs typeface="Calibri" panose="020F0502020204030204" pitchFamily="34" charset="0"/>
            </a:endParaRPr>
          </a:p>
          <a:p>
            <a:pPr algn="just">
              <a:lnSpc>
                <a:spcPct val="150000"/>
              </a:lnSpc>
            </a:pPr>
            <a:r>
              <a:rPr lang="en-IN" sz="1200" b="1" dirty="0">
                <a:latin typeface="Calibri" panose="020F0502020204030204" pitchFamily="34" charset="0"/>
                <a:ea typeface="Calibri" panose="020F0502020204030204" pitchFamily="34" charset="0"/>
                <a:cs typeface="Calibri" panose="020F0502020204030204" pitchFamily="34" charset="0"/>
              </a:rPr>
              <a:t>Function</a:t>
            </a:r>
            <a:r>
              <a:rPr lang="en-IN" sz="1200" dirty="0">
                <a:latin typeface="Calibri" panose="020F0502020204030204" pitchFamily="34" charset="0"/>
                <a:ea typeface="Calibri" panose="020F0502020204030204" pitchFamily="34" charset="0"/>
                <a:cs typeface="Calibri" panose="020F0502020204030204" pitchFamily="34" charset="0"/>
              </a:rPr>
              <a:t> </a:t>
            </a:r>
            <a:r>
              <a:rPr lang="en-IN" sz="1200" dirty="0" err="1">
                <a:latin typeface="Calibri" panose="020F0502020204030204" pitchFamily="34" charset="0"/>
                <a:ea typeface="Calibri" panose="020F0502020204030204" pitchFamily="34" charset="0"/>
                <a:cs typeface="Calibri" panose="020F0502020204030204" pitchFamily="34" charset="0"/>
              </a:rPr>
              <a:t>compute_succeeding_veh_dist</a:t>
            </a:r>
            <a:r>
              <a:rPr lang="en-IN" sz="1200" dirty="0">
                <a:latin typeface="Calibri" panose="020F0502020204030204" pitchFamily="34" charset="0"/>
                <a:ea typeface="Calibri" panose="020F0502020204030204" pitchFamily="34" charset="0"/>
                <a:cs typeface="Calibri" panose="020F0502020204030204" pitchFamily="34" charset="0"/>
              </a:rPr>
              <a:t>(v):</a:t>
            </a:r>
          </a:p>
          <a:p>
            <a:pPr algn="just">
              <a:lnSpc>
                <a:spcPct val="150000"/>
              </a:lnSpc>
            </a:pPr>
            <a:r>
              <a:rPr lang="en-IN" sz="1200" dirty="0">
                <a:latin typeface="Calibri" panose="020F0502020204030204" pitchFamily="34" charset="0"/>
                <a:ea typeface="Calibri" panose="020F0502020204030204" pitchFamily="34" charset="0"/>
                <a:cs typeface="Calibri" panose="020F0502020204030204" pitchFamily="34" charset="0"/>
              </a:rPr>
              <a:t>    </a:t>
            </a:r>
            <a:r>
              <a:rPr lang="en-IN" sz="1200" dirty="0" err="1">
                <a:latin typeface="Calibri" panose="020F0502020204030204" pitchFamily="34" charset="0"/>
                <a:ea typeface="Calibri" panose="020F0502020204030204" pitchFamily="34" charset="0"/>
                <a:cs typeface="Calibri" panose="020F0502020204030204" pitchFamily="34" charset="0"/>
              </a:rPr>
              <a:t>sv_dist</a:t>
            </a:r>
            <a:r>
              <a:rPr lang="en-IN" sz="1200" dirty="0">
                <a:latin typeface="Calibri" panose="020F0502020204030204" pitchFamily="34" charset="0"/>
                <a:ea typeface="Calibri" panose="020F0502020204030204" pitchFamily="34" charset="0"/>
                <a:cs typeface="Calibri" panose="020F0502020204030204" pitchFamily="34" charset="0"/>
              </a:rPr>
              <a:t> = infinity</a:t>
            </a:r>
          </a:p>
          <a:p>
            <a:pPr algn="just">
              <a:lnSpc>
                <a:spcPct val="150000"/>
              </a:lnSpc>
            </a:pPr>
            <a:r>
              <a:rPr lang="en-IN" sz="1200" dirty="0">
                <a:latin typeface="Calibri" panose="020F0502020204030204" pitchFamily="34" charset="0"/>
                <a:ea typeface="Calibri" panose="020F0502020204030204" pitchFamily="34" charset="0"/>
                <a:cs typeface="Calibri" panose="020F0502020204030204" pitchFamily="34" charset="0"/>
              </a:rPr>
              <a:t>    for each </a:t>
            </a:r>
            <a:r>
              <a:rPr lang="en-IN" sz="1200" dirty="0" err="1">
                <a:latin typeface="Calibri" panose="020F0502020204030204" pitchFamily="34" charset="0"/>
                <a:ea typeface="Calibri" panose="020F0502020204030204" pitchFamily="34" charset="0"/>
                <a:cs typeface="Calibri" panose="020F0502020204030204" pitchFamily="34" charset="0"/>
              </a:rPr>
              <a:t>succeeding_veh</a:t>
            </a:r>
            <a:r>
              <a:rPr lang="en-IN" sz="1200" dirty="0">
                <a:latin typeface="Calibri" panose="020F0502020204030204" pitchFamily="34" charset="0"/>
                <a:ea typeface="Calibri" panose="020F0502020204030204" pitchFamily="34" charset="0"/>
                <a:cs typeface="Calibri" panose="020F0502020204030204" pitchFamily="34" charset="0"/>
              </a:rPr>
              <a:t> in v on the same lane as vehicle:</a:t>
            </a:r>
          </a:p>
          <a:p>
            <a:pPr algn="just">
              <a:lnSpc>
                <a:spcPct val="150000"/>
              </a:lnSpc>
            </a:pPr>
            <a:r>
              <a:rPr lang="en-IN" sz="1200" dirty="0">
                <a:latin typeface="Calibri" panose="020F0502020204030204" pitchFamily="34" charset="0"/>
                <a:ea typeface="Calibri" panose="020F0502020204030204" pitchFamily="34" charset="0"/>
                <a:cs typeface="Calibri" panose="020F0502020204030204" pitchFamily="34" charset="0"/>
              </a:rPr>
              <a:t>        if </a:t>
            </a:r>
            <a:r>
              <a:rPr lang="en-IN" sz="1200" dirty="0" err="1">
                <a:latin typeface="Calibri" panose="020F0502020204030204" pitchFamily="34" charset="0"/>
                <a:ea typeface="Calibri" panose="020F0502020204030204" pitchFamily="34" charset="0"/>
                <a:cs typeface="Calibri" panose="020F0502020204030204" pitchFamily="34" charset="0"/>
              </a:rPr>
              <a:t>succeeding_veh.position</a:t>
            </a:r>
            <a:r>
              <a:rPr lang="en-IN" sz="1200" dirty="0">
                <a:latin typeface="Calibri" panose="020F0502020204030204" pitchFamily="34" charset="0"/>
                <a:ea typeface="Calibri" panose="020F0502020204030204" pitchFamily="34" charset="0"/>
                <a:cs typeface="Calibri" panose="020F0502020204030204" pitchFamily="34" charset="0"/>
              </a:rPr>
              <a:t> &gt; </a:t>
            </a:r>
            <a:r>
              <a:rPr lang="en-IN" sz="1200" dirty="0" err="1">
                <a:latin typeface="Calibri" panose="020F0502020204030204" pitchFamily="34" charset="0"/>
                <a:ea typeface="Calibri" panose="020F0502020204030204" pitchFamily="34" charset="0"/>
                <a:cs typeface="Calibri" panose="020F0502020204030204" pitchFamily="34" charset="0"/>
              </a:rPr>
              <a:t>veh.position</a:t>
            </a:r>
            <a:r>
              <a:rPr lang="en-IN" sz="1200" dirty="0">
                <a:latin typeface="Calibri" panose="020F0502020204030204" pitchFamily="34" charset="0"/>
                <a:ea typeface="Calibri" panose="020F0502020204030204" pitchFamily="34" charset="0"/>
                <a:cs typeface="Calibri" panose="020F0502020204030204" pitchFamily="34" charset="0"/>
              </a:rPr>
              <a:t>:</a:t>
            </a:r>
          </a:p>
          <a:p>
            <a:pPr algn="just">
              <a:lnSpc>
                <a:spcPct val="150000"/>
              </a:lnSpc>
            </a:pPr>
            <a:r>
              <a:rPr lang="en-IN" sz="1200" dirty="0">
                <a:latin typeface="Calibri" panose="020F0502020204030204" pitchFamily="34" charset="0"/>
                <a:ea typeface="Calibri" panose="020F0502020204030204" pitchFamily="34" charset="0"/>
                <a:cs typeface="Calibri" panose="020F0502020204030204" pitchFamily="34" charset="0"/>
              </a:rPr>
              <a:t>            </a:t>
            </a:r>
            <a:r>
              <a:rPr lang="en-IN" sz="1200" dirty="0" err="1">
                <a:latin typeface="Calibri" panose="020F0502020204030204" pitchFamily="34" charset="0"/>
                <a:ea typeface="Calibri" panose="020F0502020204030204" pitchFamily="34" charset="0"/>
                <a:cs typeface="Calibri" panose="020F0502020204030204" pitchFamily="34" charset="0"/>
              </a:rPr>
              <a:t>dist</a:t>
            </a:r>
            <a:r>
              <a:rPr lang="en-IN" sz="1200" dirty="0">
                <a:latin typeface="Calibri" panose="020F0502020204030204" pitchFamily="34" charset="0"/>
                <a:ea typeface="Calibri" panose="020F0502020204030204" pitchFamily="34" charset="0"/>
                <a:cs typeface="Calibri" panose="020F0502020204030204" pitchFamily="34" charset="0"/>
              </a:rPr>
              <a:t> = </a:t>
            </a:r>
            <a:r>
              <a:rPr lang="en-IN" sz="1200" dirty="0" err="1">
                <a:latin typeface="Calibri" panose="020F0502020204030204" pitchFamily="34" charset="0"/>
                <a:ea typeface="Calibri" panose="020F0502020204030204" pitchFamily="34" charset="0"/>
                <a:cs typeface="Calibri" panose="020F0502020204030204" pitchFamily="34" charset="0"/>
              </a:rPr>
              <a:t>succeeding_veh.position</a:t>
            </a:r>
            <a:r>
              <a:rPr lang="en-IN" sz="1200" dirty="0">
                <a:latin typeface="Calibri" panose="020F0502020204030204" pitchFamily="34" charset="0"/>
                <a:ea typeface="Calibri" panose="020F0502020204030204" pitchFamily="34" charset="0"/>
                <a:cs typeface="Calibri" panose="020F0502020204030204" pitchFamily="34" charset="0"/>
              </a:rPr>
              <a:t> - </a:t>
            </a:r>
            <a:r>
              <a:rPr lang="en-IN" sz="1200" dirty="0" err="1">
                <a:latin typeface="Calibri" panose="020F0502020204030204" pitchFamily="34" charset="0"/>
                <a:ea typeface="Calibri" panose="020F0502020204030204" pitchFamily="34" charset="0"/>
                <a:cs typeface="Calibri" panose="020F0502020204030204" pitchFamily="34" charset="0"/>
              </a:rPr>
              <a:t>veh.position</a:t>
            </a:r>
            <a:r>
              <a:rPr lang="en-IN" sz="1200" dirty="0">
                <a:latin typeface="Calibri" panose="020F0502020204030204" pitchFamily="34" charset="0"/>
                <a:ea typeface="Calibri" panose="020F0502020204030204" pitchFamily="34" charset="0"/>
                <a:cs typeface="Calibri" panose="020F0502020204030204" pitchFamily="34" charset="0"/>
              </a:rPr>
              <a:t> - </a:t>
            </a:r>
            <a:r>
              <a:rPr lang="en-IN" sz="1200" dirty="0" err="1">
                <a:latin typeface="Calibri" panose="020F0502020204030204" pitchFamily="34" charset="0"/>
                <a:ea typeface="Calibri" panose="020F0502020204030204" pitchFamily="34" charset="0"/>
                <a:cs typeface="Calibri" panose="020F0502020204030204" pitchFamily="34" charset="0"/>
              </a:rPr>
              <a:t>veh.length</a:t>
            </a:r>
            <a:endParaRPr lang="en-IN" sz="1200" dirty="0">
              <a:latin typeface="Calibri" panose="020F0502020204030204" pitchFamily="34" charset="0"/>
              <a:ea typeface="Calibri" panose="020F0502020204030204" pitchFamily="34" charset="0"/>
              <a:cs typeface="Calibri" panose="020F0502020204030204" pitchFamily="34" charset="0"/>
            </a:endParaRPr>
          </a:p>
          <a:p>
            <a:pPr algn="just">
              <a:lnSpc>
                <a:spcPct val="150000"/>
              </a:lnSpc>
            </a:pPr>
            <a:r>
              <a:rPr lang="en-IN" sz="1200" dirty="0">
                <a:latin typeface="Calibri" panose="020F0502020204030204" pitchFamily="34" charset="0"/>
                <a:ea typeface="Calibri" panose="020F0502020204030204" pitchFamily="34" charset="0"/>
                <a:cs typeface="Calibri" panose="020F0502020204030204" pitchFamily="34" charset="0"/>
              </a:rPr>
              <a:t>            </a:t>
            </a:r>
            <a:r>
              <a:rPr lang="en-IN" sz="1200" dirty="0" err="1">
                <a:latin typeface="Calibri" panose="020F0502020204030204" pitchFamily="34" charset="0"/>
                <a:ea typeface="Calibri" panose="020F0502020204030204" pitchFamily="34" charset="0"/>
                <a:cs typeface="Calibri" panose="020F0502020204030204" pitchFamily="34" charset="0"/>
              </a:rPr>
              <a:t>sv_dist</a:t>
            </a:r>
            <a:r>
              <a:rPr lang="en-IN" sz="1200" dirty="0">
                <a:latin typeface="Calibri" panose="020F0502020204030204" pitchFamily="34" charset="0"/>
                <a:ea typeface="Calibri" panose="020F0502020204030204" pitchFamily="34" charset="0"/>
                <a:cs typeface="Calibri" panose="020F0502020204030204" pitchFamily="34" charset="0"/>
              </a:rPr>
              <a:t> = min(</a:t>
            </a:r>
            <a:r>
              <a:rPr lang="en-IN" sz="1200" dirty="0" err="1">
                <a:latin typeface="Calibri" panose="020F0502020204030204" pitchFamily="34" charset="0"/>
                <a:ea typeface="Calibri" panose="020F0502020204030204" pitchFamily="34" charset="0"/>
                <a:cs typeface="Calibri" panose="020F0502020204030204" pitchFamily="34" charset="0"/>
              </a:rPr>
              <a:t>sv_dist</a:t>
            </a:r>
            <a:r>
              <a:rPr lang="en-IN" sz="1200" dirty="0">
                <a:latin typeface="Calibri" panose="020F0502020204030204" pitchFamily="34" charset="0"/>
                <a:ea typeface="Calibri" panose="020F0502020204030204" pitchFamily="34" charset="0"/>
                <a:cs typeface="Calibri" panose="020F0502020204030204" pitchFamily="34" charset="0"/>
              </a:rPr>
              <a:t>, </a:t>
            </a:r>
            <a:r>
              <a:rPr lang="en-IN" sz="1200" dirty="0" err="1">
                <a:latin typeface="Calibri" panose="020F0502020204030204" pitchFamily="34" charset="0"/>
                <a:ea typeface="Calibri" panose="020F0502020204030204" pitchFamily="34" charset="0"/>
                <a:cs typeface="Calibri" panose="020F0502020204030204" pitchFamily="34" charset="0"/>
              </a:rPr>
              <a:t>dist</a:t>
            </a:r>
            <a:r>
              <a:rPr lang="en-IN" sz="1200" dirty="0">
                <a:latin typeface="Calibri" panose="020F0502020204030204" pitchFamily="34" charset="0"/>
                <a:ea typeface="Calibri" panose="020F0502020204030204" pitchFamily="34" charset="0"/>
                <a:cs typeface="Calibri" panose="020F0502020204030204" pitchFamily="34" charset="0"/>
              </a:rPr>
              <a:t>)</a:t>
            </a:r>
          </a:p>
          <a:p>
            <a:pPr algn="just">
              <a:lnSpc>
                <a:spcPct val="150000"/>
              </a:lnSpc>
            </a:pPr>
            <a:r>
              <a:rPr lang="en-IN" sz="1200" b="1" dirty="0">
                <a:latin typeface="Calibri" panose="020F0502020204030204" pitchFamily="34" charset="0"/>
                <a:ea typeface="Calibri" panose="020F0502020204030204" pitchFamily="34" charset="0"/>
                <a:cs typeface="Calibri" panose="020F0502020204030204" pitchFamily="34" charset="0"/>
              </a:rPr>
              <a:t>    return </a:t>
            </a:r>
            <a:r>
              <a:rPr lang="en-IN" sz="1200" dirty="0" err="1">
                <a:latin typeface="Calibri" panose="020F0502020204030204" pitchFamily="34" charset="0"/>
                <a:ea typeface="Calibri" panose="020F0502020204030204" pitchFamily="34" charset="0"/>
                <a:cs typeface="Calibri" panose="020F0502020204030204" pitchFamily="34" charset="0"/>
              </a:rPr>
              <a:t>sv_dist</a:t>
            </a:r>
            <a:endParaRPr lang="en-IN" sz="1200" dirty="0">
              <a:latin typeface="Calibri" panose="020F0502020204030204" pitchFamily="34" charset="0"/>
              <a:ea typeface="Calibri" panose="020F0502020204030204" pitchFamily="34" charset="0"/>
              <a:cs typeface="Calibri" panose="020F0502020204030204" pitchFamily="34" charset="0"/>
            </a:endParaRPr>
          </a:p>
        </p:txBody>
      </p:sp>
      <p:pic>
        <p:nvPicPr>
          <p:cNvPr id="3" name="Google Shape;64;p14">
            <a:extLst>
              <a:ext uri="{FF2B5EF4-FFF2-40B4-BE49-F238E27FC236}">
                <a16:creationId xmlns:a16="http://schemas.microsoft.com/office/drawing/2014/main" id="{B717860C-57F0-3454-70E3-778021428910}"/>
              </a:ext>
            </a:extLst>
          </p:cNvPr>
          <p:cNvPicPr preferRelativeResize="0"/>
          <p:nvPr/>
        </p:nvPicPr>
        <p:blipFill>
          <a:blip r:embed="rId3">
            <a:alphaModFix/>
          </a:blip>
          <a:stretch>
            <a:fillRect/>
          </a:stretch>
        </p:blipFill>
        <p:spPr>
          <a:xfrm>
            <a:off x="7665325" y="86683"/>
            <a:ext cx="1355833" cy="374463"/>
          </a:xfrm>
          <a:prstGeom prst="rect">
            <a:avLst/>
          </a:prstGeom>
          <a:noFill/>
          <a:ln>
            <a:noFill/>
          </a:ln>
        </p:spPr>
      </p:pic>
    </p:spTree>
    <p:extLst>
      <p:ext uri="{BB962C8B-B14F-4D97-AF65-F5344CB8AC3E}">
        <p14:creationId xmlns:p14="http://schemas.microsoft.com/office/powerpoint/2010/main" val="2023953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786900" y="498644"/>
            <a:ext cx="7722600" cy="52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00" b="1" dirty="0">
                <a:latin typeface="Calibri"/>
                <a:ea typeface="Calibri"/>
                <a:cs typeface="Calibri"/>
                <a:sym typeface="Calibri"/>
              </a:rPr>
              <a:t>Overview</a:t>
            </a:r>
            <a:endParaRPr sz="2400" b="1" dirty="0">
              <a:latin typeface="Calibri"/>
              <a:ea typeface="Calibri"/>
              <a:cs typeface="Calibri"/>
              <a:sym typeface="Calibri"/>
            </a:endParaRPr>
          </a:p>
        </p:txBody>
      </p:sp>
      <p:sp>
        <p:nvSpPr>
          <p:cNvPr id="70" name="Google Shape;70;p15"/>
          <p:cNvSpPr/>
          <p:nvPr/>
        </p:nvSpPr>
        <p:spPr>
          <a:xfrm>
            <a:off x="0" y="0"/>
            <a:ext cx="390600" cy="5143500"/>
          </a:xfrm>
          <a:prstGeom prst="rect">
            <a:avLst/>
          </a:prstGeom>
          <a:gradFill>
            <a:gsLst>
              <a:gs pos="0">
                <a:srgbClr val="19357E"/>
              </a:gs>
              <a:gs pos="31000">
                <a:srgbClr val="19357E"/>
              </a:gs>
              <a:gs pos="100000">
                <a:srgbClr val="F05A22"/>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1" name="Google Shape;71;p15"/>
          <p:cNvSpPr/>
          <p:nvPr/>
        </p:nvSpPr>
        <p:spPr>
          <a:xfrm>
            <a:off x="886384" y="1023344"/>
            <a:ext cx="1154100" cy="71100"/>
          </a:xfrm>
          <a:prstGeom prst="rect">
            <a:avLst/>
          </a:prstGeom>
          <a:solidFill>
            <a:srgbClr val="F05A2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3" name="Google Shape;73;p15"/>
          <p:cNvSpPr txBox="1">
            <a:spLocks noGrp="1"/>
          </p:cNvSpPr>
          <p:nvPr>
            <p:ph type="body" idx="1"/>
          </p:nvPr>
        </p:nvSpPr>
        <p:spPr>
          <a:xfrm>
            <a:off x="786900" y="1327075"/>
            <a:ext cx="7824600" cy="3278700"/>
          </a:xfrm>
          <a:prstGeom prst="rect">
            <a:avLst/>
          </a:prstGeom>
        </p:spPr>
        <p:txBody>
          <a:bodyPr spcFirstLastPara="1" wrap="square" lIns="91425" tIns="91425" rIns="91425" bIns="91425" anchor="t" anchorCtr="0">
            <a:normAutofit/>
          </a:bodyPr>
          <a:lstStyle/>
          <a:p>
            <a:pPr marL="285750" indent="-285750">
              <a:lnSpc>
                <a:spcPct val="150000"/>
              </a:lnSpc>
              <a:buFont typeface="Courier New" panose="02070309020205020404" pitchFamily="49" charset="0"/>
              <a:buChar char="o"/>
            </a:pPr>
            <a:r>
              <a:rPr lang="en-IN" sz="1200" b="1" dirty="0">
                <a:solidFill>
                  <a:schemeClr val="tx1">
                    <a:lumMod val="95000"/>
                    <a:lumOff val="5000"/>
                  </a:schemeClr>
                </a:solidFill>
                <a:latin typeface="Arial" panose="020B0604020202020204" pitchFamily="34" charset="0"/>
                <a:cs typeface="Arial" panose="020B0604020202020204" pitchFamily="34" charset="0"/>
              </a:rPr>
              <a:t>Introduction</a:t>
            </a:r>
          </a:p>
          <a:p>
            <a:pPr marL="285750" indent="-285750">
              <a:lnSpc>
                <a:spcPct val="150000"/>
              </a:lnSpc>
              <a:buFont typeface="Courier New" panose="02070309020205020404" pitchFamily="49" charset="0"/>
              <a:buChar char="o"/>
            </a:pPr>
            <a:r>
              <a:rPr lang="en-IN" sz="1200" b="1" dirty="0">
                <a:solidFill>
                  <a:schemeClr val="tx1">
                    <a:lumMod val="95000"/>
                    <a:lumOff val="5000"/>
                  </a:schemeClr>
                </a:solidFill>
                <a:latin typeface="Arial" panose="020B0604020202020204" pitchFamily="34" charset="0"/>
                <a:cs typeface="Arial" panose="020B0604020202020204" pitchFamily="34" charset="0"/>
              </a:rPr>
              <a:t>Literature survey</a:t>
            </a:r>
          </a:p>
          <a:p>
            <a:pPr marL="285750" indent="-285750">
              <a:lnSpc>
                <a:spcPct val="150000"/>
              </a:lnSpc>
              <a:buFont typeface="Courier New" panose="02070309020205020404" pitchFamily="49" charset="0"/>
              <a:buChar char="o"/>
            </a:pPr>
            <a:r>
              <a:rPr lang="en-IN" sz="1200" b="1" dirty="0">
                <a:solidFill>
                  <a:schemeClr val="tx1">
                    <a:lumMod val="95000"/>
                    <a:lumOff val="5000"/>
                  </a:schemeClr>
                </a:solidFill>
                <a:latin typeface="Arial" panose="020B0604020202020204" pitchFamily="34" charset="0"/>
                <a:cs typeface="Arial" panose="020B0604020202020204" pitchFamily="34" charset="0"/>
              </a:rPr>
              <a:t>Existing challenges</a:t>
            </a:r>
          </a:p>
          <a:p>
            <a:pPr marL="285750" indent="-285750">
              <a:lnSpc>
                <a:spcPct val="150000"/>
              </a:lnSpc>
              <a:buFont typeface="Courier New" panose="02070309020205020404" pitchFamily="49" charset="0"/>
              <a:buChar char="o"/>
            </a:pPr>
            <a:r>
              <a:rPr lang="en-IN" sz="1200" b="1" dirty="0">
                <a:solidFill>
                  <a:schemeClr val="tx1">
                    <a:lumMod val="95000"/>
                    <a:lumOff val="5000"/>
                  </a:schemeClr>
                </a:solidFill>
                <a:latin typeface="Arial" panose="020B0604020202020204" pitchFamily="34" charset="0"/>
                <a:cs typeface="Arial" panose="020B0604020202020204" pitchFamily="34" charset="0"/>
              </a:rPr>
              <a:t>Problem statement</a:t>
            </a:r>
          </a:p>
          <a:p>
            <a:pPr marL="285750" indent="-285750">
              <a:lnSpc>
                <a:spcPct val="150000"/>
              </a:lnSpc>
              <a:buFont typeface="Courier New" panose="02070309020205020404" pitchFamily="49" charset="0"/>
              <a:buChar char="o"/>
            </a:pPr>
            <a:r>
              <a:rPr lang="en-IN" sz="1200" b="1" dirty="0">
                <a:solidFill>
                  <a:schemeClr val="tx1">
                    <a:lumMod val="95000"/>
                    <a:lumOff val="5000"/>
                  </a:schemeClr>
                </a:solidFill>
                <a:latin typeface="Arial" panose="020B0604020202020204" pitchFamily="34" charset="0"/>
                <a:cs typeface="Arial" panose="020B0604020202020204" pitchFamily="34" charset="0"/>
              </a:rPr>
              <a:t>Objectives</a:t>
            </a:r>
          </a:p>
          <a:p>
            <a:pPr marL="285750" indent="-285750">
              <a:lnSpc>
                <a:spcPct val="150000"/>
              </a:lnSpc>
              <a:buFont typeface="Courier New" panose="02070309020205020404" pitchFamily="49" charset="0"/>
              <a:buChar char="o"/>
            </a:pPr>
            <a:r>
              <a:rPr lang="en-IN" sz="1200" b="1" dirty="0">
                <a:solidFill>
                  <a:schemeClr val="tx1">
                    <a:lumMod val="95000"/>
                    <a:lumOff val="5000"/>
                  </a:schemeClr>
                </a:solidFill>
                <a:latin typeface="Arial" panose="020B0604020202020204" pitchFamily="34" charset="0"/>
                <a:cs typeface="Arial" panose="020B0604020202020204" pitchFamily="34" charset="0"/>
              </a:rPr>
              <a:t>Proposed System Architecture</a:t>
            </a:r>
          </a:p>
          <a:p>
            <a:pPr marL="285750" indent="-285750">
              <a:lnSpc>
                <a:spcPct val="150000"/>
              </a:lnSpc>
              <a:buFont typeface="Courier New" panose="02070309020205020404" pitchFamily="49" charset="0"/>
              <a:buChar char="o"/>
            </a:pPr>
            <a:r>
              <a:rPr lang="en-IN" sz="1200" b="1" dirty="0">
                <a:solidFill>
                  <a:schemeClr val="tx1">
                    <a:lumMod val="95000"/>
                    <a:lumOff val="5000"/>
                  </a:schemeClr>
                </a:solidFill>
                <a:latin typeface="Arial" panose="020B0604020202020204" pitchFamily="34" charset="0"/>
                <a:cs typeface="Arial" panose="020B0604020202020204" pitchFamily="34" charset="0"/>
              </a:rPr>
              <a:t>Algorithms</a:t>
            </a:r>
          </a:p>
          <a:p>
            <a:pPr marL="285750" indent="-285750">
              <a:lnSpc>
                <a:spcPct val="150000"/>
              </a:lnSpc>
              <a:buFont typeface="Courier New" panose="02070309020205020404" pitchFamily="49" charset="0"/>
              <a:buChar char="o"/>
            </a:pPr>
            <a:r>
              <a:rPr lang="en-IN" sz="1200" b="1" dirty="0">
                <a:solidFill>
                  <a:schemeClr val="tx1">
                    <a:lumMod val="95000"/>
                    <a:lumOff val="5000"/>
                  </a:schemeClr>
                </a:solidFill>
                <a:latin typeface="Arial" panose="020B0604020202020204" pitchFamily="34" charset="0"/>
                <a:cs typeface="Arial" panose="020B0604020202020204" pitchFamily="34" charset="0"/>
              </a:rPr>
              <a:t>References</a:t>
            </a:r>
          </a:p>
          <a:p>
            <a:pPr marL="285750" indent="-285750">
              <a:lnSpc>
                <a:spcPct val="150000"/>
              </a:lnSpc>
              <a:buFont typeface="Courier New" panose="02070309020205020404" pitchFamily="49" charset="0"/>
              <a:buChar char="o"/>
            </a:pPr>
            <a:endParaRPr lang="en-IN" sz="1200" b="1" dirty="0">
              <a:solidFill>
                <a:schemeClr val="tx1">
                  <a:lumMod val="95000"/>
                  <a:lumOff val="5000"/>
                </a:schemeClr>
              </a:solidFill>
              <a:latin typeface="Arial" panose="020B0604020202020204" pitchFamily="34" charset="0"/>
              <a:cs typeface="Arial" panose="020B0604020202020204" pitchFamily="34" charset="0"/>
            </a:endParaRPr>
          </a:p>
          <a:p>
            <a:pPr marL="0" lvl="0" indent="0" algn="l" rtl="0">
              <a:lnSpc>
                <a:spcPct val="150000"/>
              </a:lnSpc>
              <a:spcBef>
                <a:spcPts val="0"/>
              </a:spcBef>
              <a:spcAft>
                <a:spcPts val="1200"/>
              </a:spcAft>
              <a:buNone/>
            </a:pPr>
            <a:endParaRPr sz="1200" dirty="0">
              <a:solidFill>
                <a:schemeClr val="tx1">
                  <a:lumMod val="95000"/>
                  <a:lumOff val="5000"/>
                </a:schemeClr>
              </a:solidFill>
              <a:latin typeface="Calibri"/>
              <a:ea typeface="Calibri"/>
              <a:cs typeface="Calibri"/>
              <a:sym typeface="Calibri"/>
            </a:endParaRPr>
          </a:p>
        </p:txBody>
      </p:sp>
      <p:sp>
        <p:nvSpPr>
          <p:cNvPr id="2" name="Slide Number Placeholder 1">
            <a:extLst>
              <a:ext uri="{FF2B5EF4-FFF2-40B4-BE49-F238E27FC236}">
                <a16:creationId xmlns:a16="http://schemas.microsoft.com/office/drawing/2014/main" id="{BA1E86EC-04CC-4828-50E1-9F5017C965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pic>
        <p:nvPicPr>
          <p:cNvPr id="3" name="Google Shape;64;p14">
            <a:extLst>
              <a:ext uri="{FF2B5EF4-FFF2-40B4-BE49-F238E27FC236}">
                <a16:creationId xmlns:a16="http://schemas.microsoft.com/office/drawing/2014/main" id="{7E012539-94ED-F15D-AEEF-26F8718A3AAD}"/>
              </a:ext>
            </a:extLst>
          </p:cNvPr>
          <p:cNvPicPr preferRelativeResize="0"/>
          <p:nvPr/>
        </p:nvPicPr>
        <p:blipFill>
          <a:blip r:embed="rId3">
            <a:alphaModFix/>
          </a:blip>
          <a:stretch>
            <a:fillRect/>
          </a:stretch>
        </p:blipFill>
        <p:spPr>
          <a:xfrm>
            <a:off x="7665325" y="86683"/>
            <a:ext cx="1355833" cy="37446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788020" y="198365"/>
            <a:ext cx="7684438" cy="524700"/>
          </a:xfrm>
          <a:prstGeom prst="rect">
            <a:avLst/>
          </a:prstGeom>
        </p:spPr>
        <p:txBody>
          <a:bodyPr spcFirstLastPara="1" wrap="square" lIns="91425" tIns="91425" rIns="91425" bIns="91425" anchor="t" anchorCtr="0">
            <a:noAutofit/>
          </a:bodyPr>
          <a:lstStyle/>
          <a:p>
            <a:pPr>
              <a:lnSpc>
                <a:spcPct val="150000"/>
              </a:lnSpc>
              <a:buSzPts val="990"/>
            </a:pPr>
            <a:r>
              <a:rPr lang="en-US" sz="2400" b="1" dirty="0">
                <a:latin typeface="Calibri" panose="020F0502020204030204" pitchFamily="34" charset="0"/>
                <a:ea typeface="Calibri" panose="020F0502020204030204" pitchFamily="34" charset="0"/>
                <a:cs typeface="Calibri" panose="020F0502020204030204" pitchFamily="34" charset="0"/>
              </a:rPr>
              <a:t>Algorithm (Cont..) </a:t>
            </a:r>
            <a:br>
              <a:rPr lang="en-US" sz="2400" b="1" dirty="0">
                <a:latin typeface="Calibri" panose="020F0502020204030204" pitchFamily="34" charset="0"/>
                <a:ea typeface="Calibri" panose="020F0502020204030204" pitchFamily="34" charset="0"/>
                <a:cs typeface="Calibri" panose="020F0502020204030204" pitchFamily="34" charset="0"/>
              </a:rPr>
            </a:br>
            <a:endParaRPr lang="en-US" sz="2400" b="1" dirty="0">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79" name="Google Shape;79;p16"/>
          <p:cNvSpPr/>
          <p:nvPr/>
        </p:nvSpPr>
        <p:spPr>
          <a:xfrm>
            <a:off x="0" y="0"/>
            <a:ext cx="390600" cy="5143500"/>
          </a:xfrm>
          <a:prstGeom prst="rect">
            <a:avLst/>
          </a:prstGeom>
          <a:gradFill>
            <a:gsLst>
              <a:gs pos="0">
                <a:srgbClr val="19357E"/>
              </a:gs>
              <a:gs pos="31000">
                <a:srgbClr val="19357E"/>
              </a:gs>
              <a:gs pos="100000">
                <a:srgbClr val="F05A22"/>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0" name="Google Shape;80;p16"/>
          <p:cNvSpPr/>
          <p:nvPr/>
        </p:nvSpPr>
        <p:spPr>
          <a:xfrm>
            <a:off x="886384" y="1023344"/>
            <a:ext cx="1154100" cy="71100"/>
          </a:xfrm>
          <a:prstGeom prst="rect">
            <a:avLst/>
          </a:prstGeom>
          <a:solidFill>
            <a:srgbClr val="F05A2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 name="Slide Number Placeholder 1">
            <a:extLst>
              <a:ext uri="{FF2B5EF4-FFF2-40B4-BE49-F238E27FC236}">
                <a16:creationId xmlns:a16="http://schemas.microsoft.com/office/drawing/2014/main" id="{881BCF38-DCAA-2A00-50F2-3946E18797E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
        <p:nvSpPr>
          <p:cNvPr id="5" name="TextBox 4">
            <a:extLst>
              <a:ext uri="{FF2B5EF4-FFF2-40B4-BE49-F238E27FC236}">
                <a16:creationId xmlns:a16="http://schemas.microsoft.com/office/drawing/2014/main" id="{A794A8CB-EF28-9CB4-2EB4-FE4F35737DD9}"/>
              </a:ext>
            </a:extLst>
          </p:cNvPr>
          <p:cNvSpPr txBox="1"/>
          <p:nvPr/>
        </p:nvSpPr>
        <p:spPr>
          <a:xfrm>
            <a:off x="788020" y="1125258"/>
            <a:ext cx="8233138" cy="2833724"/>
          </a:xfrm>
          <a:prstGeom prst="rect">
            <a:avLst/>
          </a:prstGeom>
          <a:noFill/>
        </p:spPr>
        <p:txBody>
          <a:bodyPr wrap="square">
            <a:spAutoFit/>
          </a:bodyPr>
          <a:lstStyle/>
          <a:p>
            <a:pPr algn="just">
              <a:lnSpc>
                <a:spcPct val="150000"/>
              </a:lnSpc>
            </a:pPr>
            <a:r>
              <a:rPr lang="en-US" sz="1200" dirty="0">
                <a:latin typeface="Calibri" panose="020F0502020204030204" pitchFamily="34" charset="0"/>
                <a:ea typeface="Calibri" panose="020F0502020204030204" pitchFamily="34" charset="0"/>
                <a:cs typeface="Calibri" panose="020F0502020204030204" pitchFamily="34" charset="0"/>
              </a:rPr>
              <a:t>b. Calculate the minimum gap:</a:t>
            </a:r>
          </a:p>
          <a:p>
            <a:pPr algn="just">
              <a:lnSpc>
                <a:spcPct val="150000"/>
              </a:lnSpc>
            </a:pPr>
            <a:r>
              <a:rPr lang="en-US" sz="1200" dirty="0">
                <a:latin typeface="Calibri" panose="020F0502020204030204" pitchFamily="34" charset="0"/>
                <a:ea typeface="Calibri" panose="020F0502020204030204" pitchFamily="34" charset="0"/>
                <a:cs typeface="Calibri" panose="020F0502020204030204" pitchFamily="34" charset="0"/>
              </a:rPr>
              <a:t>        </a:t>
            </a:r>
            <a:r>
              <a:rPr lang="en-US" sz="1200" dirty="0" err="1">
                <a:latin typeface="Calibri" panose="020F0502020204030204" pitchFamily="34" charset="0"/>
                <a:ea typeface="Calibri" panose="020F0502020204030204" pitchFamily="34" charset="0"/>
                <a:cs typeface="Calibri" panose="020F0502020204030204" pitchFamily="34" charset="0"/>
              </a:rPr>
              <a:t>min_gap</a:t>
            </a:r>
            <a:r>
              <a:rPr lang="en-US" sz="1200" dirty="0">
                <a:latin typeface="Calibri" panose="020F0502020204030204" pitchFamily="34" charset="0"/>
                <a:ea typeface="Calibri" panose="020F0502020204030204" pitchFamily="34" charset="0"/>
                <a:cs typeface="Calibri" panose="020F0502020204030204" pitchFamily="34" charset="0"/>
              </a:rPr>
              <a:t> &lt;- min(</a:t>
            </a:r>
            <a:r>
              <a:rPr lang="en-US" sz="1200" dirty="0" err="1">
                <a:latin typeface="Calibri" panose="020F0502020204030204" pitchFamily="34" charset="0"/>
                <a:ea typeface="Calibri" panose="020F0502020204030204" pitchFamily="34" charset="0"/>
                <a:cs typeface="Calibri" panose="020F0502020204030204" pitchFamily="34" charset="0"/>
              </a:rPr>
              <a:t>pv_dist</a:t>
            </a:r>
            <a:r>
              <a:rPr lang="en-US" sz="1200" dirty="0">
                <a:latin typeface="Calibri" panose="020F0502020204030204" pitchFamily="34" charset="0"/>
                <a:ea typeface="Calibri" panose="020F0502020204030204" pitchFamily="34" charset="0"/>
                <a:cs typeface="Calibri" panose="020F0502020204030204" pitchFamily="34" charset="0"/>
              </a:rPr>
              <a:t>, </a:t>
            </a:r>
            <a:r>
              <a:rPr lang="en-US" sz="1200" dirty="0" err="1">
                <a:latin typeface="Calibri" panose="020F0502020204030204" pitchFamily="34" charset="0"/>
                <a:ea typeface="Calibri" panose="020F0502020204030204" pitchFamily="34" charset="0"/>
                <a:cs typeface="Calibri" panose="020F0502020204030204" pitchFamily="34" charset="0"/>
              </a:rPr>
              <a:t>sv_dist</a:t>
            </a:r>
            <a:r>
              <a:rPr lang="en-US" sz="1200" dirty="0">
                <a:latin typeface="Calibri" panose="020F0502020204030204" pitchFamily="34" charset="0"/>
                <a:ea typeface="Calibri" panose="020F0502020204030204" pitchFamily="34" charset="0"/>
                <a:cs typeface="Calibri" panose="020F0502020204030204" pitchFamily="34" charset="0"/>
              </a:rPr>
              <a:t>)</a:t>
            </a:r>
          </a:p>
          <a:p>
            <a:pPr algn="just">
              <a:lnSpc>
                <a:spcPct val="150000"/>
              </a:lnSpc>
            </a:pPr>
            <a:r>
              <a:rPr lang="en-US" sz="1200" dirty="0">
                <a:latin typeface="Calibri" panose="020F0502020204030204" pitchFamily="34" charset="0"/>
                <a:ea typeface="Calibri" panose="020F0502020204030204" pitchFamily="34" charset="0"/>
                <a:cs typeface="Calibri" panose="020F0502020204030204" pitchFamily="34" charset="0"/>
              </a:rPr>
              <a:t>     c. Check if the minimum gap is greater than or equal to 5.00 meters:</a:t>
            </a:r>
          </a:p>
          <a:p>
            <a:pPr algn="just">
              <a:lnSpc>
                <a:spcPct val="150000"/>
              </a:lnSpc>
            </a:pPr>
            <a:r>
              <a:rPr lang="en-US" sz="1200" dirty="0">
                <a:latin typeface="Calibri" panose="020F0502020204030204" pitchFamily="34" charset="0"/>
                <a:ea typeface="Calibri" panose="020F0502020204030204" pitchFamily="34" charset="0"/>
                <a:cs typeface="Calibri" panose="020F0502020204030204" pitchFamily="34" charset="0"/>
              </a:rPr>
              <a:t>        if </a:t>
            </a:r>
            <a:r>
              <a:rPr lang="en-US" sz="1200" dirty="0" err="1">
                <a:latin typeface="Calibri" panose="020F0502020204030204" pitchFamily="34" charset="0"/>
                <a:ea typeface="Calibri" panose="020F0502020204030204" pitchFamily="34" charset="0"/>
                <a:cs typeface="Calibri" panose="020F0502020204030204" pitchFamily="34" charset="0"/>
              </a:rPr>
              <a:t>min_gap</a:t>
            </a:r>
            <a:r>
              <a:rPr lang="en-US" sz="1200" dirty="0">
                <a:latin typeface="Calibri" panose="020F0502020204030204" pitchFamily="34" charset="0"/>
                <a:ea typeface="Calibri" panose="020F0502020204030204" pitchFamily="34" charset="0"/>
                <a:cs typeface="Calibri" panose="020F0502020204030204" pitchFamily="34" charset="0"/>
              </a:rPr>
              <a:t> &gt;= 5.00:</a:t>
            </a:r>
          </a:p>
          <a:p>
            <a:pPr algn="just">
              <a:lnSpc>
                <a:spcPct val="150000"/>
              </a:lnSpc>
            </a:pPr>
            <a:r>
              <a:rPr lang="en-US" sz="1200" dirty="0">
                <a:latin typeface="Calibri" panose="020F0502020204030204" pitchFamily="34" charset="0"/>
                <a:ea typeface="Calibri" panose="020F0502020204030204" pitchFamily="34" charset="0"/>
                <a:cs typeface="Calibri" panose="020F0502020204030204" pitchFamily="34" charset="0"/>
              </a:rPr>
              <a:t>          Set vehicle v as safe</a:t>
            </a:r>
          </a:p>
          <a:p>
            <a:pPr algn="just">
              <a:lnSpc>
                <a:spcPct val="150000"/>
              </a:lnSpc>
            </a:pPr>
            <a:r>
              <a:rPr lang="en-US" sz="1200" dirty="0">
                <a:latin typeface="Calibri" panose="020F0502020204030204" pitchFamily="34" charset="0"/>
                <a:ea typeface="Calibri" panose="020F0502020204030204" pitchFamily="34" charset="0"/>
                <a:cs typeface="Calibri" panose="020F0502020204030204" pitchFamily="34" charset="0"/>
              </a:rPr>
              <a:t>        else:</a:t>
            </a:r>
          </a:p>
          <a:p>
            <a:pPr algn="just">
              <a:lnSpc>
                <a:spcPct val="150000"/>
              </a:lnSpc>
            </a:pPr>
            <a:r>
              <a:rPr lang="en-US" sz="1200" dirty="0">
                <a:latin typeface="Calibri" panose="020F0502020204030204" pitchFamily="34" charset="0"/>
                <a:ea typeface="Calibri" panose="020F0502020204030204" pitchFamily="34" charset="0"/>
                <a:cs typeface="Calibri" panose="020F0502020204030204" pitchFamily="34" charset="0"/>
              </a:rPr>
              <a:t>          Increment the vehicle count for the lane of vehicle v:</a:t>
            </a:r>
          </a:p>
          <a:p>
            <a:pPr algn="just">
              <a:lnSpc>
                <a:spcPct val="150000"/>
              </a:lnSpc>
            </a:pPr>
            <a:r>
              <a:rPr lang="en-US" sz="1200" dirty="0">
                <a:latin typeface="Calibri" panose="020F0502020204030204" pitchFamily="34" charset="0"/>
                <a:ea typeface="Calibri" panose="020F0502020204030204" pitchFamily="34" charset="0"/>
                <a:cs typeface="Calibri" panose="020F0502020204030204" pitchFamily="34" charset="0"/>
              </a:rPr>
              <a:t>          </a:t>
            </a:r>
            <a:r>
              <a:rPr lang="en-US" sz="1200" dirty="0" err="1">
                <a:latin typeface="Calibri" panose="020F0502020204030204" pitchFamily="34" charset="0"/>
                <a:ea typeface="Calibri" panose="020F0502020204030204" pitchFamily="34" charset="0"/>
                <a:cs typeface="Calibri" panose="020F0502020204030204" pitchFamily="34" charset="0"/>
              </a:rPr>
              <a:t>veh_count</a:t>
            </a:r>
            <a:r>
              <a:rPr lang="en-US" sz="1200" dirty="0">
                <a:latin typeface="Calibri" panose="020F0502020204030204" pitchFamily="34" charset="0"/>
                <a:ea typeface="Calibri" panose="020F0502020204030204" pitchFamily="34" charset="0"/>
                <a:cs typeface="Calibri" panose="020F0502020204030204" pitchFamily="34" charset="0"/>
              </a:rPr>
              <a:t>[L[v]] &lt;- </a:t>
            </a:r>
            <a:r>
              <a:rPr lang="en-US" sz="1200" dirty="0" err="1">
                <a:latin typeface="Calibri" panose="020F0502020204030204" pitchFamily="34" charset="0"/>
                <a:ea typeface="Calibri" panose="020F0502020204030204" pitchFamily="34" charset="0"/>
                <a:cs typeface="Calibri" panose="020F0502020204030204" pitchFamily="34" charset="0"/>
              </a:rPr>
              <a:t>veh_count</a:t>
            </a:r>
            <a:r>
              <a:rPr lang="en-US" sz="1200" dirty="0">
                <a:latin typeface="Calibri" panose="020F0502020204030204" pitchFamily="34" charset="0"/>
                <a:ea typeface="Calibri" panose="020F0502020204030204" pitchFamily="34" charset="0"/>
                <a:cs typeface="Calibri" panose="020F0502020204030204" pitchFamily="34" charset="0"/>
              </a:rPr>
              <a:t>[L[v]] + 1</a:t>
            </a:r>
          </a:p>
          <a:p>
            <a:pPr algn="just">
              <a:lnSpc>
                <a:spcPct val="150000"/>
              </a:lnSpc>
            </a:pPr>
            <a:r>
              <a:rPr lang="en-US" sz="1200" dirty="0">
                <a:latin typeface="Calibri" panose="020F0502020204030204" pitchFamily="34" charset="0"/>
                <a:ea typeface="Calibri" panose="020F0502020204030204" pitchFamily="34" charset="0"/>
                <a:cs typeface="Calibri" panose="020F0502020204030204" pitchFamily="34" charset="0"/>
              </a:rPr>
              <a:t>3. Return the vehicle count via lanes: </a:t>
            </a:r>
            <a:r>
              <a:rPr lang="en-US" sz="1200" dirty="0" err="1">
                <a:latin typeface="Calibri" panose="020F0502020204030204" pitchFamily="34" charset="0"/>
                <a:ea typeface="Calibri" panose="020F0502020204030204" pitchFamily="34" charset="0"/>
                <a:cs typeface="Calibri" panose="020F0502020204030204" pitchFamily="34" charset="0"/>
              </a:rPr>
              <a:t>veh_count</a:t>
            </a:r>
            <a:endParaRPr lang="en-US" sz="1200" dirty="0">
              <a:latin typeface="Calibri" panose="020F0502020204030204" pitchFamily="34" charset="0"/>
              <a:ea typeface="Calibri" panose="020F0502020204030204" pitchFamily="34" charset="0"/>
              <a:cs typeface="Calibri" panose="020F0502020204030204" pitchFamily="34" charset="0"/>
            </a:endParaRPr>
          </a:p>
          <a:p>
            <a:pPr algn="just">
              <a:lnSpc>
                <a:spcPct val="150000"/>
              </a:lnSpc>
            </a:pPr>
            <a:endParaRPr lang="en-IN" sz="1200" dirty="0">
              <a:latin typeface="Calibri" panose="020F0502020204030204" pitchFamily="34" charset="0"/>
              <a:ea typeface="Calibri" panose="020F0502020204030204" pitchFamily="34" charset="0"/>
              <a:cs typeface="Calibri" panose="020F0502020204030204" pitchFamily="34" charset="0"/>
            </a:endParaRPr>
          </a:p>
        </p:txBody>
      </p:sp>
      <p:pic>
        <p:nvPicPr>
          <p:cNvPr id="3" name="Google Shape;64;p14">
            <a:extLst>
              <a:ext uri="{FF2B5EF4-FFF2-40B4-BE49-F238E27FC236}">
                <a16:creationId xmlns:a16="http://schemas.microsoft.com/office/drawing/2014/main" id="{70036484-080C-47B8-EA0F-4CB3ABF71F2A}"/>
              </a:ext>
            </a:extLst>
          </p:cNvPr>
          <p:cNvPicPr preferRelativeResize="0"/>
          <p:nvPr/>
        </p:nvPicPr>
        <p:blipFill>
          <a:blip r:embed="rId3">
            <a:alphaModFix/>
          </a:blip>
          <a:stretch>
            <a:fillRect/>
          </a:stretch>
        </p:blipFill>
        <p:spPr>
          <a:xfrm>
            <a:off x="7665325" y="86683"/>
            <a:ext cx="1355833" cy="374463"/>
          </a:xfrm>
          <a:prstGeom prst="rect">
            <a:avLst/>
          </a:prstGeom>
          <a:noFill/>
          <a:ln>
            <a:noFill/>
          </a:ln>
        </p:spPr>
      </p:pic>
    </p:spTree>
    <p:extLst>
      <p:ext uri="{BB962C8B-B14F-4D97-AF65-F5344CB8AC3E}">
        <p14:creationId xmlns:p14="http://schemas.microsoft.com/office/powerpoint/2010/main" val="10403926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783122" y="460561"/>
            <a:ext cx="7722600" cy="524700"/>
          </a:xfrm>
          <a:prstGeom prst="rect">
            <a:avLst/>
          </a:prstGeom>
        </p:spPr>
        <p:txBody>
          <a:bodyPr spcFirstLastPara="1" wrap="square" lIns="91425" tIns="91425" rIns="91425" bIns="91425" anchor="t" anchorCtr="0">
            <a:noAutofit/>
          </a:bodyPr>
          <a:lstStyle/>
          <a:p>
            <a:pPr>
              <a:buSzPts val="990"/>
            </a:pPr>
            <a:r>
              <a:rPr lang="en-US" sz="2400" b="1" dirty="0">
                <a:latin typeface="Calibri" panose="020F0502020204030204" pitchFamily="34" charset="0"/>
                <a:ea typeface="Calibri" panose="020F0502020204030204" pitchFamily="34" charset="0"/>
                <a:cs typeface="Calibri" panose="020F0502020204030204" pitchFamily="34" charset="0"/>
              </a:rPr>
              <a:t>References</a:t>
            </a:r>
            <a:br>
              <a:rPr lang="en-US" sz="2400" b="1" dirty="0">
                <a:latin typeface="Calibri" panose="020F0502020204030204" pitchFamily="34" charset="0"/>
                <a:ea typeface="Calibri" panose="020F0502020204030204" pitchFamily="34" charset="0"/>
                <a:cs typeface="Calibri" panose="020F0502020204030204" pitchFamily="34" charset="0"/>
              </a:rPr>
            </a:br>
            <a:endParaRPr lang="en-US" sz="2400" b="1" dirty="0">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79" name="Google Shape;79;p16"/>
          <p:cNvSpPr/>
          <p:nvPr/>
        </p:nvSpPr>
        <p:spPr>
          <a:xfrm>
            <a:off x="0" y="0"/>
            <a:ext cx="390600" cy="5143500"/>
          </a:xfrm>
          <a:prstGeom prst="rect">
            <a:avLst/>
          </a:prstGeom>
          <a:gradFill>
            <a:gsLst>
              <a:gs pos="0">
                <a:srgbClr val="19357E"/>
              </a:gs>
              <a:gs pos="31000">
                <a:srgbClr val="19357E"/>
              </a:gs>
              <a:gs pos="100000">
                <a:srgbClr val="F05A22"/>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0" name="Google Shape;80;p16"/>
          <p:cNvSpPr/>
          <p:nvPr/>
        </p:nvSpPr>
        <p:spPr>
          <a:xfrm>
            <a:off x="886384" y="1023344"/>
            <a:ext cx="1154100" cy="71100"/>
          </a:xfrm>
          <a:prstGeom prst="rect">
            <a:avLst/>
          </a:prstGeom>
          <a:solidFill>
            <a:srgbClr val="F05A2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 name="Slide Number Placeholder 1">
            <a:extLst>
              <a:ext uri="{FF2B5EF4-FFF2-40B4-BE49-F238E27FC236}">
                <a16:creationId xmlns:a16="http://schemas.microsoft.com/office/drawing/2014/main" id="{881BCF38-DCAA-2A00-50F2-3946E18797E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
        <p:nvSpPr>
          <p:cNvPr id="8" name="TextBox 7">
            <a:extLst>
              <a:ext uri="{FF2B5EF4-FFF2-40B4-BE49-F238E27FC236}">
                <a16:creationId xmlns:a16="http://schemas.microsoft.com/office/drawing/2014/main" id="{BF57B5E6-13C5-1F18-6C9B-A6AB83E88D9F}"/>
              </a:ext>
            </a:extLst>
          </p:cNvPr>
          <p:cNvSpPr txBox="1"/>
          <p:nvPr/>
        </p:nvSpPr>
        <p:spPr>
          <a:xfrm>
            <a:off x="886384" y="1199328"/>
            <a:ext cx="8223264" cy="3387722"/>
          </a:xfrm>
          <a:prstGeom prst="rect">
            <a:avLst/>
          </a:prstGeom>
          <a:noFill/>
        </p:spPr>
        <p:txBody>
          <a:bodyPr wrap="square">
            <a:spAutoFit/>
          </a:bodyPr>
          <a:lstStyle/>
          <a:p>
            <a:pPr marL="228600" indent="-228600" algn="just">
              <a:lnSpc>
                <a:spcPct val="150000"/>
              </a:lnSpc>
              <a:buAutoNum type="arabicPeriod"/>
            </a:pPr>
            <a:r>
              <a:rPr lang="en-IN" sz="1200" i="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W. Gong, Y. Wang, M. Zhang, E. </a:t>
            </a:r>
            <a:r>
              <a:rPr lang="en-IN" sz="1200" i="1" dirty="0" err="1">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Mihankhah</a:t>
            </a:r>
            <a:r>
              <a:rPr lang="en-IN" sz="1200" i="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H. Chen and D. Wang, "A Fast Anomaly Diagnosis Approach Based on Modified CNN and Multisensor Data Fusion," in IEEE Transactions on Industrial Electronics, vol. 69, no. 12, pp. 13636-13646, Dec. 2022.</a:t>
            </a:r>
          </a:p>
          <a:p>
            <a:pPr marL="228600" indent="-228600" algn="just">
              <a:lnSpc>
                <a:spcPct val="150000"/>
              </a:lnSpc>
              <a:buAutoNum type="arabicPeriod"/>
            </a:pPr>
            <a:r>
              <a:rPr lang="en-IN" sz="1200" i="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Y. Fang, H. Min, W. Wang, Z. Xu and X. Zhao, "A Fault Detection and Diagnosis System for Autonomous Vehicles Based on Hybrid Approaches," in IEEE Sensors Journal, vol. 20, no. 16, pp. 9359-9371, 15 Aug.15, 2020.</a:t>
            </a:r>
          </a:p>
          <a:p>
            <a:pPr marL="228600" indent="-228600" algn="just">
              <a:lnSpc>
                <a:spcPct val="150000"/>
              </a:lnSpc>
              <a:buAutoNum type="arabicPeriod"/>
            </a:pPr>
            <a:r>
              <a:rPr lang="en-IN" sz="1200" i="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S. Dasgupta, M. Rahman, M. Islam and M. Chowdhury, "A Sensor Fusion-Based GNSS Spoofing Attack Detection Framework for Autonomous Vehicles," in IEEE Transactions on Intelligent Transportation Systems, vol. 23, no. 12, pp. 23559-23572, Dec. 2022, </a:t>
            </a:r>
            <a:r>
              <a:rPr lang="en-IN" sz="1200" i="1" dirty="0" err="1">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doi</a:t>
            </a:r>
            <a:r>
              <a:rPr lang="en-IN" sz="1200" i="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10.1109/TITS.2022.3197817.</a:t>
            </a:r>
          </a:p>
          <a:p>
            <a:pPr marL="228600" indent="-228600" algn="just">
              <a:lnSpc>
                <a:spcPct val="150000"/>
              </a:lnSpc>
              <a:buAutoNum type="arabicPeriod"/>
            </a:pPr>
            <a:r>
              <a:rPr lang="en-IN" sz="1200" i="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A. Fascista, A. </a:t>
            </a:r>
            <a:r>
              <a:rPr lang="en-IN" sz="1200" i="1" dirty="0" err="1">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Coluccia</a:t>
            </a:r>
            <a:r>
              <a:rPr lang="en-IN" sz="1200" i="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and C. </a:t>
            </a:r>
            <a:r>
              <a:rPr lang="en-IN" sz="1200" i="1" dirty="0" err="1">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Ravazzi</a:t>
            </a:r>
            <a:r>
              <a:rPr lang="en-IN" sz="1200" i="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"A Unified Bayesian Framework for Joint Estimation and Anomaly Detection in Environmental Sensor Networks," in IEEE Access, vol. 11, pp. 227-248, 2023.</a:t>
            </a:r>
          </a:p>
          <a:p>
            <a:pPr marL="228600" indent="-228600" algn="just">
              <a:lnSpc>
                <a:spcPct val="150000"/>
              </a:lnSpc>
              <a:buAutoNum type="arabicPeriod"/>
            </a:pPr>
            <a:r>
              <a:rPr lang="en-IN" sz="1200" i="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S. </a:t>
            </a:r>
            <a:r>
              <a:rPr lang="en-IN" sz="1200" i="1" dirty="0" err="1">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Longari</a:t>
            </a:r>
            <a:r>
              <a:rPr lang="en-IN" sz="1200" i="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D. H. Nova </a:t>
            </a:r>
            <a:r>
              <a:rPr lang="en-IN" sz="1200" i="1" dirty="0" err="1">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Valcarcel</a:t>
            </a:r>
            <a:r>
              <a:rPr lang="en-IN" sz="1200" i="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M. </a:t>
            </a:r>
            <a:r>
              <a:rPr lang="en-IN" sz="1200" i="1" dirty="0" err="1">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Zago</a:t>
            </a:r>
            <a:r>
              <a:rPr lang="en-IN" sz="1200" i="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M. Carminati and S. </a:t>
            </a:r>
            <a:r>
              <a:rPr lang="en-IN" sz="1200" i="1" dirty="0" err="1">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Zanero</a:t>
            </a:r>
            <a:r>
              <a:rPr lang="en-IN" sz="1200" i="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"CANnolo: An Anomaly Detection System Based on LSTM Autoencoders for Controller Area Network," in IEEE Transactions on Network and Service Management, vol. 18, no. 2, pp. 1913-1924, June 2021.</a:t>
            </a:r>
          </a:p>
        </p:txBody>
      </p:sp>
      <p:pic>
        <p:nvPicPr>
          <p:cNvPr id="3" name="Google Shape;64;p14">
            <a:extLst>
              <a:ext uri="{FF2B5EF4-FFF2-40B4-BE49-F238E27FC236}">
                <a16:creationId xmlns:a16="http://schemas.microsoft.com/office/drawing/2014/main" id="{3C699526-0404-945A-2297-F7B89B549AFE}"/>
              </a:ext>
            </a:extLst>
          </p:cNvPr>
          <p:cNvPicPr preferRelativeResize="0"/>
          <p:nvPr/>
        </p:nvPicPr>
        <p:blipFill>
          <a:blip r:embed="rId3">
            <a:alphaModFix/>
          </a:blip>
          <a:stretch>
            <a:fillRect/>
          </a:stretch>
        </p:blipFill>
        <p:spPr>
          <a:xfrm>
            <a:off x="7665325" y="86683"/>
            <a:ext cx="1355833" cy="374463"/>
          </a:xfrm>
          <a:prstGeom prst="rect">
            <a:avLst/>
          </a:prstGeom>
          <a:noFill/>
          <a:ln>
            <a:noFill/>
          </a:ln>
        </p:spPr>
      </p:pic>
    </p:spTree>
    <p:extLst>
      <p:ext uri="{BB962C8B-B14F-4D97-AF65-F5344CB8AC3E}">
        <p14:creationId xmlns:p14="http://schemas.microsoft.com/office/powerpoint/2010/main" val="39789738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749858" y="439115"/>
            <a:ext cx="7722600" cy="524700"/>
          </a:xfrm>
          <a:prstGeom prst="rect">
            <a:avLst/>
          </a:prstGeom>
        </p:spPr>
        <p:txBody>
          <a:bodyPr spcFirstLastPara="1" wrap="square" lIns="91425" tIns="91425" rIns="91425" bIns="91425" anchor="t" anchorCtr="0">
            <a:noAutofit/>
          </a:bodyPr>
          <a:lstStyle/>
          <a:p>
            <a:pPr>
              <a:buSzPts val="990"/>
            </a:pPr>
            <a:r>
              <a:rPr lang="en-US" sz="2400" b="1" dirty="0">
                <a:latin typeface="Calibri" panose="020F0502020204030204" pitchFamily="34" charset="0"/>
                <a:ea typeface="Calibri" panose="020F0502020204030204" pitchFamily="34" charset="0"/>
                <a:cs typeface="Calibri" panose="020F0502020204030204" pitchFamily="34" charset="0"/>
              </a:rPr>
              <a:t>References (Cont.)</a:t>
            </a:r>
            <a:br>
              <a:rPr lang="en-US" sz="2400" b="1" dirty="0">
                <a:latin typeface="Calibri" panose="020F0502020204030204" pitchFamily="34" charset="0"/>
                <a:ea typeface="Calibri" panose="020F0502020204030204" pitchFamily="34" charset="0"/>
                <a:cs typeface="Calibri" panose="020F0502020204030204" pitchFamily="34" charset="0"/>
              </a:rPr>
            </a:br>
            <a:endParaRPr lang="en-US" sz="2400" b="1" dirty="0">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79" name="Google Shape;79;p16"/>
          <p:cNvSpPr/>
          <p:nvPr/>
        </p:nvSpPr>
        <p:spPr>
          <a:xfrm>
            <a:off x="0" y="0"/>
            <a:ext cx="390600" cy="5143500"/>
          </a:xfrm>
          <a:prstGeom prst="rect">
            <a:avLst/>
          </a:prstGeom>
          <a:gradFill>
            <a:gsLst>
              <a:gs pos="0">
                <a:srgbClr val="19357E"/>
              </a:gs>
              <a:gs pos="31000">
                <a:srgbClr val="19357E"/>
              </a:gs>
              <a:gs pos="100000">
                <a:srgbClr val="F05A22"/>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0" name="Google Shape;80;p16"/>
          <p:cNvSpPr/>
          <p:nvPr/>
        </p:nvSpPr>
        <p:spPr>
          <a:xfrm>
            <a:off x="886384" y="1023344"/>
            <a:ext cx="1154100" cy="71100"/>
          </a:xfrm>
          <a:prstGeom prst="rect">
            <a:avLst/>
          </a:prstGeom>
          <a:solidFill>
            <a:srgbClr val="F05A2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 name="Slide Number Placeholder 1">
            <a:extLst>
              <a:ext uri="{FF2B5EF4-FFF2-40B4-BE49-F238E27FC236}">
                <a16:creationId xmlns:a16="http://schemas.microsoft.com/office/drawing/2014/main" id="{881BCF38-DCAA-2A00-50F2-3946E18797E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
        <p:nvSpPr>
          <p:cNvPr id="8" name="TextBox 7">
            <a:extLst>
              <a:ext uri="{FF2B5EF4-FFF2-40B4-BE49-F238E27FC236}">
                <a16:creationId xmlns:a16="http://schemas.microsoft.com/office/drawing/2014/main" id="{BF57B5E6-13C5-1F18-6C9B-A6AB83E88D9F}"/>
              </a:ext>
            </a:extLst>
          </p:cNvPr>
          <p:cNvSpPr txBox="1"/>
          <p:nvPr/>
        </p:nvSpPr>
        <p:spPr>
          <a:xfrm>
            <a:off x="886384" y="1115097"/>
            <a:ext cx="8223264" cy="3941720"/>
          </a:xfrm>
          <a:prstGeom prst="rect">
            <a:avLst/>
          </a:prstGeom>
          <a:noFill/>
        </p:spPr>
        <p:txBody>
          <a:bodyPr wrap="square">
            <a:spAutoFit/>
          </a:bodyPr>
          <a:lstStyle>
            <a:defPPr marR="0" lvl="0" algn="l" rtl="0">
              <a:lnSpc>
                <a:spcPct val="100000"/>
              </a:lnSpc>
              <a:spcBef>
                <a:spcPts val="0"/>
              </a:spcBef>
              <a:spcAft>
                <a:spcPts val="0"/>
              </a:spcAft>
            </a:defPPr>
            <a:lvl1pPr marL="228600" indent="-228600">
              <a:lnSpc>
                <a:spcPct val="150000"/>
              </a:lnSpc>
              <a:buAutoNum type="arabicPeriod"/>
              <a:defRPr sz="1200">
                <a:solidFill>
                  <a:srgbClr val="333333"/>
                </a:solidFill>
                <a:latin typeface="Calibri" panose="020F0502020204030204" pitchFamily="34" charset="0"/>
                <a:ea typeface="Calibri" panose="020F0502020204030204" pitchFamily="34" charset="0"/>
                <a:cs typeface="Calibri" panose="020F0502020204030204" pitchFamily="34" charset="0"/>
              </a:defRPr>
            </a:lvl1pPr>
          </a:lstStyle>
          <a:p>
            <a:pPr algn="just">
              <a:buFont typeface="+mj-lt"/>
              <a:buAutoNum type="arabicPeriod" startAt="6"/>
            </a:pPr>
            <a:r>
              <a:rPr lang="en-IN" i="1" dirty="0">
                <a:solidFill>
                  <a:schemeClr val="tx1">
                    <a:lumMod val="95000"/>
                    <a:lumOff val="5000"/>
                  </a:schemeClr>
                </a:solidFill>
              </a:rPr>
              <a:t>F. Guo et al., "Detecting Vehicle Anomaly in the Edge via Sensor Consistency and Frequency Characteristic," in IEEE Transactions on Vehicular Technology, vol. 68, no. 6, pp. 5618-5628, June 2019.</a:t>
            </a:r>
          </a:p>
          <a:p>
            <a:pPr algn="just">
              <a:buFont typeface="+mj-lt"/>
              <a:buAutoNum type="arabicPeriod" startAt="6"/>
            </a:pPr>
            <a:r>
              <a:rPr lang="en-IN" i="1" dirty="0">
                <a:solidFill>
                  <a:schemeClr val="tx1">
                    <a:lumMod val="95000"/>
                    <a:lumOff val="5000"/>
                  </a:schemeClr>
                </a:solidFill>
              </a:rPr>
              <a:t>X. Liu, R. Jiang, H. Wang and S. S. Ge, "Filter-Based Secure Dynamic Pose Estimation for Autonomous Vehicles," in IEEE Sensors Journal, vol. 19, no. 15, pp. 6298-6308, 1 Aug.1, 2019.</a:t>
            </a:r>
          </a:p>
          <a:p>
            <a:pPr algn="just">
              <a:buFont typeface="+mj-lt"/>
              <a:buAutoNum type="arabicPeriod" startAt="6"/>
            </a:pPr>
            <a:r>
              <a:rPr lang="en-IN" i="1" dirty="0">
                <a:solidFill>
                  <a:schemeClr val="tx1">
                    <a:lumMod val="95000"/>
                    <a:lumOff val="5000"/>
                  </a:schemeClr>
                </a:solidFill>
              </a:rPr>
              <a:t>M. J. </a:t>
            </a:r>
            <a:r>
              <a:rPr lang="en-IN" i="1" dirty="0" err="1">
                <a:solidFill>
                  <a:schemeClr val="tx1">
                    <a:lumMod val="95000"/>
                    <a:lumOff val="5000"/>
                  </a:schemeClr>
                </a:solidFill>
              </a:rPr>
              <a:t>Khojasteh</a:t>
            </a:r>
            <a:r>
              <a:rPr lang="en-IN" i="1" dirty="0">
                <a:solidFill>
                  <a:schemeClr val="tx1">
                    <a:lumMod val="95000"/>
                    <a:lumOff val="5000"/>
                  </a:schemeClr>
                </a:solidFill>
              </a:rPr>
              <a:t>, A. </a:t>
            </a:r>
            <a:r>
              <a:rPr lang="en-IN" i="1" dirty="0" err="1">
                <a:solidFill>
                  <a:schemeClr val="tx1">
                    <a:lumMod val="95000"/>
                    <a:lumOff val="5000"/>
                  </a:schemeClr>
                </a:solidFill>
              </a:rPr>
              <a:t>Khina</a:t>
            </a:r>
            <a:r>
              <a:rPr lang="en-IN" i="1" dirty="0">
                <a:solidFill>
                  <a:schemeClr val="tx1">
                    <a:lumMod val="95000"/>
                    <a:lumOff val="5000"/>
                  </a:schemeClr>
                </a:solidFill>
              </a:rPr>
              <a:t>, M. Franceschetti and T. </a:t>
            </a:r>
            <a:r>
              <a:rPr lang="en-IN" i="1" dirty="0" err="1">
                <a:solidFill>
                  <a:schemeClr val="tx1">
                    <a:lumMod val="95000"/>
                    <a:lumOff val="5000"/>
                  </a:schemeClr>
                </a:solidFill>
              </a:rPr>
              <a:t>Javidi</a:t>
            </a:r>
            <a:r>
              <a:rPr lang="en-IN" i="1" dirty="0">
                <a:solidFill>
                  <a:schemeClr val="tx1">
                    <a:lumMod val="95000"/>
                    <a:lumOff val="5000"/>
                  </a:schemeClr>
                </a:solidFill>
              </a:rPr>
              <a:t>, "Learning-Based Attacks in Cyber-Physical Systems," in IEEE Transactions on Control of Network Systems, vol. 8, no. 1, pp. 437-449, March 2021.</a:t>
            </a:r>
          </a:p>
          <a:p>
            <a:pPr algn="just">
              <a:buFont typeface="+mj-lt"/>
              <a:buAutoNum type="arabicPeriod" startAt="6"/>
            </a:pPr>
            <a:r>
              <a:rPr lang="en-US" i="1" dirty="0">
                <a:solidFill>
                  <a:schemeClr val="tx1">
                    <a:lumMod val="95000"/>
                    <a:lumOff val="5000"/>
                  </a:schemeClr>
                </a:solidFill>
              </a:rPr>
              <a:t>J. Liu and J. -M. Park, "“Seeing is Not Always Believing”: Detecting Perception Error Attacks Against Autonomous Vehicles," in IEEE Transactions on Dependable and Secure Computing, vol. 18, no. 5, pp. 2209-2223, 1 Sept.-Oct. 2021.</a:t>
            </a:r>
          </a:p>
          <a:p>
            <a:pPr algn="just">
              <a:buFont typeface="+mj-lt"/>
              <a:buAutoNum type="arabicPeriod" startAt="6"/>
            </a:pPr>
            <a:r>
              <a:rPr lang="en-US" i="1" dirty="0">
                <a:solidFill>
                  <a:schemeClr val="tx1">
                    <a:lumMod val="95000"/>
                    <a:lumOff val="5000"/>
                  </a:schemeClr>
                </a:solidFill>
              </a:rPr>
              <a:t>J. Liu and J. -M. Park, "“Seeing is Not Always Believing”: Detecting Perception Error Attacks Against Autonomous Vehicles," in IEEE Transactions on Dependable and Secure Computing, vol. 18, no. 5, pp. 2209-2223, 1 Sept.-Oct. 2021.</a:t>
            </a:r>
          </a:p>
          <a:p>
            <a:pPr algn="just">
              <a:buFont typeface="+mj-lt"/>
              <a:buAutoNum type="arabicPeriod" startAt="6"/>
            </a:pPr>
            <a:r>
              <a:rPr lang="en-IN" i="1" dirty="0">
                <a:solidFill>
                  <a:schemeClr val="tx1">
                    <a:lumMod val="95000"/>
                    <a:lumOff val="5000"/>
                  </a:schemeClr>
                </a:solidFill>
              </a:rPr>
              <a:t>Z. El-</a:t>
            </a:r>
            <a:r>
              <a:rPr lang="en-IN" i="1" dirty="0" err="1">
                <a:solidFill>
                  <a:schemeClr val="tx1">
                    <a:lumMod val="95000"/>
                    <a:lumOff val="5000"/>
                  </a:schemeClr>
                </a:solidFill>
              </a:rPr>
              <a:t>Rewini</a:t>
            </a:r>
            <a:r>
              <a:rPr lang="en-IN" i="1" dirty="0">
                <a:solidFill>
                  <a:schemeClr val="tx1">
                    <a:lumMod val="95000"/>
                    <a:lumOff val="5000"/>
                  </a:schemeClr>
                </a:solidFill>
              </a:rPr>
              <a:t>, K. </a:t>
            </a:r>
            <a:r>
              <a:rPr lang="en-IN" i="1" dirty="0" err="1">
                <a:solidFill>
                  <a:schemeClr val="tx1">
                    <a:lumMod val="95000"/>
                    <a:lumOff val="5000"/>
                  </a:schemeClr>
                </a:solidFill>
              </a:rPr>
              <a:t>Sadatsharan</a:t>
            </a:r>
            <a:r>
              <a:rPr lang="en-IN" i="1" dirty="0">
                <a:solidFill>
                  <a:schemeClr val="tx1">
                    <a:lumMod val="95000"/>
                    <a:lumOff val="5000"/>
                  </a:schemeClr>
                </a:solidFill>
              </a:rPr>
              <a:t>, N. </a:t>
            </a:r>
            <a:r>
              <a:rPr lang="en-IN" i="1" dirty="0" err="1">
                <a:solidFill>
                  <a:schemeClr val="tx1">
                    <a:lumMod val="95000"/>
                    <a:lumOff val="5000"/>
                  </a:schemeClr>
                </a:solidFill>
              </a:rPr>
              <a:t>Sugunaraj</a:t>
            </a:r>
            <a:r>
              <a:rPr lang="en-IN" i="1" dirty="0">
                <a:solidFill>
                  <a:schemeClr val="tx1">
                    <a:lumMod val="95000"/>
                    <a:lumOff val="5000"/>
                  </a:schemeClr>
                </a:solidFill>
              </a:rPr>
              <a:t>, D. F. Selvaraj, S. J. </a:t>
            </a:r>
            <a:r>
              <a:rPr lang="en-IN" i="1" dirty="0" err="1">
                <a:solidFill>
                  <a:schemeClr val="tx1">
                    <a:lumMod val="95000"/>
                    <a:lumOff val="5000"/>
                  </a:schemeClr>
                </a:solidFill>
              </a:rPr>
              <a:t>Plathottam</a:t>
            </a:r>
            <a:r>
              <a:rPr lang="en-IN" i="1" dirty="0">
                <a:solidFill>
                  <a:schemeClr val="tx1">
                    <a:lumMod val="95000"/>
                    <a:lumOff val="5000"/>
                  </a:schemeClr>
                </a:solidFill>
              </a:rPr>
              <a:t> and P. Ranganathan, "Cybersecurity Attacks in Vehicular Sensors," in IEEE Sensors Journal, vol. 20, no. 22, pp. 13752-13767, 15 Nov.15, 2020, </a:t>
            </a:r>
            <a:r>
              <a:rPr lang="en-IN" i="1" dirty="0" err="1">
                <a:solidFill>
                  <a:schemeClr val="tx1">
                    <a:lumMod val="95000"/>
                    <a:lumOff val="5000"/>
                  </a:schemeClr>
                </a:solidFill>
              </a:rPr>
              <a:t>doi</a:t>
            </a:r>
            <a:r>
              <a:rPr lang="en-IN" i="1" dirty="0">
                <a:solidFill>
                  <a:schemeClr val="tx1">
                    <a:lumMod val="95000"/>
                    <a:lumOff val="5000"/>
                  </a:schemeClr>
                </a:solidFill>
              </a:rPr>
              <a:t>: 10.1109/JSEN.2020.3004275.</a:t>
            </a:r>
          </a:p>
          <a:p>
            <a:pPr algn="just">
              <a:buFont typeface="+mj-lt"/>
              <a:buAutoNum type="arabicPeriod" startAt="6"/>
            </a:pPr>
            <a:endParaRPr lang="en-IN" i="1" dirty="0">
              <a:solidFill>
                <a:schemeClr val="tx1">
                  <a:lumMod val="95000"/>
                  <a:lumOff val="5000"/>
                </a:schemeClr>
              </a:solidFill>
            </a:endParaRPr>
          </a:p>
        </p:txBody>
      </p:sp>
      <p:pic>
        <p:nvPicPr>
          <p:cNvPr id="3" name="Google Shape;64;p14">
            <a:extLst>
              <a:ext uri="{FF2B5EF4-FFF2-40B4-BE49-F238E27FC236}">
                <a16:creationId xmlns:a16="http://schemas.microsoft.com/office/drawing/2014/main" id="{C4C3A2C7-3D32-64F9-77DA-48642761C32A}"/>
              </a:ext>
            </a:extLst>
          </p:cNvPr>
          <p:cNvPicPr preferRelativeResize="0"/>
          <p:nvPr/>
        </p:nvPicPr>
        <p:blipFill>
          <a:blip r:embed="rId3">
            <a:alphaModFix/>
          </a:blip>
          <a:stretch>
            <a:fillRect/>
          </a:stretch>
        </p:blipFill>
        <p:spPr>
          <a:xfrm>
            <a:off x="7665325" y="86683"/>
            <a:ext cx="1355833" cy="374463"/>
          </a:xfrm>
          <a:prstGeom prst="rect">
            <a:avLst/>
          </a:prstGeom>
          <a:noFill/>
          <a:ln>
            <a:noFill/>
          </a:ln>
        </p:spPr>
      </p:pic>
    </p:spTree>
    <p:extLst>
      <p:ext uri="{BB962C8B-B14F-4D97-AF65-F5344CB8AC3E}">
        <p14:creationId xmlns:p14="http://schemas.microsoft.com/office/powerpoint/2010/main" val="29890304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90600" y="2277414"/>
            <a:ext cx="8753400" cy="524700"/>
          </a:xfrm>
          <a:prstGeom prst="rect">
            <a:avLst/>
          </a:prstGeom>
        </p:spPr>
        <p:txBody>
          <a:bodyPr spcFirstLastPara="1" wrap="square" lIns="91425" tIns="91425" rIns="91425" bIns="91425" anchor="t" anchorCtr="0">
            <a:noAutofit/>
          </a:bodyPr>
          <a:lstStyle/>
          <a:p>
            <a:pPr algn="ctr">
              <a:buSzPts val="990"/>
            </a:pPr>
            <a:r>
              <a:rPr lang="en-US" sz="20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Thank you</a:t>
            </a:r>
            <a:br>
              <a:rPr lang="en-US" sz="20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br>
            <a:endParaRPr lang="en-US" sz="20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79" name="Google Shape;79;p16"/>
          <p:cNvSpPr/>
          <p:nvPr/>
        </p:nvSpPr>
        <p:spPr>
          <a:xfrm>
            <a:off x="0" y="0"/>
            <a:ext cx="390600" cy="5143500"/>
          </a:xfrm>
          <a:prstGeom prst="rect">
            <a:avLst/>
          </a:prstGeom>
          <a:gradFill>
            <a:gsLst>
              <a:gs pos="0">
                <a:srgbClr val="19357E"/>
              </a:gs>
              <a:gs pos="31000">
                <a:srgbClr val="19357E"/>
              </a:gs>
              <a:gs pos="100000">
                <a:srgbClr val="F05A22"/>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 name="Slide Number Placeholder 1">
            <a:extLst>
              <a:ext uri="{FF2B5EF4-FFF2-40B4-BE49-F238E27FC236}">
                <a16:creationId xmlns:a16="http://schemas.microsoft.com/office/drawing/2014/main" id="{881BCF38-DCAA-2A00-50F2-3946E18797E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pic>
        <p:nvPicPr>
          <p:cNvPr id="3" name="Google Shape;64;p14">
            <a:extLst>
              <a:ext uri="{FF2B5EF4-FFF2-40B4-BE49-F238E27FC236}">
                <a16:creationId xmlns:a16="http://schemas.microsoft.com/office/drawing/2014/main" id="{581AE656-C4FD-FF7D-7E77-46D97B4B7C5F}"/>
              </a:ext>
            </a:extLst>
          </p:cNvPr>
          <p:cNvPicPr preferRelativeResize="0"/>
          <p:nvPr/>
        </p:nvPicPr>
        <p:blipFill>
          <a:blip r:embed="rId3">
            <a:alphaModFix/>
          </a:blip>
          <a:stretch>
            <a:fillRect/>
          </a:stretch>
        </p:blipFill>
        <p:spPr>
          <a:xfrm>
            <a:off x="7665325" y="86683"/>
            <a:ext cx="1355833" cy="374463"/>
          </a:xfrm>
          <a:prstGeom prst="rect">
            <a:avLst/>
          </a:prstGeom>
          <a:noFill/>
          <a:ln>
            <a:noFill/>
          </a:ln>
        </p:spPr>
      </p:pic>
    </p:spTree>
    <p:extLst>
      <p:ext uri="{BB962C8B-B14F-4D97-AF65-F5344CB8AC3E}">
        <p14:creationId xmlns:p14="http://schemas.microsoft.com/office/powerpoint/2010/main" val="79543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786900" y="478938"/>
            <a:ext cx="7722600" cy="52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00" b="1" dirty="0">
                <a:latin typeface="Calibri"/>
                <a:ea typeface="Calibri"/>
                <a:cs typeface="Calibri"/>
                <a:sym typeface="Calibri"/>
              </a:rPr>
              <a:t>Introduction</a:t>
            </a:r>
            <a:endParaRPr sz="2400" b="1" dirty="0">
              <a:latin typeface="Calibri"/>
              <a:ea typeface="Calibri"/>
              <a:cs typeface="Calibri"/>
              <a:sym typeface="Calibri"/>
            </a:endParaRPr>
          </a:p>
        </p:txBody>
      </p:sp>
      <p:sp>
        <p:nvSpPr>
          <p:cNvPr id="70" name="Google Shape;70;p15"/>
          <p:cNvSpPr/>
          <p:nvPr/>
        </p:nvSpPr>
        <p:spPr>
          <a:xfrm>
            <a:off x="0" y="0"/>
            <a:ext cx="390600" cy="5143500"/>
          </a:xfrm>
          <a:prstGeom prst="rect">
            <a:avLst/>
          </a:prstGeom>
          <a:gradFill>
            <a:gsLst>
              <a:gs pos="0">
                <a:srgbClr val="19357E"/>
              </a:gs>
              <a:gs pos="31000">
                <a:srgbClr val="19357E"/>
              </a:gs>
              <a:gs pos="100000">
                <a:srgbClr val="F05A22"/>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1" name="Google Shape;71;p15"/>
          <p:cNvSpPr/>
          <p:nvPr/>
        </p:nvSpPr>
        <p:spPr>
          <a:xfrm>
            <a:off x="886384" y="1023344"/>
            <a:ext cx="1154100" cy="71100"/>
          </a:xfrm>
          <a:prstGeom prst="rect">
            <a:avLst/>
          </a:prstGeom>
          <a:solidFill>
            <a:srgbClr val="F05A2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3" name="Google Shape;73;p15"/>
          <p:cNvSpPr txBox="1">
            <a:spLocks noGrp="1"/>
          </p:cNvSpPr>
          <p:nvPr>
            <p:ph type="body" idx="1"/>
          </p:nvPr>
        </p:nvSpPr>
        <p:spPr>
          <a:xfrm>
            <a:off x="786900" y="1242383"/>
            <a:ext cx="8322748" cy="3997761"/>
          </a:xfrm>
          <a:prstGeom prst="rect">
            <a:avLst/>
          </a:prstGeom>
        </p:spPr>
        <p:txBody>
          <a:bodyPr spcFirstLastPara="1" wrap="square" lIns="91425" tIns="91425" rIns="91425" bIns="91425" anchor="t" anchorCtr="0">
            <a:noAutofit/>
          </a:bodyPr>
          <a:lstStyle/>
          <a:p>
            <a:pPr marL="285750" indent="-285750" algn="just">
              <a:lnSpc>
                <a:spcPct val="100000"/>
              </a:lnSpc>
              <a:spcAft>
                <a:spcPts val="1200"/>
              </a:spcAft>
              <a:buFont typeface="Wingdings" panose="05000000000000000000" pitchFamily="2" charset="2"/>
              <a:buChar char="§"/>
            </a:pPr>
            <a:r>
              <a:rPr lang="en-US" sz="1400" b="0" i="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Autonomous Vehicles (AV) , known as self-driving cars or driverless cars, uses Artificial </a:t>
            </a:r>
            <a:r>
              <a:rPr lang="en-US" sz="14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I</a:t>
            </a:r>
            <a:r>
              <a:rPr lang="en-US" sz="1400" b="0" i="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ntelligence (AI), sensors, and communication systems for autonomous operation. </a:t>
            </a:r>
          </a:p>
          <a:p>
            <a:pPr marL="285750" indent="-285750" algn="just">
              <a:lnSpc>
                <a:spcPct val="100000"/>
              </a:lnSpc>
              <a:spcAft>
                <a:spcPts val="1200"/>
              </a:spcAft>
              <a:buFont typeface="Wingdings" panose="05000000000000000000" pitchFamily="2" charset="2"/>
              <a:buChar char="§"/>
            </a:pPr>
            <a:r>
              <a:rPr lang="en-US" sz="14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AV optimize traffic flow, reduce fuel consumption and lessen risk of accidents.</a:t>
            </a:r>
          </a:p>
          <a:p>
            <a:pPr marL="285750" indent="-285750" algn="just">
              <a:lnSpc>
                <a:spcPct val="100000"/>
              </a:lnSpc>
              <a:spcAft>
                <a:spcPts val="1200"/>
              </a:spcAft>
              <a:buFont typeface="Wingdings" panose="05000000000000000000" pitchFamily="2" charset="2"/>
              <a:buChar char="§"/>
            </a:pPr>
            <a:r>
              <a:rPr lang="en-US" sz="1400" b="0" i="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Autonomous Vehicles can be categorized into five levels of automation. </a:t>
            </a:r>
          </a:p>
          <a:p>
            <a:pPr marL="742950" lvl="2" indent="-285750" algn="just">
              <a:lnSpc>
                <a:spcPct val="100000"/>
              </a:lnSpc>
              <a:spcAft>
                <a:spcPts val="1200"/>
              </a:spcAft>
              <a:buSzPts val="1800"/>
              <a:buFont typeface="Arial" panose="020B0604020202020204" pitchFamily="34" charset="0"/>
              <a:buChar char="•"/>
            </a:pPr>
            <a:r>
              <a:rPr lang="en-US"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Level 0: No automation </a:t>
            </a:r>
          </a:p>
          <a:p>
            <a:pPr marL="742950" lvl="2" indent="-285750" algn="just">
              <a:lnSpc>
                <a:spcPct val="100000"/>
              </a:lnSpc>
              <a:spcAft>
                <a:spcPts val="1200"/>
              </a:spcAft>
              <a:buSzPts val="1800"/>
              <a:buFont typeface="Arial" panose="020B0604020202020204" pitchFamily="34" charset="0"/>
              <a:buChar char="•"/>
            </a:pPr>
            <a:r>
              <a:rPr lang="en-US"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Level 1: Driver assistance – Adaptive Cruise Control (ACC), emergency braking and acceleration. </a:t>
            </a:r>
          </a:p>
          <a:p>
            <a:pPr marL="742950" lvl="2" indent="-285750" algn="just">
              <a:lnSpc>
                <a:spcPct val="100000"/>
              </a:lnSpc>
              <a:spcAft>
                <a:spcPts val="1200"/>
              </a:spcAft>
              <a:buSzPts val="1800"/>
              <a:buFont typeface="Arial" panose="020B0604020202020204" pitchFamily="34" charset="0"/>
              <a:buChar char="•"/>
            </a:pPr>
            <a:r>
              <a:rPr lang="en-US"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Level 2: Partial automation - Controls steering, acceleration, and braking. </a:t>
            </a:r>
          </a:p>
          <a:p>
            <a:pPr marL="742950" lvl="2" indent="-285750" algn="just">
              <a:lnSpc>
                <a:spcPct val="100000"/>
              </a:lnSpc>
              <a:spcAft>
                <a:spcPts val="1200"/>
              </a:spcAft>
              <a:buSzPts val="1800"/>
              <a:buFont typeface="Arial" panose="020B0604020202020204" pitchFamily="34" charset="0"/>
              <a:buChar char="•"/>
            </a:pPr>
            <a:r>
              <a:rPr lang="en-US"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Level 3: Conditional automation – operates independently in some driving situations.</a:t>
            </a:r>
          </a:p>
          <a:p>
            <a:pPr marL="742950" lvl="2" indent="-285750" algn="just">
              <a:lnSpc>
                <a:spcPct val="100000"/>
              </a:lnSpc>
              <a:spcAft>
                <a:spcPts val="1200"/>
              </a:spcAft>
              <a:buSzPts val="1800"/>
              <a:buFont typeface="Arial" panose="020B0604020202020204" pitchFamily="34" charset="0"/>
              <a:buChar char="•"/>
            </a:pPr>
            <a:r>
              <a:rPr lang="en-US"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Level 4: High automation - Operate independently in most driving situations, but require a human driver in certain circumstances.</a:t>
            </a:r>
          </a:p>
          <a:p>
            <a:pPr marL="742950" lvl="2" indent="-285750" algn="just">
              <a:lnSpc>
                <a:spcPct val="100000"/>
              </a:lnSpc>
              <a:spcAft>
                <a:spcPts val="1200"/>
              </a:spcAft>
              <a:buSzPts val="1800"/>
              <a:buFont typeface="Arial" panose="020B0604020202020204" pitchFamily="34" charset="0"/>
              <a:buChar char="•"/>
            </a:pPr>
            <a:r>
              <a:rPr lang="en-US"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Level 5: Full automation - Operate independently in all driving situations without human intervention.</a:t>
            </a:r>
          </a:p>
          <a:p>
            <a:pPr marL="457200" lvl="2" indent="0" algn="just">
              <a:lnSpc>
                <a:spcPct val="100000"/>
              </a:lnSpc>
              <a:spcAft>
                <a:spcPts val="1200"/>
              </a:spcAft>
              <a:buSzPts val="1800"/>
              <a:buNone/>
            </a:pPr>
            <a:endParaRPr lang="en-US"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endParaRPr>
          </a:p>
          <a:p>
            <a:pPr marL="628650" lvl="1" indent="-171450" algn="just">
              <a:lnSpc>
                <a:spcPct val="150000"/>
              </a:lnSpc>
              <a:buFont typeface="Wingdings" panose="05000000000000000000" pitchFamily="2" charset="2"/>
              <a:buChar char="ü"/>
            </a:pPr>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2" name="Slide Number Placeholder 1">
            <a:extLst>
              <a:ext uri="{FF2B5EF4-FFF2-40B4-BE49-F238E27FC236}">
                <a16:creationId xmlns:a16="http://schemas.microsoft.com/office/drawing/2014/main" id="{BA1E86EC-04CC-4828-50E1-9F5017C965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dirty="0"/>
          </a:p>
        </p:txBody>
      </p:sp>
      <p:pic>
        <p:nvPicPr>
          <p:cNvPr id="4" name="Google Shape;64;p14">
            <a:extLst>
              <a:ext uri="{FF2B5EF4-FFF2-40B4-BE49-F238E27FC236}">
                <a16:creationId xmlns:a16="http://schemas.microsoft.com/office/drawing/2014/main" id="{2E1E3CEC-5380-98C7-A7DC-33B1467FCEDA}"/>
              </a:ext>
            </a:extLst>
          </p:cNvPr>
          <p:cNvPicPr preferRelativeResize="0"/>
          <p:nvPr/>
        </p:nvPicPr>
        <p:blipFill>
          <a:blip r:embed="rId3">
            <a:alphaModFix/>
          </a:blip>
          <a:stretch>
            <a:fillRect/>
          </a:stretch>
        </p:blipFill>
        <p:spPr>
          <a:xfrm>
            <a:off x="7665325" y="94117"/>
            <a:ext cx="1355833" cy="374463"/>
          </a:xfrm>
          <a:prstGeom prst="rect">
            <a:avLst/>
          </a:prstGeom>
          <a:noFill/>
          <a:ln>
            <a:noFill/>
          </a:ln>
        </p:spPr>
      </p:pic>
    </p:spTree>
    <p:extLst>
      <p:ext uri="{BB962C8B-B14F-4D97-AF65-F5344CB8AC3E}">
        <p14:creationId xmlns:p14="http://schemas.microsoft.com/office/powerpoint/2010/main" val="111015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786900" y="478938"/>
            <a:ext cx="7722600" cy="52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00" b="1" dirty="0">
                <a:latin typeface="Calibri"/>
                <a:ea typeface="Calibri"/>
                <a:cs typeface="Calibri"/>
                <a:sym typeface="Calibri"/>
              </a:rPr>
              <a:t>Introduction (Cont.)</a:t>
            </a:r>
            <a:endParaRPr sz="2400" b="1" dirty="0">
              <a:latin typeface="Calibri"/>
              <a:ea typeface="Calibri"/>
              <a:cs typeface="Calibri"/>
              <a:sym typeface="Calibri"/>
            </a:endParaRPr>
          </a:p>
        </p:txBody>
      </p:sp>
      <p:sp>
        <p:nvSpPr>
          <p:cNvPr id="70" name="Google Shape;70;p15"/>
          <p:cNvSpPr/>
          <p:nvPr/>
        </p:nvSpPr>
        <p:spPr>
          <a:xfrm>
            <a:off x="0" y="0"/>
            <a:ext cx="390600" cy="5143500"/>
          </a:xfrm>
          <a:prstGeom prst="rect">
            <a:avLst/>
          </a:prstGeom>
          <a:gradFill>
            <a:gsLst>
              <a:gs pos="0">
                <a:srgbClr val="19357E"/>
              </a:gs>
              <a:gs pos="31000">
                <a:srgbClr val="19357E"/>
              </a:gs>
              <a:gs pos="100000">
                <a:srgbClr val="F05A22"/>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1" name="Google Shape;71;p15"/>
          <p:cNvSpPr/>
          <p:nvPr/>
        </p:nvSpPr>
        <p:spPr>
          <a:xfrm>
            <a:off x="886384" y="1023344"/>
            <a:ext cx="1154100" cy="71100"/>
          </a:xfrm>
          <a:prstGeom prst="rect">
            <a:avLst/>
          </a:prstGeom>
          <a:solidFill>
            <a:srgbClr val="F05A2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 name="Slide Number Placeholder 1">
            <a:extLst>
              <a:ext uri="{FF2B5EF4-FFF2-40B4-BE49-F238E27FC236}">
                <a16:creationId xmlns:a16="http://schemas.microsoft.com/office/drawing/2014/main" id="{BA1E86EC-04CC-4828-50E1-9F5017C965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5" name="Google Shape;73;p15">
            <a:extLst>
              <a:ext uri="{FF2B5EF4-FFF2-40B4-BE49-F238E27FC236}">
                <a16:creationId xmlns:a16="http://schemas.microsoft.com/office/drawing/2014/main" id="{B545FB91-D6F9-7F10-F540-8FDD7B2A3EA1}"/>
              </a:ext>
            </a:extLst>
          </p:cNvPr>
          <p:cNvSpPr txBox="1">
            <a:spLocks noGrp="1"/>
          </p:cNvSpPr>
          <p:nvPr>
            <p:ph type="body" idx="1"/>
          </p:nvPr>
        </p:nvSpPr>
        <p:spPr>
          <a:xfrm>
            <a:off x="786900" y="1248044"/>
            <a:ext cx="8047015" cy="2867830"/>
          </a:xfrm>
          <a:prstGeom prst="rect">
            <a:avLst/>
          </a:prstGeom>
        </p:spPr>
        <p:txBody>
          <a:bodyPr spcFirstLastPara="1" wrap="square" lIns="91425" tIns="91425" rIns="91425" bIns="91425" anchor="t" anchorCtr="0">
            <a:noAutofit/>
          </a:bodyPr>
          <a:lstStyle/>
          <a:p>
            <a:pPr marL="285750" indent="-285750" algn="just">
              <a:lnSpc>
                <a:spcPct val="100000"/>
              </a:lnSpc>
              <a:spcAft>
                <a:spcPts val="1200"/>
              </a:spcAft>
              <a:buFont typeface="Wingdings" panose="05000000000000000000" pitchFamily="2" charset="2"/>
              <a:buChar char="§"/>
            </a:pPr>
            <a:r>
              <a:rPr lang="en-IN" sz="14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The below listed are the components of autonomous vehicles.</a:t>
            </a:r>
          </a:p>
          <a:p>
            <a:pPr marL="285750" indent="-285750" algn="just">
              <a:lnSpc>
                <a:spcPct val="100000"/>
              </a:lnSpc>
              <a:spcAft>
                <a:spcPts val="1200"/>
              </a:spcAft>
              <a:buFont typeface="Wingdings" panose="05000000000000000000" pitchFamily="2" charset="2"/>
              <a:buChar char="§"/>
            </a:pPr>
            <a:r>
              <a:rPr lang="en-US" sz="14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Sensors: cameras, radar, lidar, and ultrasonic sensors provide the vehicle a detailed view of its surroundings.</a:t>
            </a:r>
          </a:p>
          <a:p>
            <a:pPr marL="285750" indent="-285750" algn="just">
              <a:lnSpc>
                <a:spcPct val="100000"/>
              </a:lnSpc>
              <a:spcAft>
                <a:spcPts val="1200"/>
              </a:spcAft>
              <a:buFont typeface="Wingdings" panose="05000000000000000000" pitchFamily="2" charset="2"/>
              <a:buChar char="§"/>
            </a:pPr>
            <a:r>
              <a:rPr lang="en-US" sz="14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Control systems: Makes decisions about how to navigate their environment. </a:t>
            </a:r>
          </a:p>
          <a:p>
            <a:pPr marL="285750" indent="-285750" algn="just">
              <a:lnSpc>
                <a:spcPct val="100000"/>
              </a:lnSpc>
              <a:spcAft>
                <a:spcPts val="1200"/>
              </a:spcAft>
              <a:buFont typeface="Wingdings" panose="05000000000000000000" pitchFamily="2" charset="2"/>
              <a:buChar char="§"/>
            </a:pPr>
            <a:r>
              <a:rPr lang="en-US" sz="14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Communication systems: to exchange information with other vehicles such as traffic lights and road signs. </a:t>
            </a:r>
          </a:p>
          <a:p>
            <a:pPr marL="285750" indent="-285750" algn="just">
              <a:lnSpc>
                <a:spcPct val="100000"/>
              </a:lnSpc>
              <a:spcAft>
                <a:spcPts val="1200"/>
              </a:spcAft>
              <a:buFont typeface="Wingdings" panose="05000000000000000000" pitchFamily="2" charset="2"/>
              <a:buChar char="§"/>
            </a:pPr>
            <a:r>
              <a:rPr lang="en-US" sz="14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Mapping technology: Allows the road network, including lane markings, road signs, and speed limits.</a:t>
            </a:r>
          </a:p>
          <a:p>
            <a:pPr marL="285750" indent="-285750" algn="just">
              <a:lnSpc>
                <a:spcPct val="100000"/>
              </a:lnSpc>
              <a:spcAft>
                <a:spcPts val="1200"/>
              </a:spcAft>
              <a:buFont typeface="Wingdings" panose="05000000000000000000" pitchFamily="2" charset="2"/>
              <a:buChar char="§"/>
            </a:pPr>
            <a:r>
              <a:rPr lang="en-US" sz="14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Actuators: variety of actuators, including motors and brakes, which allow the vehicle to accelerate, decelerate, and steer.</a:t>
            </a:r>
          </a:p>
        </p:txBody>
      </p:sp>
      <p:pic>
        <p:nvPicPr>
          <p:cNvPr id="3" name="Google Shape;64;p14">
            <a:extLst>
              <a:ext uri="{FF2B5EF4-FFF2-40B4-BE49-F238E27FC236}">
                <a16:creationId xmlns:a16="http://schemas.microsoft.com/office/drawing/2014/main" id="{F334073B-7405-225C-D00A-FC79C8E33871}"/>
              </a:ext>
            </a:extLst>
          </p:cNvPr>
          <p:cNvPicPr preferRelativeResize="0"/>
          <p:nvPr/>
        </p:nvPicPr>
        <p:blipFill>
          <a:blip r:embed="rId3">
            <a:alphaModFix/>
          </a:blip>
          <a:stretch>
            <a:fillRect/>
          </a:stretch>
        </p:blipFill>
        <p:spPr>
          <a:xfrm>
            <a:off x="7665325" y="86683"/>
            <a:ext cx="1355833" cy="374463"/>
          </a:xfrm>
          <a:prstGeom prst="rect">
            <a:avLst/>
          </a:prstGeom>
          <a:noFill/>
          <a:ln>
            <a:noFill/>
          </a:ln>
        </p:spPr>
      </p:pic>
    </p:spTree>
    <p:extLst>
      <p:ext uri="{BB962C8B-B14F-4D97-AF65-F5344CB8AC3E}">
        <p14:creationId xmlns:p14="http://schemas.microsoft.com/office/powerpoint/2010/main" val="3734942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786900" y="466652"/>
            <a:ext cx="7722600" cy="524700"/>
          </a:xfrm>
          <a:prstGeom prst="rect">
            <a:avLst/>
          </a:prstGeom>
        </p:spPr>
        <p:txBody>
          <a:bodyPr spcFirstLastPara="1" wrap="square" lIns="91425" tIns="91425" rIns="91425" bIns="91425" anchor="t" anchorCtr="0">
            <a:noAutofit/>
          </a:bodyPr>
          <a:lstStyle/>
          <a:p>
            <a:pPr>
              <a:buSzPts val="990"/>
            </a:pPr>
            <a:r>
              <a:rPr lang="en-US" sz="2400" b="1" dirty="0">
                <a:latin typeface="Calibri" panose="020F0502020204030204" pitchFamily="34" charset="0"/>
                <a:ea typeface="Calibri" panose="020F0502020204030204" pitchFamily="34" charset="0"/>
                <a:cs typeface="Calibri" panose="020F0502020204030204" pitchFamily="34" charset="0"/>
              </a:rPr>
              <a:t>Autonomous Vehicle Architecture</a:t>
            </a:r>
            <a:br>
              <a:rPr lang="en-IN" sz="2400" b="1" dirty="0">
                <a:latin typeface="Calibri" panose="020F0502020204030204" pitchFamily="34" charset="0"/>
                <a:ea typeface="Calibri" panose="020F0502020204030204" pitchFamily="34" charset="0"/>
                <a:cs typeface="Calibri" panose="020F0502020204030204" pitchFamily="34" charset="0"/>
              </a:rPr>
            </a:br>
            <a:endParaRPr sz="2400" b="1" dirty="0">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70" name="Google Shape;70;p15"/>
          <p:cNvSpPr/>
          <p:nvPr/>
        </p:nvSpPr>
        <p:spPr>
          <a:xfrm>
            <a:off x="0" y="0"/>
            <a:ext cx="390600" cy="5143500"/>
          </a:xfrm>
          <a:prstGeom prst="rect">
            <a:avLst/>
          </a:prstGeom>
          <a:gradFill>
            <a:gsLst>
              <a:gs pos="0">
                <a:srgbClr val="19357E"/>
              </a:gs>
              <a:gs pos="31000">
                <a:srgbClr val="19357E"/>
              </a:gs>
              <a:gs pos="100000">
                <a:srgbClr val="F05A22"/>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1" name="Google Shape;71;p15"/>
          <p:cNvSpPr/>
          <p:nvPr/>
        </p:nvSpPr>
        <p:spPr>
          <a:xfrm>
            <a:off x="886384" y="1023344"/>
            <a:ext cx="1154100" cy="71100"/>
          </a:xfrm>
          <a:prstGeom prst="rect">
            <a:avLst/>
          </a:prstGeom>
          <a:solidFill>
            <a:srgbClr val="F05A2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 name="Slide Number Placeholder 1">
            <a:extLst>
              <a:ext uri="{FF2B5EF4-FFF2-40B4-BE49-F238E27FC236}">
                <a16:creationId xmlns:a16="http://schemas.microsoft.com/office/drawing/2014/main" id="{BA1E86EC-04CC-4828-50E1-9F5017C965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pic>
        <p:nvPicPr>
          <p:cNvPr id="4" name="Picture 3">
            <a:extLst>
              <a:ext uri="{FF2B5EF4-FFF2-40B4-BE49-F238E27FC236}">
                <a16:creationId xmlns:a16="http://schemas.microsoft.com/office/drawing/2014/main" id="{F56C758E-6244-AAAB-40BC-28211BC591F7}"/>
              </a:ext>
            </a:extLst>
          </p:cNvPr>
          <p:cNvPicPr>
            <a:picLocks noChangeAspect="1"/>
          </p:cNvPicPr>
          <p:nvPr/>
        </p:nvPicPr>
        <p:blipFill>
          <a:blip r:embed="rId3"/>
          <a:stretch>
            <a:fillRect/>
          </a:stretch>
        </p:blipFill>
        <p:spPr>
          <a:xfrm>
            <a:off x="3191835" y="991352"/>
            <a:ext cx="3423802" cy="3925860"/>
          </a:xfrm>
          <a:prstGeom prst="rect">
            <a:avLst/>
          </a:prstGeom>
        </p:spPr>
      </p:pic>
      <p:pic>
        <p:nvPicPr>
          <p:cNvPr id="3" name="Google Shape;64;p14">
            <a:extLst>
              <a:ext uri="{FF2B5EF4-FFF2-40B4-BE49-F238E27FC236}">
                <a16:creationId xmlns:a16="http://schemas.microsoft.com/office/drawing/2014/main" id="{79423C54-F4E9-0691-3BE9-57A8E314A46D}"/>
              </a:ext>
            </a:extLst>
          </p:cNvPr>
          <p:cNvPicPr preferRelativeResize="0"/>
          <p:nvPr/>
        </p:nvPicPr>
        <p:blipFill>
          <a:blip r:embed="rId4">
            <a:alphaModFix/>
          </a:blip>
          <a:stretch>
            <a:fillRect/>
          </a:stretch>
        </p:blipFill>
        <p:spPr>
          <a:xfrm>
            <a:off x="7665325" y="86683"/>
            <a:ext cx="1355833" cy="374463"/>
          </a:xfrm>
          <a:prstGeom prst="rect">
            <a:avLst/>
          </a:prstGeom>
          <a:noFill/>
          <a:ln>
            <a:noFill/>
          </a:ln>
        </p:spPr>
      </p:pic>
    </p:spTree>
    <p:extLst>
      <p:ext uri="{BB962C8B-B14F-4D97-AF65-F5344CB8AC3E}">
        <p14:creationId xmlns:p14="http://schemas.microsoft.com/office/powerpoint/2010/main" val="2594271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786900" y="466652"/>
            <a:ext cx="7722600" cy="524700"/>
          </a:xfrm>
          <a:prstGeom prst="rect">
            <a:avLst/>
          </a:prstGeom>
        </p:spPr>
        <p:txBody>
          <a:bodyPr spcFirstLastPara="1" wrap="square" lIns="91425" tIns="91425" rIns="91425" bIns="91425" anchor="t" anchorCtr="0">
            <a:noAutofit/>
          </a:bodyPr>
          <a:lstStyle/>
          <a:p>
            <a:pPr>
              <a:buSzPts val="990"/>
            </a:pPr>
            <a:r>
              <a:rPr lang="en-IN" sz="2400" b="1" dirty="0">
                <a:latin typeface="Calibri" panose="020F0502020204030204" pitchFamily="34" charset="0"/>
                <a:ea typeface="Calibri" panose="020F0502020204030204" pitchFamily="34" charset="0"/>
                <a:cs typeface="Calibri" panose="020F0502020204030204" pitchFamily="34" charset="0"/>
              </a:rPr>
              <a:t>Attacks On AV Components</a:t>
            </a:r>
            <a:br>
              <a:rPr lang="en-IN" sz="2400" b="1" dirty="0">
                <a:latin typeface="Arial" panose="020B0604020202020204" pitchFamily="34" charset="0"/>
                <a:cs typeface="Arial" panose="020B0604020202020204" pitchFamily="34" charset="0"/>
              </a:rPr>
            </a:br>
            <a:br>
              <a:rPr lang="en-IN" sz="2400" b="1" dirty="0">
                <a:latin typeface="Calibri" panose="020F0502020204030204" pitchFamily="34" charset="0"/>
                <a:ea typeface="Calibri" panose="020F0502020204030204" pitchFamily="34" charset="0"/>
                <a:cs typeface="Calibri" panose="020F0502020204030204" pitchFamily="34" charset="0"/>
              </a:rPr>
            </a:br>
            <a:endParaRPr sz="2400" b="1" dirty="0">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70" name="Google Shape;70;p15"/>
          <p:cNvSpPr/>
          <p:nvPr/>
        </p:nvSpPr>
        <p:spPr>
          <a:xfrm>
            <a:off x="0" y="0"/>
            <a:ext cx="390600" cy="5143500"/>
          </a:xfrm>
          <a:prstGeom prst="rect">
            <a:avLst/>
          </a:prstGeom>
          <a:gradFill>
            <a:gsLst>
              <a:gs pos="0">
                <a:srgbClr val="19357E"/>
              </a:gs>
              <a:gs pos="31000">
                <a:srgbClr val="19357E"/>
              </a:gs>
              <a:gs pos="100000">
                <a:srgbClr val="F05A22"/>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1" name="Google Shape;71;p15"/>
          <p:cNvSpPr/>
          <p:nvPr/>
        </p:nvSpPr>
        <p:spPr>
          <a:xfrm>
            <a:off x="886384" y="1023344"/>
            <a:ext cx="1154100" cy="71100"/>
          </a:xfrm>
          <a:prstGeom prst="rect">
            <a:avLst/>
          </a:prstGeom>
          <a:solidFill>
            <a:srgbClr val="F05A2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 name="Slide Number Placeholder 1">
            <a:extLst>
              <a:ext uri="{FF2B5EF4-FFF2-40B4-BE49-F238E27FC236}">
                <a16:creationId xmlns:a16="http://schemas.microsoft.com/office/drawing/2014/main" id="{BA1E86EC-04CC-4828-50E1-9F5017C965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pic>
        <p:nvPicPr>
          <p:cNvPr id="5" name="Picture 4">
            <a:extLst>
              <a:ext uri="{FF2B5EF4-FFF2-40B4-BE49-F238E27FC236}">
                <a16:creationId xmlns:a16="http://schemas.microsoft.com/office/drawing/2014/main" id="{38A10905-5F26-211B-5CB1-422EECD37510}"/>
              </a:ext>
            </a:extLst>
          </p:cNvPr>
          <p:cNvPicPr>
            <a:picLocks noChangeAspect="1"/>
          </p:cNvPicPr>
          <p:nvPr/>
        </p:nvPicPr>
        <p:blipFill>
          <a:blip r:embed="rId3"/>
          <a:stretch>
            <a:fillRect/>
          </a:stretch>
        </p:blipFill>
        <p:spPr>
          <a:xfrm>
            <a:off x="1956142" y="1364798"/>
            <a:ext cx="5589516" cy="2985433"/>
          </a:xfrm>
          <a:prstGeom prst="rect">
            <a:avLst/>
          </a:prstGeom>
        </p:spPr>
      </p:pic>
      <p:pic>
        <p:nvPicPr>
          <p:cNvPr id="3" name="Google Shape;64;p14">
            <a:extLst>
              <a:ext uri="{FF2B5EF4-FFF2-40B4-BE49-F238E27FC236}">
                <a16:creationId xmlns:a16="http://schemas.microsoft.com/office/drawing/2014/main" id="{2DEF65B5-92B0-D715-1430-5CE1368D8401}"/>
              </a:ext>
            </a:extLst>
          </p:cNvPr>
          <p:cNvPicPr preferRelativeResize="0"/>
          <p:nvPr/>
        </p:nvPicPr>
        <p:blipFill>
          <a:blip r:embed="rId4">
            <a:alphaModFix/>
          </a:blip>
          <a:stretch>
            <a:fillRect/>
          </a:stretch>
        </p:blipFill>
        <p:spPr>
          <a:xfrm>
            <a:off x="7665325" y="86683"/>
            <a:ext cx="1355833" cy="374463"/>
          </a:xfrm>
          <a:prstGeom prst="rect">
            <a:avLst/>
          </a:prstGeom>
          <a:noFill/>
          <a:ln>
            <a:noFill/>
          </a:ln>
        </p:spPr>
      </p:pic>
    </p:spTree>
    <p:extLst>
      <p:ext uri="{BB962C8B-B14F-4D97-AF65-F5344CB8AC3E}">
        <p14:creationId xmlns:p14="http://schemas.microsoft.com/office/powerpoint/2010/main" val="929356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p:nvPr/>
        </p:nvSpPr>
        <p:spPr>
          <a:xfrm>
            <a:off x="0" y="0"/>
            <a:ext cx="390600" cy="5143500"/>
          </a:xfrm>
          <a:prstGeom prst="rect">
            <a:avLst/>
          </a:prstGeom>
          <a:gradFill>
            <a:gsLst>
              <a:gs pos="0">
                <a:srgbClr val="19357E"/>
              </a:gs>
              <a:gs pos="31000">
                <a:srgbClr val="19357E"/>
              </a:gs>
              <a:gs pos="100000">
                <a:srgbClr val="F05A22"/>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1" name="Google Shape;91;p17"/>
          <p:cNvSpPr/>
          <p:nvPr/>
        </p:nvSpPr>
        <p:spPr>
          <a:xfrm>
            <a:off x="886384" y="1023344"/>
            <a:ext cx="1154100" cy="71100"/>
          </a:xfrm>
          <a:prstGeom prst="rect">
            <a:avLst/>
          </a:prstGeom>
          <a:solidFill>
            <a:srgbClr val="F05A2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 name="Slide Number Placeholder 1">
            <a:extLst>
              <a:ext uri="{FF2B5EF4-FFF2-40B4-BE49-F238E27FC236}">
                <a16:creationId xmlns:a16="http://schemas.microsoft.com/office/drawing/2014/main" id="{BF32507D-B624-9A5D-9ACF-9939C97A779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4" name="Google Shape;69;p15">
            <a:extLst>
              <a:ext uri="{FF2B5EF4-FFF2-40B4-BE49-F238E27FC236}">
                <a16:creationId xmlns:a16="http://schemas.microsoft.com/office/drawing/2014/main" id="{9E46A0D5-655F-6D9D-055E-677C6879E2B0}"/>
              </a:ext>
            </a:extLst>
          </p:cNvPr>
          <p:cNvSpPr txBox="1">
            <a:spLocks/>
          </p:cNvSpPr>
          <p:nvPr/>
        </p:nvSpPr>
        <p:spPr>
          <a:xfrm>
            <a:off x="786900" y="466652"/>
            <a:ext cx="7722600" cy="524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buSzPts val="990"/>
            </a:pPr>
            <a:r>
              <a:rPr lang="en-US" sz="2400" b="1" dirty="0">
                <a:latin typeface="Calibri" panose="020F0502020204030204" pitchFamily="34" charset="0"/>
                <a:ea typeface="Calibri" panose="020F0502020204030204" pitchFamily="34" charset="0"/>
                <a:cs typeface="Calibri" panose="020F0502020204030204" pitchFamily="34" charset="0"/>
              </a:rPr>
              <a:t>Literature Survey</a:t>
            </a:r>
            <a:br>
              <a:rPr lang="en-US" sz="2400" b="1" dirty="0">
                <a:latin typeface="Calibri" panose="020F0502020204030204" pitchFamily="34" charset="0"/>
                <a:ea typeface="Calibri" panose="020F0502020204030204" pitchFamily="34" charset="0"/>
                <a:cs typeface="Calibri" panose="020F0502020204030204" pitchFamily="34" charset="0"/>
              </a:rPr>
            </a:br>
            <a:endParaRPr lang="en-US" sz="2400" b="1" dirty="0">
              <a:latin typeface="Calibri" panose="020F0502020204030204" pitchFamily="34" charset="0"/>
              <a:ea typeface="Calibri" panose="020F0502020204030204" pitchFamily="34" charset="0"/>
              <a:cs typeface="Calibri" panose="020F0502020204030204" pitchFamily="34" charset="0"/>
              <a:sym typeface="Calibri"/>
            </a:endParaRPr>
          </a:p>
        </p:txBody>
      </p:sp>
      <p:graphicFrame>
        <p:nvGraphicFramePr>
          <p:cNvPr id="7" name="Table 7">
            <a:extLst>
              <a:ext uri="{FF2B5EF4-FFF2-40B4-BE49-F238E27FC236}">
                <a16:creationId xmlns:a16="http://schemas.microsoft.com/office/drawing/2014/main" id="{BFF6B4D8-EA22-55A6-AFDC-887F60FA8FD8}"/>
              </a:ext>
            </a:extLst>
          </p:cNvPr>
          <p:cNvGraphicFramePr>
            <a:graphicFrameLocks noGrp="1"/>
          </p:cNvGraphicFramePr>
          <p:nvPr>
            <p:extLst>
              <p:ext uri="{D42A27DB-BD31-4B8C-83A1-F6EECF244321}">
                <p14:modId xmlns:p14="http://schemas.microsoft.com/office/powerpoint/2010/main" val="4133505700"/>
              </p:ext>
            </p:extLst>
          </p:nvPr>
        </p:nvGraphicFramePr>
        <p:xfrm>
          <a:off x="743994" y="1126436"/>
          <a:ext cx="8059734" cy="3814314"/>
        </p:xfrm>
        <a:graphic>
          <a:graphicData uri="http://schemas.openxmlformats.org/drawingml/2006/table">
            <a:tbl>
              <a:tblPr firstRow="1" bandRow="1">
                <a:tableStyleId>{F5AB1C69-6EDB-4FF4-983F-18BD219EF322}</a:tableStyleId>
              </a:tblPr>
              <a:tblGrid>
                <a:gridCol w="549547">
                  <a:extLst>
                    <a:ext uri="{9D8B030D-6E8A-4147-A177-3AD203B41FA5}">
                      <a16:colId xmlns:a16="http://schemas.microsoft.com/office/drawing/2014/main" val="4046904270"/>
                    </a:ext>
                  </a:extLst>
                </a:gridCol>
                <a:gridCol w="1237786">
                  <a:extLst>
                    <a:ext uri="{9D8B030D-6E8A-4147-A177-3AD203B41FA5}">
                      <a16:colId xmlns:a16="http://schemas.microsoft.com/office/drawing/2014/main" val="3741747201"/>
                    </a:ext>
                  </a:extLst>
                </a:gridCol>
                <a:gridCol w="1193180">
                  <a:extLst>
                    <a:ext uri="{9D8B030D-6E8A-4147-A177-3AD203B41FA5}">
                      <a16:colId xmlns:a16="http://schemas.microsoft.com/office/drawing/2014/main" val="1820962205"/>
                    </a:ext>
                  </a:extLst>
                </a:gridCol>
                <a:gridCol w="1799064">
                  <a:extLst>
                    <a:ext uri="{9D8B030D-6E8A-4147-A177-3AD203B41FA5}">
                      <a16:colId xmlns:a16="http://schemas.microsoft.com/office/drawing/2014/main" val="4281653701"/>
                    </a:ext>
                  </a:extLst>
                </a:gridCol>
                <a:gridCol w="2207941">
                  <a:extLst>
                    <a:ext uri="{9D8B030D-6E8A-4147-A177-3AD203B41FA5}">
                      <a16:colId xmlns:a16="http://schemas.microsoft.com/office/drawing/2014/main" val="4006969037"/>
                    </a:ext>
                  </a:extLst>
                </a:gridCol>
                <a:gridCol w="1072216">
                  <a:extLst>
                    <a:ext uri="{9D8B030D-6E8A-4147-A177-3AD203B41FA5}">
                      <a16:colId xmlns:a16="http://schemas.microsoft.com/office/drawing/2014/main" val="2986899126"/>
                    </a:ext>
                  </a:extLst>
                </a:gridCol>
              </a:tblGrid>
              <a:tr h="568227">
                <a:tc>
                  <a:txBody>
                    <a:bodyPr/>
                    <a:lstStyle/>
                    <a:p>
                      <a:pPr algn="ctr"/>
                      <a:r>
                        <a:rPr lang="en-IN" sz="1100" b="1" dirty="0">
                          <a:solidFill>
                            <a:schemeClr val="tx1"/>
                          </a:solidFill>
                          <a:latin typeface="Calibri" panose="020F0502020204030204" pitchFamily="34" charset="0"/>
                          <a:ea typeface="Calibri" panose="020F0502020204030204" pitchFamily="34" charset="0"/>
                          <a:cs typeface="Calibri" panose="020F0502020204030204" pitchFamily="34" charset="0"/>
                        </a:rPr>
                        <a:t>SNO</a:t>
                      </a:r>
                    </a:p>
                  </a:txBody>
                  <a:tcPr/>
                </a:tc>
                <a:tc>
                  <a:txBody>
                    <a:bodyPr/>
                    <a:lstStyle/>
                    <a:p>
                      <a:pPr algn="ctr"/>
                      <a:r>
                        <a:rPr lang="en-IN" sz="1100" b="1" dirty="0">
                          <a:solidFill>
                            <a:schemeClr val="tx1"/>
                          </a:solidFill>
                          <a:latin typeface="Calibri" panose="020F0502020204030204" pitchFamily="34" charset="0"/>
                          <a:ea typeface="Calibri" panose="020F0502020204030204" pitchFamily="34" charset="0"/>
                          <a:cs typeface="Calibri" panose="020F0502020204030204" pitchFamily="34" charset="0"/>
                        </a:rPr>
                        <a:t>TITLE OF THE PAPER</a:t>
                      </a:r>
                    </a:p>
                  </a:txBody>
                  <a:tcPr/>
                </a:tc>
                <a:tc>
                  <a:txBody>
                    <a:bodyPr/>
                    <a:lstStyle/>
                    <a:p>
                      <a:pPr algn="ctr"/>
                      <a:r>
                        <a:rPr lang="en-IN" sz="1100" b="1" dirty="0">
                          <a:solidFill>
                            <a:schemeClr val="tx1"/>
                          </a:solidFill>
                          <a:latin typeface="Calibri" panose="020F0502020204030204" pitchFamily="34" charset="0"/>
                          <a:ea typeface="Calibri" panose="020F0502020204030204" pitchFamily="34" charset="0"/>
                          <a:cs typeface="Calibri" panose="020F0502020204030204" pitchFamily="34" charset="0"/>
                        </a:rPr>
                        <a:t>NAME OF THE JOURNAL AND PUBLISHED YEAR</a:t>
                      </a:r>
                    </a:p>
                  </a:txBody>
                  <a:tcPr/>
                </a:tc>
                <a:tc>
                  <a:txBody>
                    <a:bodyPr/>
                    <a:lstStyle/>
                    <a:p>
                      <a:pPr algn="ctr"/>
                      <a:r>
                        <a:rPr lang="en-IN" sz="1100" b="1" dirty="0">
                          <a:solidFill>
                            <a:schemeClr val="tx1"/>
                          </a:solidFill>
                          <a:latin typeface="Calibri" panose="020F0502020204030204" pitchFamily="34" charset="0"/>
                          <a:ea typeface="Calibri" panose="020F0502020204030204" pitchFamily="34" charset="0"/>
                          <a:cs typeface="Calibri" panose="020F0502020204030204" pitchFamily="34" charset="0"/>
                        </a:rPr>
                        <a:t>PROPOSED WORK</a:t>
                      </a:r>
                    </a:p>
                  </a:txBody>
                  <a:tcPr/>
                </a:tc>
                <a:tc>
                  <a:txBody>
                    <a:bodyPr/>
                    <a:lstStyle/>
                    <a:p>
                      <a:pPr algn="ctr"/>
                      <a:r>
                        <a:rPr lang="en-IN" sz="1100" b="1" dirty="0">
                          <a:solidFill>
                            <a:schemeClr val="tx1"/>
                          </a:solidFill>
                          <a:latin typeface="Calibri" panose="020F0502020204030204" pitchFamily="34" charset="0"/>
                          <a:ea typeface="Calibri" panose="020F0502020204030204" pitchFamily="34" charset="0"/>
                          <a:cs typeface="Calibri" panose="020F0502020204030204" pitchFamily="34" charset="0"/>
                        </a:rPr>
                        <a:t>PROPOSED METHODOLOGY</a:t>
                      </a:r>
                    </a:p>
                    <a:p>
                      <a:pPr algn="ctr"/>
                      <a:r>
                        <a:rPr lang="en-IN" sz="1100" b="1" dirty="0">
                          <a:solidFill>
                            <a:schemeClr val="tx1"/>
                          </a:solidFill>
                          <a:latin typeface="Calibri" panose="020F0502020204030204" pitchFamily="34" charset="0"/>
                          <a:ea typeface="Calibri" panose="020F0502020204030204" pitchFamily="34" charset="0"/>
                          <a:cs typeface="Calibri" panose="020F0502020204030204" pitchFamily="34" charset="0"/>
                        </a:rPr>
                        <a:t>/ALGORITHM</a:t>
                      </a:r>
                    </a:p>
                  </a:txBody>
                  <a:tcPr/>
                </a:tc>
                <a:tc>
                  <a:txBody>
                    <a:bodyPr/>
                    <a:lstStyle/>
                    <a:p>
                      <a:pPr algn="ctr"/>
                      <a:r>
                        <a:rPr lang="en-IN" sz="1100" b="1" dirty="0">
                          <a:solidFill>
                            <a:schemeClr val="tx1"/>
                          </a:solidFill>
                          <a:latin typeface="Calibri" panose="020F0502020204030204" pitchFamily="34" charset="0"/>
                          <a:ea typeface="Calibri" panose="020F0502020204030204" pitchFamily="34" charset="0"/>
                          <a:cs typeface="Calibri" panose="020F0502020204030204" pitchFamily="34" charset="0"/>
                        </a:rPr>
                        <a:t>LIMITATIONS</a:t>
                      </a:r>
                    </a:p>
                  </a:txBody>
                  <a:tcPr/>
                </a:tc>
                <a:extLst>
                  <a:ext uri="{0D108BD9-81ED-4DB2-BD59-A6C34878D82A}">
                    <a16:rowId xmlns:a16="http://schemas.microsoft.com/office/drawing/2014/main" val="1875040867"/>
                  </a:ext>
                </a:extLst>
              </a:tr>
              <a:tr h="1850381">
                <a:tc>
                  <a:txBody>
                    <a:bodyPr/>
                    <a:lstStyle/>
                    <a:p>
                      <a:pPr algn="ctr"/>
                      <a:r>
                        <a:rPr lang="en-IN" sz="1100" dirty="0">
                          <a:latin typeface="Calibri" panose="020F0502020204030204" pitchFamily="34" charset="0"/>
                          <a:ea typeface="Calibri" panose="020F0502020204030204" pitchFamily="34" charset="0"/>
                          <a:cs typeface="Calibri" panose="020F0502020204030204" pitchFamily="34" charset="0"/>
                        </a:rPr>
                        <a:t>1</a:t>
                      </a:r>
                    </a:p>
                  </a:txBody>
                  <a:tcPr/>
                </a:tc>
                <a:tc>
                  <a:txBody>
                    <a:bodyPr/>
                    <a:lstStyle/>
                    <a:p>
                      <a:pPr marL="0" algn="l" defTabSz="457200" rtl="0" eaLnBrk="1" latinLnBrk="0" hangingPunct="1"/>
                      <a:r>
                        <a:rPr lang="en-US"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Anomaly Detection for Cooperative Adaptive Cruise Control in Autonomous Vehicles Using Statistical Learning and Kinematic Model</a:t>
                      </a:r>
                      <a:endParaRPr lang="en-IN"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IEEE Transactions on Intelligent Transportation Systems, Vol. 22, No. 6, JUNE 2022</a:t>
                      </a:r>
                    </a:p>
                  </a:txBody>
                  <a:tcPr/>
                </a:tc>
                <a:tc>
                  <a:txBody>
                    <a:bodyPr/>
                    <a:lstStyle/>
                    <a:p>
                      <a:pPr marL="0" indent="0">
                        <a:buFont typeface="Wingdings" panose="05000000000000000000" pitchFamily="2" charset="2"/>
                        <a:buNone/>
                      </a:pPr>
                      <a:r>
                        <a:rPr lang="en-IN"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Cooperative Adaptive Cruise Control (CACC) in platoon autonomous vehicles. </a:t>
                      </a:r>
                      <a:r>
                        <a:rPr lang="en-US"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Kinematic model is also utilized to detect unexpected deviations using the leader’s information, communicated directly and observed by the leader’s neighboring vehicle(s).</a:t>
                      </a:r>
                      <a:endParaRPr lang="en-IN"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endParaRPr>
                    </a:p>
                  </a:txBody>
                  <a:tcPr/>
                </a:tc>
                <a:tc>
                  <a:txBody>
                    <a:bodyPr/>
                    <a:lstStyle/>
                    <a:p>
                      <a:pPr marL="0" indent="0">
                        <a:buFont typeface="Wingdings" panose="05000000000000000000" pitchFamily="2" charset="2"/>
                        <a:buNone/>
                      </a:pPr>
                      <a:r>
                        <a:rPr lang="en-US"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Generalized Extreme Studentized Deviate with Sliding Chunks (GESD-SC) approach applied at each vehicle in the platoon to detect anomalies based on the vehicle’s own speeding decisions. </a:t>
                      </a:r>
                      <a:endParaRPr lang="en-IN"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endParaRPr>
                    </a:p>
                  </a:txBody>
                  <a:tcPr/>
                </a:tc>
                <a:tc>
                  <a:txBody>
                    <a:bodyPr/>
                    <a:lstStyle/>
                    <a:p>
                      <a:pPr marL="0" indent="0">
                        <a:buFont typeface="Arial" panose="020B0604020202020204" pitchFamily="34" charset="0"/>
                        <a:buNone/>
                      </a:pPr>
                      <a:r>
                        <a:rPr lang="en-US"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Different speed attack scenarios and mobility models are not discussed.</a:t>
                      </a:r>
                      <a:endParaRPr lang="en-IN"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endParaRPr>
                    </a:p>
                  </a:txBody>
                  <a:tcPr/>
                </a:tc>
                <a:extLst>
                  <a:ext uri="{0D108BD9-81ED-4DB2-BD59-A6C34878D82A}">
                    <a16:rowId xmlns:a16="http://schemas.microsoft.com/office/drawing/2014/main" val="3537507518"/>
                  </a:ext>
                </a:extLst>
              </a:tr>
              <a:tr h="1369573">
                <a:tc>
                  <a:txBody>
                    <a:bodyPr/>
                    <a:lstStyle/>
                    <a:p>
                      <a:pPr algn="ctr"/>
                      <a:r>
                        <a:rPr lang="en-IN" sz="1100" dirty="0">
                          <a:latin typeface="Calibri" panose="020F0502020204030204" pitchFamily="34" charset="0"/>
                          <a:ea typeface="Calibri" panose="020F0502020204030204" pitchFamily="34" charset="0"/>
                          <a:cs typeface="Calibri" panose="020F0502020204030204" pitchFamily="34" charset="0"/>
                        </a:rPr>
                        <a:t>2</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A Fault Detection and Diagnosis System for Autonomous Vehicles Based on Hybrid Approaches</a:t>
                      </a:r>
                      <a:endParaRPr lang="en-IN"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IEEE Sensors Journal, Vol. 20, No. 16, AUG 15, 2020</a:t>
                      </a:r>
                      <a:endParaRPr lang="en-IN"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endParaRPr>
                    </a:p>
                    <a:p>
                      <a:endParaRPr lang="en-IN"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An accurate fault detection and diagnosis system to prevent the potential hazardous situations</a:t>
                      </a:r>
                      <a:endParaRPr lang="en-IN"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endParaRPr>
                    </a:p>
                    <a:p>
                      <a:endParaRPr lang="en-IN" sz="11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indent="0">
                        <a:buFont typeface="Wingdings" panose="05000000000000000000" pitchFamily="2" charset="2"/>
                        <a:buNone/>
                      </a:pPr>
                      <a:r>
                        <a:rPr lang="en-US"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Support Vector Machine (SVM) method is adopted to train the boundary curve which separates the safe domain and unsafe domain, a Kalman filter observer is designed to predict the current position of the vehicle</a:t>
                      </a:r>
                      <a:endParaRPr lang="en-IN"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endParaRPr>
                    </a:p>
                  </a:txBody>
                  <a:tcPr/>
                </a:tc>
                <a:tc>
                  <a:txBody>
                    <a:bodyPr/>
                    <a:lstStyle/>
                    <a:p>
                      <a:pPr marL="0" indent="0">
                        <a:buFont typeface="Arial" panose="020B0604020202020204" pitchFamily="34" charset="0"/>
                        <a:buNone/>
                      </a:pPr>
                      <a:r>
                        <a:rPr lang="en-US"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Type of the subsystem causes the fault</a:t>
                      </a:r>
                      <a:endParaRPr lang="en-IN"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endParaRPr>
                    </a:p>
                  </a:txBody>
                  <a:tcPr/>
                </a:tc>
                <a:extLst>
                  <a:ext uri="{0D108BD9-81ED-4DB2-BD59-A6C34878D82A}">
                    <a16:rowId xmlns:a16="http://schemas.microsoft.com/office/drawing/2014/main" val="917871722"/>
                  </a:ext>
                </a:extLst>
              </a:tr>
            </a:tbl>
          </a:graphicData>
        </a:graphic>
      </p:graphicFrame>
      <p:pic>
        <p:nvPicPr>
          <p:cNvPr id="3" name="Google Shape;64;p14">
            <a:extLst>
              <a:ext uri="{FF2B5EF4-FFF2-40B4-BE49-F238E27FC236}">
                <a16:creationId xmlns:a16="http://schemas.microsoft.com/office/drawing/2014/main" id="{399586BA-305D-B2C1-C08E-08EB28906E46}"/>
              </a:ext>
            </a:extLst>
          </p:cNvPr>
          <p:cNvPicPr preferRelativeResize="0"/>
          <p:nvPr/>
        </p:nvPicPr>
        <p:blipFill>
          <a:blip r:embed="rId3">
            <a:alphaModFix/>
          </a:blip>
          <a:stretch>
            <a:fillRect/>
          </a:stretch>
        </p:blipFill>
        <p:spPr>
          <a:xfrm>
            <a:off x="7665325" y="86683"/>
            <a:ext cx="1355833" cy="37446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p:nvPr/>
        </p:nvSpPr>
        <p:spPr>
          <a:xfrm>
            <a:off x="0" y="0"/>
            <a:ext cx="390600" cy="5143500"/>
          </a:xfrm>
          <a:prstGeom prst="rect">
            <a:avLst/>
          </a:prstGeom>
          <a:gradFill>
            <a:gsLst>
              <a:gs pos="0">
                <a:srgbClr val="19357E"/>
              </a:gs>
              <a:gs pos="31000">
                <a:srgbClr val="19357E"/>
              </a:gs>
              <a:gs pos="100000">
                <a:srgbClr val="F05A22"/>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1" name="Google Shape;91;p17"/>
          <p:cNvSpPr/>
          <p:nvPr/>
        </p:nvSpPr>
        <p:spPr>
          <a:xfrm>
            <a:off x="886384" y="1023344"/>
            <a:ext cx="1154100" cy="71100"/>
          </a:xfrm>
          <a:prstGeom prst="rect">
            <a:avLst/>
          </a:prstGeom>
          <a:solidFill>
            <a:srgbClr val="F05A2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 name="Slide Number Placeholder 1">
            <a:extLst>
              <a:ext uri="{FF2B5EF4-FFF2-40B4-BE49-F238E27FC236}">
                <a16:creationId xmlns:a16="http://schemas.microsoft.com/office/drawing/2014/main" id="{BF32507D-B624-9A5D-9ACF-9939C97A779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4" name="Google Shape;69;p15">
            <a:extLst>
              <a:ext uri="{FF2B5EF4-FFF2-40B4-BE49-F238E27FC236}">
                <a16:creationId xmlns:a16="http://schemas.microsoft.com/office/drawing/2014/main" id="{9E46A0D5-655F-6D9D-055E-677C6879E2B0}"/>
              </a:ext>
            </a:extLst>
          </p:cNvPr>
          <p:cNvSpPr txBox="1">
            <a:spLocks/>
          </p:cNvSpPr>
          <p:nvPr/>
        </p:nvSpPr>
        <p:spPr>
          <a:xfrm>
            <a:off x="749858" y="437997"/>
            <a:ext cx="7722600" cy="524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buSzPts val="990"/>
            </a:pPr>
            <a:r>
              <a:rPr lang="en-US" sz="2400" b="1" dirty="0">
                <a:latin typeface="Calibri" panose="020F0502020204030204" pitchFamily="34" charset="0"/>
                <a:ea typeface="Calibri" panose="020F0502020204030204" pitchFamily="34" charset="0"/>
                <a:cs typeface="Calibri" panose="020F0502020204030204" pitchFamily="34" charset="0"/>
              </a:rPr>
              <a:t>Literature Survey </a:t>
            </a:r>
            <a:r>
              <a:rPr lang="en" sz="2400" b="1" dirty="0">
                <a:latin typeface="Calibri"/>
                <a:ea typeface="Calibri"/>
                <a:cs typeface="Calibri"/>
                <a:sym typeface="Calibri"/>
              </a:rPr>
              <a:t>(Cont.)</a:t>
            </a:r>
            <a:br>
              <a:rPr lang="en-US" sz="2400" b="1" dirty="0">
                <a:latin typeface="Calibri" panose="020F0502020204030204" pitchFamily="34" charset="0"/>
                <a:ea typeface="Calibri" panose="020F0502020204030204" pitchFamily="34" charset="0"/>
                <a:cs typeface="Calibri" panose="020F0502020204030204" pitchFamily="34" charset="0"/>
              </a:rPr>
            </a:br>
            <a:endParaRPr lang="en-US" sz="2400" b="1" dirty="0">
              <a:latin typeface="Calibri" panose="020F0502020204030204" pitchFamily="34" charset="0"/>
              <a:ea typeface="Calibri" panose="020F0502020204030204" pitchFamily="34" charset="0"/>
              <a:cs typeface="Calibri" panose="020F0502020204030204" pitchFamily="34" charset="0"/>
              <a:sym typeface="Calibri"/>
            </a:endParaRPr>
          </a:p>
        </p:txBody>
      </p:sp>
      <p:graphicFrame>
        <p:nvGraphicFramePr>
          <p:cNvPr id="7" name="Table 7">
            <a:extLst>
              <a:ext uri="{FF2B5EF4-FFF2-40B4-BE49-F238E27FC236}">
                <a16:creationId xmlns:a16="http://schemas.microsoft.com/office/drawing/2014/main" id="{BFF6B4D8-EA22-55A6-AFDC-887F60FA8FD8}"/>
              </a:ext>
            </a:extLst>
          </p:cNvPr>
          <p:cNvGraphicFramePr>
            <a:graphicFrameLocks noGrp="1"/>
          </p:cNvGraphicFramePr>
          <p:nvPr>
            <p:extLst>
              <p:ext uri="{D42A27DB-BD31-4B8C-83A1-F6EECF244321}">
                <p14:modId xmlns:p14="http://schemas.microsoft.com/office/powerpoint/2010/main" val="1815681544"/>
              </p:ext>
            </p:extLst>
          </p:nvPr>
        </p:nvGraphicFramePr>
        <p:xfrm>
          <a:off x="743994" y="1126436"/>
          <a:ext cx="8059734" cy="3876744"/>
        </p:xfrm>
        <a:graphic>
          <a:graphicData uri="http://schemas.openxmlformats.org/drawingml/2006/table">
            <a:tbl>
              <a:tblPr firstRow="1" bandRow="1">
                <a:tableStyleId>{F5AB1C69-6EDB-4FF4-983F-18BD219EF322}</a:tableStyleId>
              </a:tblPr>
              <a:tblGrid>
                <a:gridCol w="549547">
                  <a:extLst>
                    <a:ext uri="{9D8B030D-6E8A-4147-A177-3AD203B41FA5}">
                      <a16:colId xmlns:a16="http://schemas.microsoft.com/office/drawing/2014/main" val="4046904270"/>
                    </a:ext>
                  </a:extLst>
                </a:gridCol>
                <a:gridCol w="1237786">
                  <a:extLst>
                    <a:ext uri="{9D8B030D-6E8A-4147-A177-3AD203B41FA5}">
                      <a16:colId xmlns:a16="http://schemas.microsoft.com/office/drawing/2014/main" val="3741747201"/>
                    </a:ext>
                  </a:extLst>
                </a:gridCol>
                <a:gridCol w="1200614">
                  <a:extLst>
                    <a:ext uri="{9D8B030D-6E8A-4147-A177-3AD203B41FA5}">
                      <a16:colId xmlns:a16="http://schemas.microsoft.com/office/drawing/2014/main" val="1820962205"/>
                    </a:ext>
                  </a:extLst>
                </a:gridCol>
                <a:gridCol w="1654098">
                  <a:extLst>
                    <a:ext uri="{9D8B030D-6E8A-4147-A177-3AD203B41FA5}">
                      <a16:colId xmlns:a16="http://schemas.microsoft.com/office/drawing/2014/main" val="4281653701"/>
                    </a:ext>
                  </a:extLst>
                </a:gridCol>
                <a:gridCol w="1944029">
                  <a:extLst>
                    <a:ext uri="{9D8B030D-6E8A-4147-A177-3AD203B41FA5}">
                      <a16:colId xmlns:a16="http://schemas.microsoft.com/office/drawing/2014/main" val="4006969037"/>
                    </a:ext>
                  </a:extLst>
                </a:gridCol>
                <a:gridCol w="1473660">
                  <a:extLst>
                    <a:ext uri="{9D8B030D-6E8A-4147-A177-3AD203B41FA5}">
                      <a16:colId xmlns:a16="http://schemas.microsoft.com/office/drawing/2014/main" val="2986899126"/>
                    </a:ext>
                  </a:extLst>
                </a:gridCol>
              </a:tblGrid>
              <a:tr h="635265">
                <a:tc>
                  <a:txBody>
                    <a:bodyPr/>
                    <a:lstStyle/>
                    <a:p>
                      <a:pPr algn="ctr"/>
                      <a:r>
                        <a:rPr lang="en-IN" sz="1100" b="1" dirty="0">
                          <a:solidFill>
                            <a:schemeClr val="tx1"/>
                          </a:solidFill>
                          <a:latin typeface="Calibri" panose="020F0502020204030204" pitchFamily="34" charset="0"/>
                          <a:ea typeface="Calibri" panose="020F0502020204030204" pitchFamily="34" charset="0"/>
                          <a:cs typeface="Calibri" panose="020F0502020204030204" pitchFamily="34" charset="0"/>
                        </a:rPr>
                        <a:t>SNO</a:t>
                      </a:r>
                    </a:p>
                  </a:txBody>
                  <a:tcPr/>
                </a:tc>
                <a:tc>
                  <a:txBody>
                    <a:bodyPr/>
                    <a:lstStyle/>
                    <a:p>
                      <a:pPr algn="ctr"/>
                      <a:r>
                        <a:rPr lang="en-IN" sz="1100" b="1" dirty="0">
                          <a:solidFill>
                            <a:schemeClr val="tx1"/>
                          </a:solidFill>
                          <a:latin typeface="Calibri" panose="020F0502020204030204" pitchFamily="34" charset="0"/>
                          <a:ea typeface="Calibri" panose="020F0502020204030204" pitchFamily="34" charset="0"/>
                          <a:cs typeface="Calibri" panose="020F0502020204030204" pitchFamily="34" charset="0"/>
                        </a:rPr>
                        <a:t>TITLE OF THE PAPER</a:t>
                      </a:r>
                    </a:p>
                  </a:txBody>
                  <a:tcPr/>
                </a:tc>
                <a:tc>
                  <a:txBody>
                    <a:bodyPr/>
                    <a:lstStyle/>
                    <a:p>
                      <a:pPr algn="ctr"/>
                      <a:r>
                        <a:rPr lang="en-IN" sz="1100" b="1" dirty="0">
                          <a:solidFill>
                            <a:schemeClr val="tx1"/>
                          </a:solidFill>
                          <a:latin typeface="Calibri" panose="020F0502020204030204" pitchFamily="34" charset="0"/>
                          <a:ea typeface="Calibri" panose="020F0502020204030204" pitchFamily="34" charset="0"/>
                          <a:cs typeface="Calibri" panose="020F0502020204030204" pitchFamily="34" charset="0"/>
                        </a:rPr>
                        <a:t>NAME OF THE JOURNAL AND PUBLISHED YEAR</a:t>
                      </a:r>
                    </a:p>
                  </a:txBody>
                  <a:tcPr/>
                </a:tc>
                <a:tc>
                  <a:txBody>
                    <a:bodyPr/>
                    <a:lstStyle/>
                    <a:p>
                      <a:pPr algn="ctr"/>
                      <a:r>
                        <a:rPr lang="en-IN" sz="1100" b="1" dirty="0">
                          <a:solidFill>
                            <a:schemeClr val="tx1"/>
                          </a:solidFill>
                          <a:latin typeface="Calibri" panose="020F0502020204030204" pitchFamily="34" charset="0"/>
                          <a:ea typeface="Calibri" panose="020F0502020204030204" pitchFamily="34" charset="0"/>
                          <a:cs typeface="Calibri" panose="020F0502020204030204" pitchFamily="34" charset="0"/>
                        </a:rPr>
                        <a:t>PROPOSED WORK</a:t>
                      </a:r>
                    </a:p>
                  </a:txBody>
                  <a:tcPr/>
                </a:tc>
                <a:tc>
                  <a:txBody>
                    <a:bodyPr/>
                    <a:lstStyle/>
                    <a:p>
                      <a:pPr algn="ctr"/>
                      <a:r>
                        <a:rPr lang="en-IN" sz="1100" b="1" dirty="0">
                          <a:solidFill>
                            <a:schemeClr val="tx1"/>
                          </a:solidFill>
                          <a:latin typeface="Calibri" panose="020F0502020204030204" pitchFamily="34" charset="0"/>
                          <a:ea typeface="Calibri" panose="020F0502020204030204" pitchFamily="34" charset="0"/>
                          <a:cs typeface="Calibri" panose="020F0502020204030204" pitchFamily="34" charset="0"/>
                        </a:rPr>
                        <a:t>PROPOSED METHODOLOGY</a:t>
                      </a:r>
                    </a:p>
                    <a:p>
                      <a:pPr algn="ctr"/>
                      <a:r>
                        <a:rPr lang="en-IN" sz="1100" b="1" dirty="0">
                          <a:solidFill>
                            <a:schemeClr val="tx1"/>
                          </a:solidFill>
                          <a:latin typeface="Calibri" panose="020F0502020204030204" pitchFamily="34" charset="0"/>
                          <a:ea typeface="Calibri" panose="020F0502020204030204" pitchFamily="34" charset="0"/>
                          <a:cs typeface="Calibri" panose="020F0502020204030204" pitchFamily="34" charset="0"/>
                        </a:rPr>
                        <a:t>/ALGORITHM</a:t>
                      </a:r>
                    </a:p>
                  </a:txBody>
                  <a:tcPr/>
                </a:tc>
                <a:tc>
                  <a:txBody>
                    <a:bodyPr/>
                    <a:lstStyle/>
                    <a:p>
                      <a:pPr algn="ctr"/>
                      <a:r>
                        <a:rPr lang="en-IN" sz="1100" b="1" dirty="0">
                          <a:solidFill>
                            <a:schemeClr val="tx1"/>
                          </a:solidFill>
                          <a:latin typeface="Calibri" panose="020F0502020204030204" pitchFamily="34" charset="0"/>
                          <a:ea typeface="Calibri" panose="020F0502020204030204" pitchFamily="34" charset="0"/>
                          <a:cs typeface="Calibri" panose="020F0502020204030204" pitchFamily="34" charset="0"/>
                        </a:rPr>
                        <a:t>LIMITATIONS</a:t>
                      </a:r>
                    </a:p>
                  </a:txBody>
                  <a:tcPr/>
                </a:tc>
                <a:extLst>
                  <a:ext uri="{0D108BD9-81ED-4DB2-BD59-A6C34878D82A}">
                    <a16:rowId xmlns:a16="http://schemas.microsoft.com/office/drawing/2014/main" val="1875040867"/>
                  </a:ext>
                </a:extLst>
              </a:tr>
              <a:tr h="1710328">
                <a:tc>
                  <a:txBody>
                    <a:bodyPr/>
                    <a:lstStyle/>
                    <a:p>
                      <a:pPr algn="ctr"/>
                      <a:r>
                        <a:rPr lang="en-IN" sz="1100" dirty="0">
                          <a:latin typeface="Calibri" panose="020F0502020204030204" pitchFamily="34" charset="0"/>
                          <a:ea typeface="Calibri" panose="020F0502020204030204" pitchFamily="34" charset="0"/>
                          <a:cs typeface="Calibri" panose="020F0502020204030204" pitchFamily="34" charset="0"/>
                        </a:rPr>
                        <a:t>3</a:t>
                      </a:r>
                    </a:p>
                  </a:txBody>
                  <a:tcPr/>
                </a:tc>
                <a:tc>
                  <a:txBody>
                    <a:bodyPr/>
                    <a:lstStyle/>
                    <a:p>
                      <a:r>
                        <a:rPr lang="en-US"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A Fast Anomaly Diagnosis Approach Based on Modified CNN and Multisensor Data Fusion</a:t>
                      </a:r>
                      <a:endParaRPr lang="en-IN"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endParaRPr>
                    </a:p>
                  </a:txBody>
                  <a:tcPr/>
                </a:tc>
                <a:tc>
                  <a:txBody>
                    <a:bodyPr/>
                    <a:lstStyle/>
                    <a:p>
                      <a:r>
                        <a:rPr lang="en-US"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IEEE Transactions On Industrial Electronics, VOL. 69, NO. 12, DEC 2022</a:t>
                      </a:r>
                      <a:endParaRPr lang="en-IN"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endParaRPr>
                    </a:p>
                  </a:txBody>
                  <a:tcPr/>
                </a:tc>
                <a:tc>
                  <a:txBody>
                    <a:bodyPr/>
                    <a:lstStyle/>
                    <a:p>
                      <a:pPr marL="0" algn="l" defTabSz="457200" rtl="0" eaLnBrk="1" latinLnBrk="0" hangingPunct="1"/>
                      <a:r>
                        <a:rPr lang="en-US"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A modified convolutional neural network (CNN) algorithm, namely 1D-GAPCNN-SVM, is proposed to address the early anomaly diagnosis problem.</a:t>
                      </a:r>
                      <a:endParaRPr lang="en-IN"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endParaRPr>
                    </a:p>
                  </a:txBody>
                  <a:tcPr/>
                </a:tc>
                <a:tc>
                  <a:txBody>
                    <a:bodyPr/>
                    <a:lstStyle/>
                    <a:p>
                      <a:pPr marL="0" indent="0" algn="l" defTabSz="457200" rtl="0" eaLnBrk="1" latinLnBrk="0" hangingPunct="1">
                        <a:buFont typeface="Wingdings" panose="05000000000000000000" pitchFamily="2" charset="2"/>
                        <a:buNone/>
                      </a:pPr>
                      <a:r>
                        <a:rPr lang="en-US"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To reduce the number of parameters, a 1-D global average pooling layer is designed, a nonlinear multiclass support vector machine (SVM) is adopted to replace the traditional Softmax classifier as the final discriminator</a:t>
                      </a:r>
                      <a:endParaRPr lang="en-IN"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endParaRPr>
                    </a:p>
                  </a:txBody>
                  <a:tcPr/>
                </a:tc>
                <a:tc>
                  <a:txBody>
                    <a:bodyPr/>
                    <a:lstStyle/>
                    <a:p>
                      <a:pPr marL="0" indent="0" algn="l" defTabSz="457200" rtl="0" eaLnBrk="1" latinLnBrk="0" hangingPunct="1">
                        <a:buFont typeface="Arial" panose="020B0604020202020204" pitchFamily="34" charset="0"/>
                        <a:buNone/>
                      </a:pPr>
                      <a:r>
                        <a:rPr lang="en-IN"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2D-model with inefficient multisensor data fusion</a:t>
                      </a:r>
                    </a:p>
                  </a:txBody>
                  <a:tcPr/>
                </a:tc>
                <a:extLst>
                  <a:ext uri="{0D108BD9-81ED-4DB2-BD59-A6C34878D82A}">
                    <a16:rowId xmlns:a16="http://schemas.microsoft.com/office/drawing/2014/main" val="3537507518"/>
                  </a:ext>
                </a:extLst>
              </a:tr>
              <a:tr h="1531151">
                <a:tc>
                  <a:txBody>
                    <a:bodyPr/>
                    <a:lstStyle/>
                    <a:p>
                      <a:pPr algn="ctr"/>
                      <a:r>
                        <a:rPr lang="en-IN" sz="1100" dirty="0">
                          <a:latin typeface="Calibri" panose="020F0502020204030204" pitchFamily="34" charset="0"/>
                          <a:ea typeface="Calibri" panose="020F0502020204030204" pitchFamily="34" charset="0"/>
                          <a:cs typeface="Calibri" panose="020F0502020204030204" pitchFamily="34" charset="0"/>
                        </a:rPr>
                        <a:t>4</a:t>
                      </a:r>
                    </a:p>
                  </a:txBody>
                  <a:tcPr/>
                </a:tc>
                <a:tc>
                  <a:txBody>
                    <a:bodyPr/>
                    <a:lstStyle/>
                    <a:p>
                      <a:pPr algn="l"/>
                      <a:r>
                        <a:rPr lang="en-US"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CANnolo: An Anomaly Detection System Based on LSTM Autoencoders for Controller Area Network</a:t>
                      </a:r>
                      <a:endParaRPr lang="en-IN"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endParaRPr>
                    </a:p>
                  </a:txBody>
                  <a:tcPr/>
                </a:tc>
                <a:tc>
                  <a:txBody>
                    <a:bodyPr/>
                    <a:lstStyle/>
                    <a:p>
                      <a:r>
                        <a:rPr lang="en-US"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IEEE Transactions On Network And Service Management, VOL. 18, NO. 2, JUN 2021</a:t>
                      </a:r>
                      <a:endParaRPr lang="en-IN"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endParaRPr>
                    </a:p>
                  </a:txBody>
                  <a:tcPr/>
                </a:tc>
                <a:tc>
                  <a:txBody>
                    <a:bodyPr/>
                    <a:lstStyle/>
                    <a:p>
                      <a:r>
                        <a:rPr lang="en-US"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CANnolo, an IDS based on Long Short-Term Memory (LSTM)- autoencoders to identify anomalies in Controller Area Networks (CANs)</a:t>
                      </a:r>
                      <a:endParaRPr lang="en-IN"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endParaRPr>
                    </a:p>
                  </a:txBody>
                  <a:tcPr/>
                </a:tc>
                <a:tc>
                  <a:txBody>
                    <a:bodyPr/>
                    <a:lstStyle/>
                    <a:p>
                      <a:pPr marL="0" indent="0">
                        <a:buFont typeface="Wingdings" panose="05000000000000000000" pitchFamily="2" charset="2"/>
                        <a:buNone/>
                      </a:pPr>
                      <a:r>
                        <a:rPr lang="en-US"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CANnolo automatically analyzes the CAN streams and builds a data sequences and detects anomalies by computing  difference between the reconstructed and the respective real sequences.</a:t>
                      </a:r>
                      <a:endParaRPr lang="en-IN"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endParaRPr>
                    </a:p>
                  </a:txBody>
                  <a:tcPr/>
                </a:tc>
                <a:tc>
                  <a:txBody>
                    <a:bodyPr/>
                    <a:lstStyle/>
                    <a:p>
                      <a:pPr marL="0" indent="0">
                        <a:buFont typeface="Arial" panose="020B0604020202020204" pitchFamily="34" charset="0"/>
                        <a:buNone/>
                      </a:pPr>
                      <a:r>
                        <a:rPr lang="en-IN"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Different data over time series makes it relatively slow computation</a:t>
                      </a:r>
                    </a:p>
                  </a:txBody>
                  <a:tcPr/>
                </a:tc>
                <a:extLst>
                  <a:ext uri="{0D108BD9-81ED-4DB2-BD59-A6C34878D82A}">
                    <a16:rowId xmlns:a16="http://schemas.microsoft.com/office/drawing/2014/main" val="917871722"/>
                  </a:ext>
                </a:extLst>
              </a:tr>
            </a:tbl>
          </a:graphicData>
        </a:graphic>
      </p:graphicFrame>
      <p:pic>
        <p:nvPicPr>
          <p:cNvPr id="3" name="Google Shape;64;p14">
            <a:extLst>
              <a:ext uri="{FF2B5EF4-FFF2-40B4-BE49-F238E27FC236}">
                <a16:creationId xmlns:a16="http://schemas.microsoft.com/office/drawing/2014/main" id="{70877696-D677-E51A-6808-05C55E7D359A}"/>
              </a:ext>
            </a:extLst>
          </p:cNvPr>
          <p:cNvPicPr preferRelativeResize="0"/>
          <p:nvPr/>
        </p:nvPicPr>
        <p:blipFill>
          <a:blip r:embed="rId3">
            <a:alphaModFix/>
          </a:blip>
          <a:stretch>
            <a:fillRect/>
          </a:stretch>
        </p:blipFill>
        <p:spPr>
          <a:xfrm>
            <a:off x="7665325" y="86683"/>
            <a:ext cx="1355833" cy="374463"/>
          </a:xfrm>
          <a:prstGeom prst="rect">
            <a:avLst/>
          </a:prstGeom>
          <a:noFill/>
          <a:ln>
            <a:noFill/>
          </a:ln>
        </p:spPr>
      </p:pic>
    </p:spTree>
    <p:extLst>
      <p:ext uri="{BB962C8B-B14F-4D97-AF65-F5344CB8AC3E}">
        <p14:creationId xmlns:p14="http://schemas.microsoft.com/office/powerpoint/2010/main" val="2402333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p:nvPr/>
        </p:nvSpPr>
        <p:spPr>
          <a:xfrm>
            <a:off x="0" y="0"/>
            <a:ext cx="390600" cy="5143500"/>
          </a:xfrm>
          <a:prstGeom prst="rect">
            <a:avLst/>
          </a:prstGeom>
          <a:gradFill>
            <a:gsLst>
              <a:gs pos="0">
                <a:srgbClr val="19357E"/>
              </a:gs>
              <a:gs pos="31000">
                <a:srgbClr val="19357E"/>
              </a:gs>
              <a:gs pos="100000">
                <a:srgbClr val="F05A22"/>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1" name="Google Shape;91;p17"/>
          <p:cNvSpPr/>
          <p:nvPr/>
        </p:nvSpPr>
        <p:spPr>
          <a:xfrm>
            <a:off x="886384" y="1023344"/>
            <a:ext cx="1154100" cy="71100"/>
          </a:xfrm>
          <a:prstGeom prst="rect">
            <a:avLst/>
          </a:prstGeom>
          <a:solidFill>
            <a:srgbClr val="F05A2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 name="Slide Number Placeholder 1">
            <a:extLst>
              <a:ext uri="{FF2B5EF4-FFF2-40B4-BE49-F238E27FC236}">
                <a16:creationId xmlns:a16="http://schemas.microsoft.com/office/drawing/2014/main" id="{BF32507D-B624-9A5D-9ACF-9939C97A779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4" name="Google Shape;69;p15">
            <a:extLst>
              <a:ext uri="{FF2B5EF4-FFF2-40B4-BE49-F238E27FC236}">
                <a16:creationId xmlns:a16="http://schemas.microsoft.com/office/drawing/2014/main" id="{9E46A0D5-655F-6D9D-055E-677C6879E2B0}"/>
              </a:ext>
            </a:extLst>
          </p:cNvPr>
          <p:cNvSpPr txBox="1">
            <a:spLocks/>
          </p:cNvSpPr>
          <p:nvPr/>
        </p:nvSpPr>
        <p:spPr>
          <a:xfrm>
            <a:off x="786900" y="466652"/>
            <a:ext cx="7722600" cy="524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buSzPts val="990"/>
            </a:pPr>
            <a:r>
              <a:rPr lang="en-US" sz="2400" b="1" dirty="0">
                <a:latin typeface="Calibri" panose="020F0502020204030204" pitchFamily="34" charset="0"/>
                <a:ea typeface="Calibri" panose="020F0502020204030204" pitchFamily="34" charset="0"/>
                <a:cs typeface="Calibri" panose="020F0502020204030204" pitchFamily="34" charset="0"/>
              </a:rPr>
              <a:t>Literature Survey </a:t>
            </a:r>
            <a:r>
              <a:rPr lang="en" sz="2400" b="1" dirty="0">
                <a:latin typeface="Calibri"/>
                <a:ea typeface="Calibri"/>
                <a:cs typeface="Calibri"/>
                <a:sym typeface="Calibri"/>
              </a:rPr>
              <a:t>(Cont.)</a:t>
            </a:r>
            <a:br>
              <a:rPr lang="en-US" sz="2400" b="1" dirty="0">
                <a:latin typeface="Calibri" panose="020F0502020204030204" pitchFamily="34" charset="0"/>
                <a:ea typeface="Calibri" panose="020F0502020204030204" pitchFamily="34" charset="0"/>
                <a:cs typeface="Calibri" panose="020F0502020204030204" pitchFamily="34" charset="0"/>
              </a:rPr>
            </a:br>
            <a:endParaRPr lang="en-US" sz="2400" b="1" dirty="0">
              <a:latin typeface="Calibri" panose="020F0502020204030204" pitchFamily="34" charset="0"/>
              <a:ea typeface="Calibri" panose="020F0502020204030204" pitchFamily="34" charset="0"/>
              <a:cs typeface="Calibri" panose="020F0502020204030204" pitchFamily="34" charset="0"/>
              <a:sym typeface="Calibri"/>
            </a:endParaRPr>
          </a:p>
        </p:txBody>
      </p:sp>
      <p:graphicFrame>
        <p:nvGraphicFramePr>
          <p:cNvPr id="7" name="Table 7">
            <a:extLst>
              <a:ext uri="{FF2B5EF4-FFF2-40B4-BE49-F238E27FC236}">
                <a16:creationId xmlns:a16="http://schemas.microsoft.com/office/drawing/2014/main" id="{BFF6B4D8-EA22-55A6-AFDC-887F60FA8FD8}"/>
              </a:ext>
            </a:extLst>
          </p:cNvPr>
          <p:cNvGraphicFramePr>
            <a:graphicFrameLocks noGrp="1"/>
          </p:cNvGraphicFramePr>
          <p:nvPr>
            <p:extLst>
              <p:ext uri="{D42A27DB-BD31-4B8C-83A1-F6EECF244321}">
                <p14:modId xmlns:p14="http://schemas.microsoft.com/office/powerpoint/2010/main" val="448954049"/>
              </p:ext>
            </p:extLst>
          </p:nvPr>
        </p:nvGraphicFramePr>
        <p:xfrm>
          <a:off x="743994" y="1119002"/>
          <a:ext cx="8059734" cy="3887988"/>
        </p:xfrm>
        <a:graphic>
          <a:graphicData uri="http://schemas.openxmlformats.org/drawingml/2006/table">
            <a:tbl>
              <a:tblPr firstRow="1" bandRow="1">
                <a:tableStyleId>{F5AB1C69-6EDB-4FF4-983F-18BD219EF322}</a:tableStyleId>
              </a:tblPr>
              <a:tblGrid>
                <a:gridCol w="549547">
                  <a:extLst>
                    <a:ext uri="{9D8B030D-6E8A-4147-A177-3AD203B41FA5}">
                      <a16:colId xmlns:a16="http://schemas.microsoft.com/office/drawing/2014/main" val="4046904270"/>
                    </a:ext>
                  </a:extLst>
                </a:gridCol>
                <a:gridCol w="1167161">
                  <a:extLst>
                    <a:ext uri="{9D8B030D-6E8A-4147-A177-3AD203B41FA5}">
                      <a16:colId xmlns:a16="http://schemas.microsoft.com/office/drawing/2014/main" val="3741747201"/>
                    </a:ext>
                  </a:extLst>
                </a:gridCol>
                <a:gridCol w="1100254">
                  <a:extLst>
                    <a:ext uri="{9D8B030D-6E8A-4147-A177-3AD203B41FA5}">
                      <a16:colId xmlns:a16="http://schemas.microsoft.com/office/drawing/2014/main" val="1820962205"/>
                    </a:ext>
                  </a:extLst>
                </a:gridCol>
                <a:gridCol w="1903142">
                  <a:extLst>
                    <a:ext uri="{9D8B030D-6E8A-4147-A177-3AD203B41FA5}">
                      <a16:colId xmlns:a16="http://schemas.microsoft.com/office/drawing/2014/main" val="4281653701"/>
                    </a:ext>
                  </a:extLst>
                </a:gridCol>
                <a:gridCol w="2129882">
                  <a:extLst>
                    <a:ext uri="{9D8B030D-6E8A-4147-A177-3AD203B41FA5}">
                      <a16:colId xmlns:a16="http://schemas.microsoft.com/office/drawing/2014/main" val="4006969037"/>
                    </a:ext>
                  </a:extLst>
                </a:gridCol>
                <a:gridCol w="1209748">
                  <a:extLst>
                    <a:ext uri="{9D8B030D-6E8A-4147-A177-3AD203B41FA5}">
                      <a16:colId xmlns:a16="http://schemas.microsoft.com/office/drawing/2014/main" val="2986899126"/>
                    </a:ext>
                  </a:extLst>
                </a:gridCol>
              </a:tblGrid>
              <a:tr h="729926">
                <a:tc>
                  <a:txBody>
                    <a:bodyPr/>
                    <a:lstStyle/>
                    <a:p>
                      <a:pPr algn="ctr"/>
                      <a:r>
                        <a:rPr lang="en-IN" sz="1100" b="1" dirty="0">
                          <a:solidFill>
                            <a:schemeClr val="tx1"/>
                          </a:solidFill>
                          <a:latin typeface="Calibri" panose="020F0502020204030204" pitchFamily="34" charset="0"/>
                          <a:ea typeface="Calibri" panose="020F0502020204030204" pitchFamily="34" charset="0"/>
                          <a:cs typeface="Calibri" panose="020F0502020204030204" pitchFamily="34" charset="0"/>
                        </a:rPr>
                        <a:t>SNO</a:t>
                      </a:r>
                    </a:p>
                  </a:txBody>
                  <a:tcPr/>
                </a:tc>
                <a:tc>
                  <a:txBody>
                    <a:bodyPr/>
                    <a:lstStyle/>
                    <a:p>
                      <a:pPr algn="ctr"/>
                      <a:r>
                        <a:rPr lang="en-IN" sz="1100" b="1" dirty="0">
                          <a:solidFill>
                            <a:schemeClr val="tx1"/>
                          </a:solidFill>
                          <a:latin typeface="Calibri" panose="020F0502020204030204" pitchFamily="34" charset="0"/>
                          <a:ea typeface="Calibri" panose="020F0502020204030204" pitchFamily="34" charset="0"/>
                          <a:cs typeface="Calibri" panose="020F0502020204030204" pitchFamily="34" charset="0"/>
                        </a:rPr>
                        <a:t>TITLE OF THE PAPER</a:t>
                      </a:r>
                    </a:p>
                  </a:txBody>
                  <a:tcPr/>
                </a:tc>
                <a:tc>
                  <a:txBody>
                    <a:bodyPr/>
                    <a:lstStyle/>
                    <a:p>
                      <a:pPr algn="ctr"/>
                      <a:r>
                        <a:rPr lang="en-IN" sz="1100" b="1" dirty="0">
                          <a:solidFill>
                            <a:schemeClr val="tx1"/>
                          </a:solidFill>
                          <a:latin typeface="Calibri" panose="020F0502020204030204" pitchFamily="34" charset="0"/>
                          <a:ea typeface="Calibri" panose="020F0502020204030204" pitchFamily="34" charset="0"/>
                          <a:cs typeface="Calibri" panose="020F0502020204030204" pitchFamily="34" charset="0"/>
                        </a:rPr>
                        <a:t>NAME OF THE JOURNAL AND PUBLISHED YEAR</a:t>
                      </a:r>
                    </a:p>
                  </a:txBody>
                  <a:tcPr/>
                </a:tc>
                <a:tc>
                  <a:txBody>
                    <a:bodyPr/>
                    <a:lstStyle/>
                    <a:p>
                      <a:pPr algn="ctr"/>
                      <a:r>
                        <a:rPr lang="en-IN" sz="1100" b="1" dirty="0">
                          <a:solidFill>
                            <a:schemeClr val="tx1"/>
                          </a:solidFill>
                          <a:latin typeface="Calibri" panose="020F0502020204030204" pitchFamily="34" charset="0"/>
                          <a:ea typeface="Calibri" panose="020F0502020204030204" pitchFamily="34" charset="0"/>
                          <a:cs typeface="Calibri" panose="020F0502020204030204" pitchFamily="34" charset="0"/>
                        </a:rPr>
                        <a:t>PROPOSED WORK</a:t>
                      </a:r>
                    </a:p>
                  </a:txBody>
                  <a:tcPr/>
                </a:tc>
                <a:tc>
                  <a:txBody>
                    <a:bodyPr/>
                    <a:lstStyle/>
                    <a:p>
                      <a:pPr algn="ctr"/>
                      <a:r>
                        <a:rPr lang="en-IN" sz="1100" b="1" dirty="0">
                          <a:solidFill>
                            <a:schemeClr val="tx1"/>
                          </a:solidFill>
                          <a:latin typeface="Calibri" panose="020F0502020204030204" pitchFamily="34" charset="0"/>
                          <a:ea typeface="Calibri" panose="020F0502020204030204" pitchFamily="34" charset="0"/>
                          <a:cs typeface="Calibri" panose="020F0502020204030204" pitchFamily="34" charset="0"/>
                        </a:rPr>
                        <a:t>PROPOSED METHODOLOGY</a:t>
                      </a:r>
                    </a:p>
                    <a:p>
                      <a:pPr algn="ctr"/>
                      <a:r>
                        <a:rPr lang="en-IN" sz="1100" b="1" dirty="0">
                          <a:solidFill>
                            <a:schemeClr val="tx1"/>
                          </a:solidFill>
                          <a:latin typeface="Calibri" panose="020F0502020204030204" pitchFamily="34" charset="0"/>
                          <a:ea typeface="Calibri" panose="020F0502020204030204" pitchFamily="34" charset="0"/>
                          <a:cs typeface="Calibri" panose="020F0502020204030204" pitchFamily="34" charset="0"/>
                        </a:rPr>
                        <a:t>/ALGORITHM</a:t>
                      </a:r>
                    </a:p>
                  </a:txBody>
                  <a:tcPr/>
                </a:tc>
                <a:tc>
                  <a:txBody>
                    <a:bodyPr/>
                    <a:lstStyle/>
                    <a:p>
                      <a:pPr algn="ctr"/>
                      <a:r>
                        <a:rPr lang="en-IN" sz="1100" b="1" dirty="0">
                          <a:solidFill>
                            <a:schemeClr val="tx1"/>
                          </a:solidFill>
                          <a:latin typeface="Calibri" panose="020F0502020204030204" pitchFamily="34" charset="0"/>
                          <a:ea typeface="Calibri" panose="020F0502020204030204" pitchFamily="34" charset="0"/>
                          <a:cs typeface="Calibri" panose="020F0502020204030204" pitchFamily="34" charset="0"/>
                        </a:rPr>
                        <a:t>LIMITATIONS</a:t>
                      </a:r>
                    </a:p>
                  </a:txBody>
                  <a:tcPr/>
                </a:tc>
                <a:extLst>
                  <a:ext uri="{0D108BD9-81ED-4DB2-BD59-A6C34878D82A}">
                    <a16:rowId xmlns:a16="http://schemas.microsoft.com/office/drawing/2014/main" val="1875040867"/>
                  </a:ext>
                </a:extLst>
              </a:tr>
              <a:tr h="1693428">
                <a:tc>
                  <a:txBody>
                    <a:bodyPr/>
                    <a:lstStyle/>
                    <a:p>
                      <a:pPr algn="ctr"/>
                      <a:r>
                        <a:rPr lang="en-IN" sz="1100" dirty="0">
                          <a:latin typeface="Calibri" panose="020F0502020204030204" pitchFamily="34" charset="0"/>
                          <a:ea typeface="Calibri" panose="020F0502020204030204" pitchFamily="34" charset="0"/>
                          <a:cs typeface="Calibri" panose="020F0502020204030204" pitchFamily="34" charset="0"/>
                        </a:rPr>
                        <a:t>5</a:t>
                      </a:r>
                    </a:p>
                  </a:txBody>
                  <a:tcPr/>
                </a:tc>
                <a:tc>
                  <a:txBody>
                    <a:bodyPr/>
                    <a:lstStyle/>
                    <a:p>
                      <a:pPr marL="0" algn="l" defTabSz="914400" rtl="0" eaLnBrk="1" latinLnBrk="0" hangingPunct="1"/>
                      <a:r>
                        <a:rPr lang="en-US"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A Unified Bayesian Framework for Joint Estimation and Anomaly Detection in Environmental Sensor Networks</a:t>
                      </a:r>
                      <a:endParaRPr lang="en-IN"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endParaRPr>
                    </a:p>
                  </a:txBody>
                  <a:tcPr/>
                </a:tc>
                <a:tc>
                  <a:txBody>
                    <a:bodyPr/>
                    <a:lstStyle/>
                    <a:p>
                      <a:pPr marL="0" algn="l" defTabSz="914400" rtl="0" eaLnBrk="1" latinLnBrk="0" hangingPunct="1"/>
                      <a:r>
                        <a:rPr lang="en-IN"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IEEE ACCESS ,DEC 2022</a:t>
                      </a:r>
                    </a:p>
                  </a:txBody>
                  <a:tcPr/>
                </a:tc>
                <a:tc>
                  <a:txBody>
                    <a:bodyPr/>
                    <a:lstStyle/>
                    <a:p>
                      <a:pPr marL="0" algn="l" defTabSz="914400" rtl="0" eaLnBrk="1" latinLnBrk="0" hangingPunct="1"/>
                      <a:r>
                        <a:rPr lang="en-US"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A novel unified Bayesian framework that enable simultaneous estimation and identification of multiple and possibly different types of anomalies that can affect sensors in environmental sensor networks</a:t>
                      </a:r>
                      <a:endParaRPr lang="en-IN"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endParaRPr>
                    </a:p>
                  </a:txBody>
                  <a:tcPr/>
                </a:tc>
                <a:tc>
                  <a:txBody>
                    <a:bodyPr/>
                    <a:lstStyle/>
                    <a:p>
                      <a:pPr marL="0" indent="0" algn="l" defTabSz="914400" rtl="0" eaLnBrk="1" latinLnBrk="0" hangingPunct="1">
                        <a:buFont typeface="Wingdings" panose="05000000000000000000" pitchFamily="2" charset="2"/>
                        <a:buNone/>
                      </a:pPr>
                      <a:r>
                        <a:rPr lang="en-US"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The optimal joint maximum-likelihood and maximum a-posteriori (ML-MAP) estimation method to achieve almost the same performance of the joint ML-MAP</a:t>
                      </a:r>
                      <a:endParaRPr lang="en-IN"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endParaRPr>
                    </a:p>
                  </a:txBody>
                  <a:tcPr/>
                </a:tc>
                <a:tc>
                  <a:txBody>
                    <a:bodyPr/>
                    <a:lstStyle/>
                    <a:p>
                      <a:pPr marL="0" indent="0" algn="l" defTabSz="914400" rtl="0" eaLnBrk="1" latinLnBrk="0" hangingPunct="1">
                        <a:buFont typeface="Arial" panose="020B0604020202020204" pitchFamily="34" charset="0"/>
                        <a:buNone/>
                      </a:pPr>
                      <a:r>
                        <a:rPr lang="en-US"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Computational complexity in cost analysis, to increase the percent of faulty nodes in network</a:t>
                      </a:r>
                      <a:endParaRPr lang="en-IN"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endParaRPr>
                    </a:p>
                  </a:txBody>
                  <a:tcPr/>
                </a:tc>
                <a:extLst>
                  <a:ext uri="{0D108BD9-81ED-4DB2-BD59-A6C34878D82A}">
                    <a16:rowId xmlns:a16="http://schemas.microsoft.com/office/drawing/2014/main" val="3537507518"/>
                  </a:ext>
                </a:extLst>
              </a:tr>
              <a:tr h="1372261">
                <a:tc>
                  <a:txBody>
                    <a:bodyPr/>
                    <a:lstStyle/>
                    <a:p>
                      <a:pPr marL="0" marR="0" algn="ctr" defTabSz="457200" rtl="0" eaLnBrk="1" latinLnBrk="0" hangingPunct="1">
                        <a:lnSpc>
                          <a:spcPct val="100000"/>
                        </a:lnSpc>
                        <a:spcBef>
                          <a:spcPts val="0"/>
                        </a:spcBef>
                        <a:spcAft>
                          <a:spcPts val="0"/>
                        </a:spcAft>
                        <a:buClr>
                          <a:srgbClr val="000000"/>
                        </a:buClr>
                        <a:buFont typeface="Arial"/>
                      </a:pPr>
                      <a:r>
                        <a:rPr lang="en-IN"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6</a:t>
                      </a:r>
                    </a:p>
                  </a:txBody>
                  <a:tcPr/>
                </a:tc>
                <a:tc>
                  <a:txBody>
                    <a:bodyPr/>
                    <a:lstStyle/>
                    <a:p>
                      <a:pPr marL="0" marR="0" lvl="0" indent="0" algn="l" defTabSz="457200" rtl="0" eaLnBrk="1" fontAlgn="auto" latinLnBrk="0" hangingPunct="1">
                        <a:lnSpc>
                          <a:spcPct val="100000"/>
                        </a:lnSpc>
                        <a:spcBef>
                          <a:spcPts val="0"/>
                        </a:spcBef>
                        <a:spcAft>
                          <a:spcPts val="0"/>
                        </a:spcAft>
                        <a:buClr>
                          <a:srgbClr val="000000"/>
                        </a:buClr>
                        <a:buSzTx/>
                        <a:buFont typeface="Arial"/>
                        <a:buNone/>
                        <a:tabLst/>
                        <a:defRPr/>
                      </a:pPr>
                      <a:r>
                        <a:rPr lang="en-US"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A Fault Detection and Diagnosis System for Autonomous Vehicles Based on Hybrid Approaches</a:t>
                      </a:r>
                    </a:p>
                    <a:p>
                      <a:pPr marL="0" marR="0" algn="l" defTabSz="457200" rtl="0" eaLnBrk="1" latinLnBrk="0" hangingPunct="1">
                        <a:lnSpc>
                          <a:spcPct val="100000"/>
                        </a:lnSpc>
                        <a:spcBef>
                          <a:spcPts val="0"/>
                        </a:spcBef>
                        <a:spcAft>
                          <a:spcPts val="0"/>
                        </a:spcAft>
                        <a:buClr>
                          <a:srgbClr val="000000"/>
                        </a:buClr>
                        <a:buFont typeface="Arial"/>
                      </a:pPr>
                      <a:endParaRPr lang="en-IN"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endParaRPr>
                    </a:p>
                  </a:txBody>
                  <a:tcPr/>
                </a:tc>
                <a:tc>
                  <a:txBody>
                    <a:bodyPr/>
                    <a:lstStyle/>
                    <a:p>
                      <a:pPr marL="0" marR="0" lvl="0" indent="0" algn="l" defTabSz="457200" rtl="0" eaLnBrk="1" fontAlgn="auto" latinLnBrk="0" hangingPunct="1">
                        <a:lnSpc>
                          <a:spcPct val="100000"/>
                        </a:lnSpc>
                        <a:spcBef>
                          <a:spcPts val="0"/>
                        </a:spcBef>
                        <a:spcAft>
                          <a:spcPts val="0"/>
                        </a:spcAft>
                        <a:buClr>
                          <a:srgbClr val="000000"/>
                        </a:buClr>
                        <a:buSzTx/>
                        <a:buFont typeface="Arial"/>
                        <a:buNone/>
                        <a:tabLst/>
                        <a:defRPr/>
                      </a:pPr>
                      <a:r>
                        <a:rPr lang="en-US"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IEEE Sensors Journal, VOL. 20, NO. 16, AUG 15, 2020</a:t>
                      </a:r>
                      <a:endParaRPr lang="en-IN"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endParaRPr>
                    </a:p>
                    <a:p>
                      <a:pPr marL="0" marR="0" algn="l" defTabSz="457200" rtl="0" eaLnBrk="1" latinLnBrk="0" hangingPunct="1">
                        <a:lnSpc>
                          <a:spcPct val="100000"/>
                        </a:lnSpc>
                        <a:spcBef>
                          <a:spcPts val="0"/>
                        </a:spcBef>
                        <a:spcAft>
                          <a:spcPts val="0"/>
                        </a:spcAft>
                        <a:buClr>
                          <a:srgbClr val="000000"/>
                        </a:buClr>
                        <a:buFont typeface="Arial"/>
                      </a:pPr>
                      <a:endParaRPr lang="en-IN"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endParaRPr>
                    </a:p>
                  </a:txBody>
                  <a:tcPr/>
                </a:tc>
                <a:tc>
                  <a:txBody>
                    <a:bodyPr/>
                    <a:lstStyle/>
                    <a:p>
                      <a:pPr marL="0" marR="0" lvl="0" indent="0" algn="l" defTabSz="457200" rtl="0" eaLnBrk="1" fontAlgn="auto" latinLnBrk="0" hangingPunct="1">
                        <a:lnSpc>
                          <a:spcPct val="100000"/>
                        </a:lnSpc>
                        <a:spcBef>
                          <a:spcPts val="0"/>
                        </a:spcBef>
                        <a:spcAft>
                          <a:spcPts val="0"/>
                        </a:spcAft>
                        <a:buClr>
                          <a:srgbClr val="000000"/>
                        </a:buClr>
                        <a:buSzTx/>
                        <a:buFont typeface="Arial"/>
                        <a:buNone/>
                        <a:tabLst/>
                        <a:defRPr/>
                      </a:pPr>
                      <a:r>
                        <a:rPr lang="en-US"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An accurate fault detection and diagnosis system to prevent the potential hazardous situations</a:t>
                      </a:r>
                      <a:endParaRPr lang="en-IN"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endParaRPr>
                    </a:p>
                    <a:p>
                      <a:pPr marL="0" marR="0" algn="l" defTabSz="457200" rtl="0" eaLnBrk="1" latinLnBrk="0" hangingPunct="1">
                        <a:lnSpc>
                          <a:spcPct val="100000"/>
                        </a:lnSpc>
                        <a:spcBef>
                          <a:spcPts val="0"/>
                        </a:spcBef>
                        <a:spcAft>
                          <a:spcPts val="0"/>
                        </a:spcAft>
                        <a:buClr>
                          <a:srgbClr val="000000"/>
                        </a:buClr>
                        <a:buFont typeface="Arial"/>
                      </a:pPr>
                      <a:endParaRPr lang="en-IN"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endParaRPr>
                    </a:p>
                  </a:txBody>
                  <a:tcPr/>
                </a:tc>
                <a:tc>
                  <a:txBody>
                    <a:bodyPr/>
                    <a:lstStyle/>
                    <a:p>
                      <a:pPr marL="0" marR="0" indent="0" algn="l" defTabSz="457200" rtl="0" eaLnBrk="1" latinLnBrk="0" hangingPunct="1">
                        <a:lnSpc>
                          <a:spcPct val="100000"/>
                        </a:lnSpc>
                        <a:spcBef>
                          <a:spcPts val="0"/>
                        </a:spcBef>
                        <a:spcAft>
                          <a:spcPts val="0"/>
                        </a:spcAft>
                        <a:buClr>
                          <a:srgbClr val="000000"/>
                        </a:buClr>
                        <a:buFont typeface="Wingdings" panose="05000000000000000000" pitchFamily="2" charset="2"/>
                        <a:buNone/>
                      </a:pPr>
                      <a:r>
                        <a:rPr lang="en-US"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Support Vector Machine (SVM) method is adopted to train the boundary curve which separates the safe domain and unsafe domain, a Kalman filter observer to predict the current position of the vehicle</a:t>
                      </a:r>
                      <a:endParaRPr lang="en-IN"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endParaRPr>
                    </a:p>
                  </a:txBody>
                  <a:tcPr/>
                </a:tc>
                <a:tc>
                  <a:txBody>
                    <a:bodyPr/>
                    <a:lstStyle/>
                    <a:p>
                      <a:pPr marL="0" marR="0" indent="0" algn="l" defTabSz="457200" rtl="0" eaLnBrk="1" latinLnBrk="0" hangingPunct="1">
                        <a:lnSpc>
                          <a:spcPct val="100000"/>
                        </a:lnSpc>
                        <a:spcBef>
                          <a:spcPts val="0"/>
                        </a:spcBef>
                        <a:spcAft>
                          <a:spcPts val="0"/>
                        </a:spcAft>
                        <a:buClr>
                          <a:srgbClr val="000000"/>
                        </a:buClr>
                        <a:buFont typeface="Arial"/>
                        <a:buNone/>
                      </a:pPr>
                      <a:r>
                        <a:rPr lang="en-US"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rPr>
                        <a:t>Type of the subsystem causes the fault</a:t>
                      </a:r>
                      <a:endParaRPr lang="en-IN" sz="1100" b="0" i="0" u="none" strike="noStrike" kern="1200"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Arial"/>
                      </a:endParaRPr>
                    </a:p>
                  </a:txBody>
                  <a:tcPr/>
                </a:tc>
                <a:extLst>
                  <a:ext uri="{0D108BD9-81ED-4DB2-BD59-A6C34878D82A}">
                    <a16:rowId xmlns:a16="http://schemas.microsoft.com/office/drawing/2014/main" val="917871722"/>
                  </a:ext>
                </a:extLst>
              </a:tr>
            </a:tbl>
          </a:graphicData>
        </a:graphic>
      </p:graphicFrame>
      <p:pic>
        <p:nvPicPr>
          <p:cNvPr id="3" name="Google Shape;64;p14">
            <a:extLst>
              <a:ext uri="{FF2B5EF4-FFF2-40B4-BE49-F238E27FC236}">
                <a16:creationId xmlns:a16="http://schemas.microsoft.com/office/drawing/2014/main" id="{81BF3AFF-6EA2-6CF2-1DA4-319340C4EEFD}"/>
              </a:ext>
            </a:extLst>
          </p:cNvPr>
          <p:cNvPicPr preferRelativeResize="0"/>
          <p:nvPr/>
        </p:nvPicPr>
        <p:blipFill>
          <a:blip r:embed="rId3">
            <a:alphaModFix/>
          </a:blip>
          <a:stretch>
            <a:fillRect/>
          </a:stretch>
        </p:blipFill>
        <p:spPr>
          <a:xfrm>
            <a:off x="7665325" y="86683"/>
            <a:ext cx="1355833" cy="374463"/>
          </a:xfrm>
          <a:prstGeom prst="rect">
            <a:avLst/>
          </a:prstGeom>
          <a:noFill/>
          <a:ln>
            <a:noFill/>
          </a:ln>
        </p:spPr>
      </p:pic>
    </p:spTree>
    <p:extLst>
      <p:ext uri="{BB962C8B-B14F-4D97-AF65-F5344CB8AC3E}">
        <p14:creationId xmlns:p14="http://schemas.microsoft.com/office/powerpoint/2010/main" val="212325439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13622</TotalTime>
  <Words>2692</Words>
  <Application>Microsoft Office PowerPoint</Application>
  <PresentationFormat>On-screen Show (16:9)</PresentationFormat>
  <Paragraphs>232</Paragraphs>
  <Slides>23</Slides>
  <Notes>23</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Wingdings</vt:lpstr>
      <vt:lpstr>Courier New</vt:lpstr>
      <vt:lpstr>Simple Light</vt:lpstr>
      <vt:lpstr>PowerPoint Presentation</vt:lpstr>
      <vt:lpstr>Overview</vt:lpstr>
      <vt:lpstr>Introduction</vt:lpstr>
      <vt:lpstr>Introduction (Cont.)</vt:lpstr>
      <vt:lpstr>Autonomous Vehicle Architecture </vt:lpstr>
      <vt:lpstr>Attacks On AV Components  </vt:lpstr>
      <vt:lpstr>PowerPoint Presentation</vt:lpstr>
      <vt:lpstr>PowerPoint Presentation</vt:lpstr>
      <vt:lpstr>PowerPoint Presentation</vt:lpstr>
      <vt:lpstr>PowerPoint Presentation</vt:lpstr>
      <vt:lpstr>PowerPoint Presentation</vt:lpstr>
      <vt:lpstr>Existing Challenges </vt:lpstr>
      <vt:lpstr>Problem Statement </vt:lpstr>
      <vt:lpstr>Objectives </vt:lpstr>
      <vt:lpstr>PowerPoint Presentation</vt:lpstr>
      <vt:lpstr>PowerPoint Presentation</vt:lpstr>
      <vt:lpstr>Proposed System Flow </vt:lpstr>
      <vt:lpstr>Algorithms  Algorithm 1 - AVSD - Autonomous Vehicle Safe Distance Algorithm  </vt:lpstr>
      <vt:lpstr>Algorithm (Cont..)   </vt:lpstr>
      <vt:lpstr>Algorithm (Cont..)  </vt:lpstr>
      <vt:lpstr>References </vt:lpstr>
      <vt:lpstr>References (Cont.)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dc:creator>
  <cp:lastModifiedBy>sai prasenth</cp:lastModifiedBy>
  <cp:revision>80</cp:revision>
  <dcterms:modified xsi:type="dcterms:W3CDTF">2023-07-02T11:38:33Z</dcterms:modified>
</cp:coreProperties>
</file>