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7" r:id="rId6"/>
    <p:sldId id="260" r:id="rId7"/>
    <p:sldId id="261" r:id="rId8"/>
    <p:sldId id="262" r:id="rId9"/>
    <p:sldId id="263" r:id="rId10"/>
    <p:sldId id="265" r:id="rId11"/>
    <p:sldId id="266"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A3A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18EF8C-A880-448E-8476-0367EB0E021A}" v="20" dt="2022-08-17T19:41:50.2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756FB-E05E-443F-88A1-CFC90638997C}"/>
              </a:ext>
            </a:extLst>
          </p:cNvPr>
          <p:cNvSpPr>
            <a:spLocks noGrp="1"/>
          </p:cNvSpPr>
          <p:nvPr>
            <p:ph type="ctrTitle"/>
          </p:nvPr>
        </p:nvSpPr>
        <p:spPr>
          <a:xfrm>
            <a:off x="1084727" y="1597961"/>
            <a:ext cx="9144000" cy="31623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3C5DA97A-281B-4A77-9D2C-C5E6A860E645}"/>
              </a:ext>
            </a:extLst>
          </p:cNvPr>
          <p:cNvSpPr>
            <a:spLocks noGrp="1"/>
          </p:cNvSpPr>
          <p:nvPr>
            <p:ph type="subTitle" idx="1"/>
          </p:nvPr>
        </p:nvSpPr>
        <p:spPr>
          <a:xfrm>
            <a:off x="1084727" y="4902488"/>
            <a:ext cx="9144000" cy="985075"/>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5FD7BAE-E194-4223-BB4E-5E487863F5BE}"/>
              </a:ext>
            </a:extLst>
          </p:cNvPr>
          <p:cNvSpPr>
            <a:spLocks noGrp="1"/>
          </p:cNvSpPr>
          <p:nvPr>
            <p:ph type="dt" sz="half" idx="10"/>
          </p:nvPr>
        </p:nvSpPr>
        <p:spPr/>
        <p:txBody>
          <a:bodyPr/>
          <a:lstStyle/>
          <a:p>
            <a:fld id="{8C28A28C-4C6A-46EA-90C0-4EE0B89CC5C7}" type="datetimeFigureOut">
              <a:rPr lang="en-US" smtClean="0"/>
              <a:t>8/18/2022</a:t>
            </a:fld>
            <a:endParaRPr lang="en-US" dirty="0"/>
          </a:p>
        </p:txBody>
      </p:sp>
      <p:sp>
        <p:nvSpPr>
          <p:cNvPr id="5" name="Footer Placeholder 4">
            <a:extLst>
              <a:ext uri="{FF2B5EF4-FFF2-40B4-BE49-F238E27FC236}">
                <a16:creationId xmlns:a16="http://schemas.microsoft.com/office/drawing/2014/main" id="{9721F6C9-7279-4DF8-9462-3EFEFA03FB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457072-0A38-49AD-8D0D-0E42DD488E4F}"/>
              </a:ext>
            </a:extLst>
          </p:cNvPr>
          <p:cNvSpPr>
            <a:spLocks noGrp="1"/>
          </p:cNvSpPr>
          <p:nvPr>
            <p:ph type="sldNum" sz="quarter" idx="12"/>
          </p:nvPr>
        </p:nvSpPr>
        <p:spPr/>
        <p:txBody>
          <a:bodyPr/>
          <a:lstStyle/>
          <a:p>
            <a:fld id="{5DEF7F31-0B8A-474A-B86C-91F381754329}" type="slidenum">
              <a:rPr lang="en-US" smtClean="0"/>
              <a:t>‹#›</a:t>
            </a:fld>
            <a:endParaRPr lang="en-US" dirty="0"/>
          </a:p>
        </p:txBody>
      </p:sp>
    </p:spTree>
    <p:extLst>
      <p:ext uri="{BB962C8B-B14F-4D97-AF65-F5344CB8AC3E}">
        <p14:creationId xmlns:p14="http://schemas.microsoft.com/office/powerpoint/2010/main" val="3304982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9E81-5CFF-4A28-B9C8-5D54E51DF202}"/>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158A4CC8-DCB0-4E94-98A7-236E3D1866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1F802-21C2-44B2-A419-55469D826571}"/>
              </a:ext>
            </a:extLst>
          </p:cNvPr>
          <p:cNvSpPr>
            <a:spLocks noGrp="1"/>
          </p:cNvSpPr>
          <p:nvPr>
            <p:ph type="dt" sz="half" idx="10"/>
          </p:nvPr>
        </p:nvSpPr>
        <p:spPr/>
        <p:txBody>
          <a:bodyPr/>
          <a:lstStyle/>
          <a:p>
            <a:fld id="{8C28A28C-4C6A-46EA-90C0-4EE0B89CC5C7}" type="datetimeFigureOut">
              <a:rPr lang="en-US" smtClean="0"/>
              <a:t>8/18/2022</a:t>
            </a:fld>
            <a:endParaRPr lang="en-US"/>
          </a:p>
        </p:txBody>
      </p:sp>
      <p:sp>
        <p:nvSpPr>
          <p:cNvPr id="5" name="Footer Placeholder 4">
            <a:extLst>
              <a:ext uri="{FF2B5EF4-FFF2-40B4-BE49-F238E27FC236}">
                <a16:creationId xmlns:a16="http://schemas.microsoft.com/office/drawing/2014/main" id="{84BDB709-08FF-4C4A-8670-4CCA9146F9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395375-1CC8-4950-8439-877451C4266D}"/>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2713323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E8BDF0-A155-454D-B3E2-AD15D0905A62}"/>
              </a:ext>
            </a:extLst>
          </p:cNvPr>
          <p:cNvSpPr>
            <a:spLocks noGrp="1"/>
          </p:cNvSpPr>
          <p:nvPr>
            <p:ph type="title" orient="vert"/>
          </p:nvPr>
        </p:nvSpPr>
        <p:spPr>
          <a:xfrm>
            <a:off x="9073242" y="827313"/>
            <a:ext cx="2280557" cy="5061857"/>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7244E0D-96EC-4B35-BA5C-5DAFCC7281AE}"/>
              </a:ext>
            </a:extLst>
          </p:cNvPr>
          <p:cNvSpPr>
            <a:spLocks noGrp="1"/>
          </p:cNvSpPr>
          <p:nvPr>
            <p:ph type="body" orient="vert" idx="1"/>
          </p:nvPr>
        </p:nvSpPr>
        <p:spPr>
          <a:xfrm>
            <a:off x="838200" y="827313"/>
            <a:ext cx="8115300" cy="506185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3ADC4E-9FB1-439F-B0FB-47F47B3421A7}"/>
              </a:ext>
            </a:extLst>
          </p:cNvPr>
          <p:cNvSpPr>
            <a:spLocks noGrp="1"/>
          </p:cNvSpPr>
          <p:nvPr>
            <p:ph type="dt" sz="half" idx="10"/>
          </p:nvPr>
        </p:nvSpPr>
        <p:spPr/>
        <p:txBody>
          <a:bodyPr/>
          <a:lstStyle/>
          <a:p>
            <a:fld id="{8C28A28C-4C6A-46EA-90C0-4EE0B89CC5C7}" type="datetimeFigureOut">
              <a:rPr lang="en-US" smtClean="0"/>
              <a:t>8/18/2022</a:t>
            </a:fld>
            <a:endParaRPr lang="en-US"/>
          </a:p>
        </p:txBody>
      </p:sp>
      <p:sp>
        <p:nvSpPr>
          <p:cNvPr id="5" name="Footer Placeholder 4">
            <a:extLst>
              <a:ext uri="{FF2B5EF4-FFF2-40B4-BE49-F238E27FC236}">
                <a16:creationId xmlns:a16="http://schemas.microsoft.com/office/drawing/2014/main" id="{637EE406-061A-4440-BA75-3B684FC848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6D93CF-F5F3-4897-A51E-47D577FDD344}"/>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955002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98199-C6CF-4DFF-A750-435F06CC74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F2D5EB-F993-411F-9DBA-971321FC00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A5D216-27F9-4078-8349-ABC9F614A5E7}"/>
              </a:ext>
            </a:extLst>
          </p:cNvPr>
          <p:cNvSpPr>
            <a:spLocks noGrp="1"/>
          </p:cNvSpPr>
          <p:nvPr>
            <p:ph type="dt" sz="half" idx="10"/>
          </p:nvPr>
        </p:nvSpPr>
        <p:spPr/>
        <p:txBody>
          <a:bodyPr/>
          <a:lstStyle/>
          <a:p>
            <a:fld id="{8C28A28C-4C6A-46EA-90C0-4EE0B89CC5C7}" type="datetimeFigureOut">
              <a:rPr lang="en-US" smtClean="0"/>
              <a:t>8/18/2022</a:t>
            </a:fld>
            <a:endParaRPr lang="en-US"/>
          </a:p>
        </p:txBody>
      </p:sp>
      <p:sp>
        <p:nvSpPr>
          <p:cNvPr id="5" name="Footer Placeholder 4">
            <a:extLst>
              <a:ext uri="{FF2B5EF4-FFF2-40B4-BE49-F238E27FC236}">
                <a16:creationId xmlns:a16="http://schemas.microsoft.com/office/drawing/2014/main" id="{4384F8A8-FBA7-4F25-ADEA-AF346495DE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4609F8-5897-4724-8FA6-3EFDE8F2DD7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4157923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C0F0C-7BA8-490D-B4C9-CCE145DCD19A}"/>
              </a:ext>
            </a:extLst>
          </p:cNvPr>
          <p:cNvSpPr>
            <a:spLocks noGrp="1"/>
          </p:cNvSpPr>
          <p:nvPr>
            <p:ph type="title"/>
          </p:nvPr>
        </p:nvSpPr>
        <p:spPr>
          <a:xfrm>
            <a:off x="1084726" y="1709738"/>
            <a:ext cx="9143999" cy="3050523"/>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290E61-B837-4BE4-9BC7-6AF706BCCA42}"/>
              </a:ext>
            </a:extLst>
          </p:cNvPr>
          <p:cNvSpPr>
            <a:spLocks noGrp="1"/>
          </p:cNvSpPr>
          <p:nvPr>
            <p:ph type="body" idx="1"/>
          </p:nvPr>
        </p:nvSpPr>
        <p:spPr>
          <a:xfrm>
            <a:off x="1084726" y="4902488"/>
            <a:ext cx="9143999" cy="9850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52E15F-E46D-44C6-9FB9-07B0BC545AEF}"/>
              </a:ext>
            </a:extLst>
          </p:cNvPr>
          <p:cNvSpPr>
            <a:spLocks noGrp="1"/>
          </p:cNvSpPr>
          <p:nvPr>
            <p:ph type="dt" sz="half" idx="10"/>
          </p:nvPr>
        </p:nvSpPr>
        <p:spPr/>
        <p:txBody>
          <a:bodyPr/>
          <a:lstStyle/>
          <a:p>
            <a:fld id="{8C28A28C-4C6A-46EA-90C0-4EE0B89CC5C7}" type="datetimeFigureOut">
              <a:rPr lang="en-US" smtClean="0"/>
              <a:t>8/18/2022</a:t>
            </a:fld>
            <a:endParaRPr lang="en-US"/>
          </a:p>
        </p:txBody>
      </p:sp>
      <p:sp>
        <p:nvSpPr>
          <p:cNvPr id="5" name="Footer Placeholder 4">
            <a:extLst>
              <a:ext uri="{FF2B5EF4-FFF2-40B4-BE49-F238E27FC236}">
                <a16:creationId xmlns:a16="http://schemas.microsoft.com/office/drawing/2014/main" id="{2EBF6955-3667-4857-B35A-9E12F7988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14B309-D15E-4FA1-9B8D-8C1F3B56C37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769567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19AB-91F9-4F80-9B5D-2E6FE925F0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19F334-D0CF-4DFD-BAA9-3ECD639B1F1E}"/>
              </a:ext>
            </a:extLst>
          </p:cNvPr>
          <p:cNvSpPr>
            <a:spLocks noGrp="1"/>
          </p:cNvSpPr>
          <p:nvPr>
            <p:ph sz="half" idx="1"/>
          </p:nvPr>
        </p:nvSpPr>
        <p:spPr>
          <a:xfrm>
            <a:off x="1077362" y="2227809"/>
            <a:ext cx="4942438" cy="39491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5E0B5D-4613-4DA7-BA20-58B19BE8A496}"/>
              </a:ext>
            </a:extLst>
          </p:cNvPr>
          <p:cNvSpPr>
            <a:spLocks noGrp="1"/>
          </p:cNvSpPr>
          <p:nvPr>
            <p:ph sz="half" idx="2"/>
          </p:nvPr>
        </p:nvSpPr>
        <p:spPr>
          <a:xfrm>
            <a:off x="6172200" y="2227809"/>
            <a:ext cx="4855265" cy="394915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F311AB-0603-424D-BC42-0CEAB3562BA4}"/>
              </a:ext>
            </a:extLst>
          </p:cNvPr>
          <p:cNvSpPr>
            <a:spLocks noGrp="1"/>
          </p:cNvSpPr>
          <p:nvPr>
            <p:ph type="dt" sz="half" idx="10"/>
          </p:nvPr>
        </p:nvSpPr>
        <p:spPr/>
        <p:txBody>
          <a:bodyPr/>
          <a:lstStyle/>
          <a:p>
            <a:fld id="{8C28A28C-4C6A-46EA-90C0-4EE0B89CC5C7}" type="datetimeFigureOut">
              <a:rPr lang="en-US" smtClean="0"/>
              <a:t>8/18/2022</a:t>
            </a:fld>
            <a:endParaRPr lang="en-US"/>
          </a:p>
        </p:txBody>
      </p:sp>
      <p:sp>
        <p:nvSpPr>
          <p:cNvPr id="6" name="Footer Placeholder 5">
            <a:extLst>
              <a:ext uri="{FF2B5EF4-FFF2-40B4-BE49-F238E27FC236}">
                <a16:creationId xmlns:a16="http://schemas.microsoft.com/office/drawing/2014/main" id="{7A3AA2AC-0C5F-4835-BE47-D780C29890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C54C0-DFDA-4778-9EE8-5E5C30E05412}"/>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568450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F3603-5B09-4916-8324-A6BDAB4E060E}"/>
              </a:ext>
            </a:extLst>
          </p:cNvPr>
          <p:cNvSpPr>
            <a:spLocks noGrp="1"/>
          </p:cNvSpPr>
          <p:nvPr>
            <p:ph type="title"/>
          </p:nvPr>
        </p:nvSpPr>
        <p:spPr>
          <a:xfrm>
            <a:off x="1084726" y="365125"/>
            <a:ext cx="9942739"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74073C-C15B-4218-9B84-6758955176E7}"/>
              </a:ext>
            </a:extLst>
          </p:cNvPr>
          <p:cNvSpPr>
            <a:spLocks noGrp="1"/>
          </p:cNvSpPr>
          <p:nvPr>
            <p:ph type="body" idx="1"/>
          </p:nvPr>
        </p:nvSpPr>
        <p:spPr>
          <a:xfrm>
            <a:off x="1084725" y="1681163"/>
            <a:ext cx="491285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116D27-36F6-440B-A9BE-8B9499047CEF}"/>
              </a:ext>
            </a:extLst>
          </p:cNvPr>
          <p:cNvSpPr>
            <a:spLocks noGrp="1"/>
          </p:cNvSpPr>
          <p:nvPr>
            <p:ph sz="half" idx="2"/>
          </p:nvPr>
        </p:nvSpPr>
        <p:spPr>
          <a:xfrm>
            <a:off x="1084726" y="2505075"/>
            <a:ext cx="4912849"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C12010D-7AC4-4A70-A211-6A29274119DB}"/>
              </a:ext>
            </a:extLst>
          </p:cNvPr>
          <p:cNvSpPr>
            <a:spLocks noGrp="1"/>
          </p:cNvSpPr>
          <p:nvPr>
            <p:ph type="body" sz="quarter" idx="3"/>
          </p:nvPr>
        </p:nvSpPr>
        <p:spPr>
          <a:xfrm>
            <a:off x="6172200" y="1681163"/>
            <a:ext cx="485526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AE85B5-3350-49A4-86A1-E5DAED491624}"/>
              </a:ext>
            </a:extLst>
          </p:cNvPr>
          <p:cNvSpPr>
            <a:spLocks noGrp="1"/>
          </p:cNvSpPr>
          <p:nvPr>
            <p:ph sz="quarter" idx="4"/>
          </p:nvPr>
        </p:nvSpPr>
        <p:spPr>
          <a:xfrm>
            <a:off x="6172200" y="2505075"/>
            <a:ext cx="4855265"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73E874-D08B-4D81-B82D-5DF242E4A1AA}"/>
              </a:ext>
            </a:extLst>
          </p:cNvPr>
          <p:cNvSpPr>
            <a:spLocks noGrp="1"/>
          </p:cNvSpPr>
          <p:nvPr>
            <p:ph type="dt" sz="half" idx="10"/>
          </p:nvPr>
        </p:nvSpPr>
        <p:spPr/>
        <p:txBody>
          <a:bodyPr/>
          <a:lstStyle/>
          <a:p>
            <a:fld id="{8C28A28C-4C6A-46EA-90C0-4EE0B89CC5C7}" type="datetimeFigureOut">
              <a:rPr lang="en-US" smtClean="0"/>
              <a:t>8/18/2022</a:t>
            </a:fld>
            <a:endParaRPr lang="en-US"/>
          </a:p>
        </p:txBody>
      </p:sp>
      <p:sp>
        <p:nvSpPr>
          <p:cNvPr id="8" name="Footer Placeholder 7">
            <a:extLst>
              <a:ext uri="{FF2B5EF4-FFF2-40B4-BE49-F238E27FC236}">
                <a16:creationId xmlns:a16="http://schemas.microsoft.com/office/drawing/2014/main" id="{AE174067-0FFA-41C3-A3A6-E8907CC32DE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947985-FBC0-4118-8877-2E327F637DF5}"/>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986048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0282-3DE7-4AB9-83AC-AFEDD22AF3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A7436C-706A-443F-86CD-4444C82818B2}"/>
              </a:ext>
            </a:extLst>
          </p:cNvPr>
          <p:cNvSpPr>
            <a:spLocks noGrp="1"/>
          </p:cNvSpPr>
          <p:nvPr>
            <p:ph type="dt" sz="half" idx="10"/>
          </p:nvPr>
        </p:nvSpPr>
        <p:spPr/>
        <p:txBody>
          <a:bodyPr/>
          <a:lstStyle/>
          <a:p>
            <a:fld id="{8C28A28C-4C6A-46EA-90C0-4EE0B89CC5C7}" type="datetimeFigureOut">
              <a:rPr lang="en-US" smtClean="0"/>
              <a:t>8/18/2022</a:t>
            </a:fld>
            <a:endParaRPr lang="en-US"/>
          </a:p>
        </p:txBody>
      </p:sp>
      <p:sp>
        <p:nvSpPr>
          <p:cNvPr id="4" name="Footer Placeholder 3">
            <a:extLst>
              <a:ext uri="{FF2B5EF4-FFF2-40B4-BE49-F238E27FC236}">
                <a16:creationId xmlns:a16="http://schemas.microsoft.com/office/drawing/2014/main" id="{09B53292-7EA5-45D0-957F-636A44FC06D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76F59D-34BB-462C-B506-040B9E982FCB}"/>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421645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BE55245-AB52-41B4-9B28-55E6527DA2F8}"/>
              </a:ext>
            </a:extLst>
          </p:cNvPr>
          <p:cNvSpPr>
            <a:spLocks noGrp="1"/>
          </p:cNvSpPr>
          <p:nvPr>
            <p:ph type="dt" sz="half" idx="10"/>
          </p:nvPr>
        </p:nvSpPr>
        <p:spPr/>
        <p:txBody>
          <a:bodyPr/>
          <a:lstStyle/>
          <a:p>
            <a:fld id="{8C28A28C-4C6A-46EA-90C0-4EE0B89CC5C7}" type="datetimeFigureOut">
              <a:rPr lang="en-US" smtClean="0"/>
              <a:t>8/18/2022</a:t>
            </a:fld>
            <a:endParaRPr lang="en-US"/>
          </a:p>
        </p:txBody>
      </p:sp>
      <p:sp>
        <p:nvSpPr>
          <p:cNvPr id="3" name="Footer Placeholder 2">
            <a:extLst>
              <a:ext uri="{FF2B5EF4-FFF2-40B4-BE49-F238E27FC236}">
                <a16:creationId xmlns:a16="http://schemas.microsoft.com/office/drawing/2014/main" id="{CA73B8AE-58B0-4FDF-8430-9D8D3DD537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9E4D91-8619-43C1-841B-B5F47DE01739}"/>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07336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DA660-DF93-4947-B93F-BF118D3B5F80}"/>
              </a:ext>
            </a:extLst>
          </p:cNvPr>
          <p:cNvSpPr>
            <a:spLocks noGrp="1"/>
          </p:cNvSpPr>
          <p:nvPr>
            <p:ph type="title"/>
          </p:nvPr>
        </p:nvSpPr>
        <p:spPr>
          <a:xfrm>
            <a:off x="1084727" y="457200"/>
            <a:ext cx="3687298"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02F0292E-B3E1-4FD6-A7FA-C165BAC21C28}"/>
              </a:ext>
            </a:extLst>
          </p:cNvPr>
          <p:cNvSpPr>
            <a:spLocks noGrp="1"/>
          </p:cNvSpPr>
          <p:nvPr>
            <p:ph idx="1"/>
          </p:nvPr>
        </p:nvSpPr>
        <p:spPr>
          <a:xfrm>
            <a:off x="5183188" y="987425"/>
            <a:ext cx="5844277" cy="4873625"/>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EEFB0ECC-817B-4A71-AFB5-FC60A2BC3ABC}"/>
              </a:ext>
            </a:extLst>
          </p:cNvPr>
          <p:cNvSpPr>
            <a:spLocks noGrp="1"/>
          </p:cNvSpPr>
          <p:nvPr>
            <p:ph type="body" sz="half" idx="2"/>
          </p:nvPr>
        </p:nvSpPr>
        <p:spPr>
          <a:xfrm>
            <a:off x="1084727" y="2253343"/>
            <a:ext cx="3687298" cy="361564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788E0B-6135-4F59-A35A-2CA1A8BA4ED2}"/>
              </a:ext>
            </a:extLst>
          </p:cNvPr>
          <p:cNvSpPr>
            <a:spLocks noGrp="1"/>
          </p:cNvSpPr>
          <p:nvPr>
            <p:ph type="dt" sz="half" idx="10"/>
          </p:nvPr>
        </p:nvSpPr>
        <p:spPr/>
        <p:txBody>
          <a:bodyPr/>
          <a:lstStyle/>
          <a:p>
            <a:fld id="{8C28A28C-4C6A-46EA-90C0-4EE0B89CC5C7}" type="datetimeFigureOut">
              <a:rPr lang="en-US" smtClean="0"/>
              <a:t>8/18/2022</a:t>
            </a:fld>
            <a:endParaRPr lang="en-US"/>
          </a:p>
        </p:txBody>
      </p:sp>
      <p:sp>
        <p:nvSpPr>
          <p:cNvPr id="6" name="Footer Placeholder 5">
            <a:extLst>
              <a:ext uri="{FF2B5EF4-FFF2-40B4-BE49-F238E27FC236}">
                <a16:creationId xmlns:a16="http://schemas.microsoft.com/office/drawing/2014/main" id="{FD0DEF36-4037-4E6D-988F-CC8E3F11C6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C0D2D-D878-4723-A002-5A601EFB48A0}"/>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3290024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C59D5-B8A1-4C9C-A61F-E082A44330BB}"/>
              </a:ext>
            </a:extLst>
          </p:cNvPr>
          <p:cNvSpPr>
            <a:spLocks noGrp="1"/>
          </p:cNvSpPr>
          <p:nvPr>
            <p:ph type="title"/>
          </p:nvPr>
        </p:nvSpPr>
        <p:spPr>
          <a:xfrm>
            <a:off x="1084727" y="720433"/>
            <a:ext cx="3687298" cy="1587337"/>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4CB4F5F-E6E7-45C3-B35C-80F81FB1A5E8}"/>
              </a:ext>
            </a:extLst>
          </p:cNvPr>
          <p:cNvSpPr>
            <a:spLocks noGrp="1"/>
          </p:cNvSpPr>
          <p:nvPr>
            <p:ph type="pic" idx="1"/>
          </p:nvPr>
        </p:nvSpPr>
        <p:spPr>
          <a:xfrm>
            <a:off x="5183188" y="987425"/>
            <a:ext cx="5827712"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633AB7-4F8E-4A9F-AC15-89E6A6E00347}"/>
              </a:ext>
            </a:extLst>
          </p:cNvPr>
          <p:cNvSpPr>
            <a:spLocks noGrp="1"/>
          </p:cNvSpPr>
          <p:nvPr>
            <p:ph type="body" sz="half" idx="2"/>
          </p:nvPr>
        </p:nvSpPr>
        <p:spPr>
          <a:xfrm>
            <a:off x="1084727" y="2449286"/>
            <a:ext cx="3687298" cy="341970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074B526-866D-4E11-A7F9-081BD4EDF484}"/>
              </a:ext>
            </a:extLst>
          </p:cNvPr>
          <p:cNvSpPr>
            <a:spLocks noGrp="1"/>
          </p:cNvSpPr>
          <p:nvPr>
            <p:ph type="dt" sz="half" idx="10"/>
          </p:nvPr>
        </p:nvSpPr>
        <p:spPr/>
        <p:txBody>
          <a:bodyPr/>
          <a:lstStyle/>
          <a:p>
            <a:fld id="{8C28A28C-4C6A-46EA-90C0-4EE0B89CC5C7}" type="datetimeFigureOut">
              <a:rPr lang="en-US" smtClean="0"/>
              <a:t>8/18/2022</a:t>
            </a:fld>
            <a:endParaRPr lang="en-US"/>
          </a:p>
        </p:txBody>
      </p:sp>
      <p:sp>
        <p:nvSpPr>
          <p:cNvPr id="6" name="Footer Placeholder 5">
            <a:extLst>
              <a:ext uri="{FF2B5EF4-FFF2-40B4-BE49-F238E27FC236}">
                <a16:creationId xmlns:a16="http://schemas.microsoft.com/office/drawing/2014/main" id="{CD758BF8-E962-4367-8495-62438FDD48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C20AE1-C97D-4E6C-9DB2-B2904C2CF247}"/>
              </a:ext>
            </a:extLst>
          </p:cNvPr>
          <p:cNvSpPr>
            <a:spLocks noGrp="1"/>
          </p:cNvSpPr>
          <p:nvPr>
            <p:ph type="sldNum" sz="quarter" idx="12"/>
          </p:nvPr>
        </p:nvSpPr>
        <p:spPr/>
        <p:txBody>
          <a:bodyPr/>
          <a:lstStyle/>
          <a:p>
            <a:fld id="{5DEF7F31-0B8A-474A-B86C-91F381754329}" type="slidenum">
              <a:rPr lang="en-US" smtClean="0"/>
              <a:t>‹#›</a:t>
            </a:fld>
            <a:endParaRPr lang="en-US"/>
          </a:p>
        </p:txBody>
      </p:sp>
    </p:spTree>
    <p:extLst>
      <p:ext uri="{BB962C8B-B14F-4D97-AF65-F5344CB8AC3E}">
        <p14:creationId xmlns:p14="http://schemas.microsoft.com/office/powerpoint/2010/main" val="1569378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AE192E3E-68A9-4F36-936C-1C8D0B9EF132}"/>
              </a:ext>
            </a:extLst>
          </p:cNvPr>
          <p:cNvSpPr/>
          <p:nvPr/>
        </p:nvSpPr>
        <p:spPr>
          <a:xfrm>
            <a:off x="8803792" y="345589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3F214EB0-7E6D-4536-9350-5CB688B56F26}"/>
              </a:ext>
            </a:extLst>
          </p:cNvPr>
          <p:cNvSpPr>
            <a:spLocks noGrp="1"/>
          </p:cNvSpPr>
          <p:nvPr>
            <p:ph type="title"/>
          </p:nvPr>
        </p:nvSpPr>
        <p:spPr>
          <a:xfrm>
            <a:off x="1077362" y="720434"/>
            <a:ext cx="9950103" cy="150737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BF5455E-4725-4924-BF7D-2E1FC9E391F8}"/>
              </a:ext>
            </a:extLst>
          </p:cNvPr>
          <p:cNvSpPr>
            <a:spLocks noGrp="1"/>
          </p:cNvSpPr>
          <p:nvPr>
            <p:ph type="body" idx="1"/>
          </p:nvPr>
        </p:nvSpPr>
        <p:spPr>
          <a:xfrm>
            <a:off x="1077362" y="2427316"/>
            <a:ext cx="9950103" cy="351351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2CAD9D9-1A1D-4438-9F3D-E5E58FD72F1F}"/>
              </a:ext>
            </a:extLst>
          </p:cNvPr>
          <p:cNvSpPr>
            <a:spLocks noGrp="1"/>
          </p:cNvSpPr>
          <p:nvPr>
            <p:ph type="dt" sz="half" idx="2"/>
          </p:nvPr>
        </p:nvSpPr>
        <p:spPr>
          <a:xfrm>
            <a:off x="9243751" y="6356350"/>
            <a:ext cx="2296603" cy="365125"/>
          </a:xfrm>
          <a:prstGeom prst="rect">
            <a:avLst/>
          </a:prstGeom>
        </p:spPr>
        <p:txBody>
          <a:bodyPr vert="horz" lIns="91440" tIns="45720" rIns="91440" bIns="45720" rtlCol="0" anchor="ctr"/>
          <a:lstStyle>
            <a:lvl1pPr algn="r">
              <a:defRPr sz="900">
                <a:solidFill>
                  <a:schemeClr val="bg1"/>
                </a:solidFill>
              </a:defRPr>
            </a:lvl1pPr>
          </a:lstStyle>
          <a:p>
            <a:fld id="{8C28A28C-4C6A-46EA-90C0-4EE0B89CC5C7}" type="datetimeFigureOut">
              <a:rPr lang="en-US" smtClean="0"/>
              <a:pPr/>
              <a:t>8/18/2022</a:t>
            </a:fld>
            <a:endParaRPr lang="en-US" dirty="0"/>
          </a:p>
        </p:txBody>
      </p:sp>
      <p:sp>
        <p:nvSpPr>
          <p:cNvPr id="5" name="Footer Placeholder 4">
            <a:extLst>
              <a:ext uri="{FF2B5EF4-FFF2-40B4-BE49-F238E27FC236}">
                <a16:creationId xmlns:a16="http://schemas.microsoft.com/office/drawing/2014/main" id="{AE80A827-D7BF-4CA4-8C29-5AE54ADA4787}"/>
              </a:ext>
            </a:extLst>
          </p:cNvPr>
          <p:cNvSpPr>
            <a:spLocks noGrp="1"/>
          </p:cNvSpPr>
          <p:nvPr>
            <p:ph type="ftr" sz="quarter" idx="3"/>
          </p:nvPr>
        </p:nvSpPr>
        <p:spPr>
          <a:xfrm rot="5400000">
            <a:off x="-1610380" y="1926575"/>
            <a:ext cx="3830351"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06717188-1DE1-4DA5-8161-21179E4ADEAE}"/>
              </a:ext>
            </a:extLst>
          </p:cNvPr>
          <p:cNvSpPr>
            <a:spLocks noGrp="1"/>
          </p:cNvSpPr>
          <p:nvPr>
            <p:ph type="sldNum" sz="quarter" idx="4"/>
          </p:nvPr>
        </p:nvSpPr>
        <p:spPr>
          <a:xfrm>
            <a:off x="11540355" y="6356350"/>
            <a:ext cx="410973" cy="365125"/>
          </a:xfrm>
          <a:prstGeom prst="rect">
            <a:avLst/>
          </a:prstGeom>
        </p:spPr>
        <p:txBody>
          <a:bodyPr vert="horz" lIns="91440" tIns="45720" rIns="91440" bIns="45720" rtlCol="0" anchor="ctr"/>
          <a:lstStyle>
            <a:lvl1pPr algn="r">
              <a:defRPr sz="900">
                <a:solidFill>
                  <a:schemeClr val="bg1"/>
                </a:solidFill>
              </a:defRPr>
            </a:lvl1pPr>
          </a:lstStyle>
          <a:p>
            <a:fld id="{5DEF7F31-0B8A-474A-B86C-91F381754329}" type="slidenum">
              <a:rPr lang="en-US" smtClean="0"/>
              <a:pPr/>
              <a:t>‹#›</a:t>
            </a:fld>
            <a:endParaRPr lang="en-US" dirty="0"/>
          </a:p>
        </p:txBody>
      </p:sp>
    </p:spTree>
    <p:extLst>
      <p:ext uri="{BB962C8B-B14F-4D97-AF65-F5344CB8AC3E}">
        <p14:creationId xmlns:p14="http://schemas.microsoft.com/office/powerpoint/2010/main" val="726142395"/>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110000"/>
        </a:lnSpc>
        <a:spcBef>
          <a:spcPct val="0"/>
        </a:spcBef>
        <a:buNone/>
        <a:defRPr sz="3200" b="1" kern="120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20000"/>
        </a:lnSpc>
        <a:spcBef>
          <a:spcPts val="500"/>
        </a:spcBef>
        <a:buFontTx/>
        <a:buNone/>
        <a:defRPr sz="1600" b="1" kern="1200">
          <a:solidFill>
            <a:schemeClr val="tx1"/>
          </a:solidFill>
          <a:latin typeface="+mn-lt"/>
          <a:ea typeface="+mn-ea"/>
          <a:cs typeface="+mn-cs"/>
        </a:defRPr>
      </a:lvl2pPr>
      <a:lvl3pPr marL="5486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594360" indent="0" algn="l" defTabSz="914400" rtl="0" eaLnBrk="1" latinLnBrk="0" hangingPunct="1">
        <a:lnSpc>
          <a:spcPct val="120000"/>
        </a:lnSpc>
        <a:spcBef>
          <a:spcPts val="500"/>
        </a:spcBef>
        <a:buFontTx/>
        <a:buNone/>
        <a:defRPr sz="1200" b="1" kern="1200">
          <a:solidFill>
            <a:schemeClr val="tx1"/>
          </a:solidFill>
          <a:latin typeface="+mn-lt"/>
          <a:ea typeface="+mn-ea"/>
          <a:cs typeface="+mn-cs"/>
        </a:defRPr>
      </a:lvl4pPr>
      <a:lvl5pPr marL="82296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54DE080-A093-4285-8E77-17B7150172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6207A1-EAF6-D086-36AD-4297F06F6569}"/>
              </a:ext>
            </a:extLst>
          </p:cNvPr>
          <p:cNvSpPr>
            <a:spLocks noGrp="1"/>
          </p:cNvSpPr>
          <p:nvPr>
            <p:ph type="ctrTitle"/>
          </p:nvPr>
        </p:nvSpPr>
        <p:spPr>
          <a:xfrm>
            <a:off x="1737836" y="3603896"/>
            <a:ext cx="8654547" cy="1124073"/>
          </a:xfrm>
        </p:spPr>
        <p:txBody>
          <a:bodyPr anchor="b">
            <a:normAutofit fontScale="90000"/>
          </a:bodyPr>
          <a:lstStyle/>
          <a:p>
            <a:r>
              <a:rPr lang="en-IN" dirty="0">
                <a:solidFill>
                  <a:srgbClr val="3A3A5E"/>
                </a:solidFill>
              </a:rPr>
              <a:t>XYZ CORPORATION LENDING DATA-PROJECT</a:t>
            </a:r>
          </a:p>
        </p:txBody>
      </p:sp>
      <p:sp>
        <p:nvSpPr>
          <p:cNvPr id="3" name="Subtitle 2">
            <a:extLst>
              <a:ext uri="{FF2B5EF4-FFF2-40B4-BE49-F238E27FC236}">
                <a16:creationId xmlns:a16="http://schemas.microsoft.com/office/drawing/2014/main" id="{F4201A25-CA58-2A63-5CD1-96431408BDC9}"/>
              </a:ext>
            </a:extLst>
          </p:cNvPr>
          <p:cNvSpPr>
            <a:spLocks noGrp="1"/>
          </p:cNvSpPr>
          <p:nvPr>
            <p:ph type="subTitle" idx="1"/>
          </p:nvPr>
        </p:nvSpPr>
        <p:spPr>
          <a:xfrm>
            <a:off x="6300682" y="5096116"/>
            <a:ext cx="4214917" cy="1393737"/>
          </a:xfrm>
        </p:spPr>
        <p:txBody>
          <a:bodyPr>
            <a:normAutofit lnSpcReduction="10000"/>
          </a:bodyPr>
          <a:lstStyle/>
          <a:p>
            <a:pPr algn="ctr"/>
            <a:r>
              <a:rPr lang="en-IN" sz="8000" b="1" dirty="0"/>
              <a:t>                                                                                                                                                                       </a:t>
            </a:r>
          </a:p>
        </p:txBody>
      </p:sp>
      <p:sp>
        <p:nvSpPr>
          <p:cNvPr id="22" name="Rectangle 21">
            <a:extLst>
              <a:ext uri="{FF2B5EF4-FFF2-40B4-BE49-F238E27FC236}">
                <a16:creationId xmlns:a16="http://schemas.microsoft.com/office/drawing/2014/main" id="{4D1D6B41-589D-4DD8-9A1B-34C4CF076D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9" y="-3511"/>
            <a:ext cx="3483870" cy="3428999"/>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34">
            <a:extLst>
              <a:ext uri="{FF2B5EF4-FFF2-40B4-BE49-F238E27FC236}">
                <a16:creationId xmlns:a16="http://schemas.microsoft.com/office/drawing/2014/main" id="{976630E3-A025-414D-91C6-16D78C5883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8934" y="-26163"/>
            <a:ext cx="3429002" cy="3474296"/>
          </a:xfrm>
          <a:custGeom>
            <a:avLst/>
            <a:gdLst>
              <a:gd name="connsiteX0" fmla="*/ 0 w 3484819"/>
              <a:gd name="connsiteY0" fmla="*/ 0 h 3430264"/>
              <a:gd name="connsiteX1" fmla="*/ 3484819 w 3484819"/>
              <a:gd name="connsiteY1" fmla="*/ 0 h 3430264"/>
              <a:gd name="connsiteX2" fmla="*/ 3484819 w 3484819"/>
              <a:gd name="connsiteY2" fmla="*/ 3430264 h 3430264"/>
              <a:gd name="connsiteX3" fmla="*/ 0 w 3484819"/>
              <a:gd name="connsiteY3" fmla="*/ 3430264 h 3430264"/>
              <a:gd name="connsiteX4" fmla="*/ 0 w 3484819"/>
              <a:gd name="connsiteY4" fmla="*/ 0 h 3430264"/>
              <a:gd name="connsiteX0" fmla="*/ 0 w 3484819"/>
              <a:gd name="connsiteY0" fmla="*/ 0 h 3430264"/>
              <a:gd name="connsiteX1" fmla="*/ 3484819 w 3484819"/>
              <a:gd name="connsiteY1" fmla="*/ 0 h 3430264"/>
              <a:gd name="connsiteX2" fmla="*/ 0 w 3484819"/>
              <a:gd name="connsiteY2" fmla="*/ 3430264 h 3430264"/>
              <a:gd name="connsiteX3" fmla="*/ 0 w 3484819"/>
              <a:gd name="connsiteY3" fmla="*/ 0 h 3430264"/>
            </a:gdLst>
            <a:ahLst/>
            <a:cxnLst>
              <a:cxn ang="0">
                <a:pos x="connsiteX0" y="connsiteY0"/>
              </a:cxn>
              <a:cxn ang="0">
                <a:pos x="connsiteX1" y="connsiteY1"/>
              </a:cxn>
              <a:cxn ang="0">
                <a:pos x="connsiteX2" y="connsiteY2"/>
              </a:cxn>
              <a:cxn ang="0">
                <a:pos x="connsiteX3" y="connsiteY3"/>
              </a:cxn>
            </a:cxnLst>
            <a:rect l="l" t="t" r="r" b="b"/>
            <a:pathLst>
              <a:path w="3484819" h="3430264">
                <a:moveTo>
                  <a:pt x="0" y="0"/>
                </a:moveTo>
                <a:lnTo>
                  <a:pt x="3484819" y="0"/>
                </a:lnTo>
                <a:lnTo>
                  <a:pt x="0" y="3430264"/>
                </a:lnTo>
                <a:lnTo>
                  <a:pt x="0" y="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1A7B0098-64CB-4CA2-913F-B6361A6406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9771" y="-3511"/>
            <a:ext cx="8712229" cy="3428999"/>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34">
            <a:extLst>
              <a:ext uri="{FF2B5EF4-FFF2-40B4-BE49-F238E27FC236}">
                <a16:creationId xmlns:a16="http://schemas.microsoft.com/office/drawing/2014/main" id="{F058BB3D-7B21-46A3-B0D6-AB9D1578D5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502419" y="-26161"/>
            <a:ext cx="3429002" cy="3474296"/>
          </a:xfrm>
          <a:custGeom>
            <a:avLst/>
            <a:gdLst>
              <a:gd name="connsiteX0" fmla="*/ 0 w 3484819"/>
              <a:gd name="connsiteY0" fmla="*/ 0 h 3430264"/>
              <a:gd name="connsiteX1" fmla="*/ 3484819 w 3484819"/>
              <a:gd name="connsiteY1" fmla="*/ 0 h 3430264"/>
              <a:gd name="connsiteX2" fmla="*/ 3484819 w 3484819"/>
              <a:gd name="connsiteY2" fmla="*/ 3430264 h 3430264"/>
              <a:gd name="connsiteX3" fmla="*/ 0 w 3484819"/>
              <a:gd name="connsiteY3" fmla="*/ 3430264 h 3430264"/>
              <a:gd name="connsiteX4" fmla="*/ 0 w 3484819"/>
              <a:gd name="connsiteY4" fmla="*/ 0 h 3430264"/>
              <a:gd name="connsiteX0" fmla="*/ 0 w 3484819"/>
              <a:gd name="connsiteY0" fmla="*/ 0 h 3430264"/>
              <a:gd name="connsiteX1" fmla="*/ 3484819 w 3484819"/>
              <a:gd name="connsiteY1" fmla="*/ 0 h 3430264"/>
              <a:gd name="connsiteX2" fmla="*/ 0 w 3484819"/>
              <a:gd name="connsiteY2" fmla="*/ 3430264 h 3430264"/>
              <a:gd name="connsiteX3" fmla="*/ 0 w 3484819"/>
              <a:gd name="connsiteY3" fmla="*/ 0 h 3430264"/>
            </a:gdLst>
            <a:ahLst/>
            <a:cxnLst>
              <a:cxn ang="0">
                <a:pos x="connsiteX0" y="connsiteY0"/>
              </a:cxn>
              <a:cxn ang="0">
                <a:pos x="connsiteX1" y="connsiteY1"/>
              </a:cxn>
              <a:cxn ang="0">
                <a:pos x="connsiteX2" y="connsiteY2"/>
              </a:cxn>
              <a:cxn ang="0">
                <a:pos x="connsiteX3" y="connsiteY3"/>
              </a:cxn>
            </a:cxnLst>
            <a:rect l="l" t="t" r="r" b="b"/>
            <a:pathLst>
              <a:path w="3484819" h="3430264">
                <a:moveTo>
                  <a:pt x="0" y="0"/>
                </a:moveTo>
                <a:lnTo>
                  <a:pt x="3484819" y="0"/>
                </a:lnTo>
                <a:lnTo>
                  <a:pt x="0" y="3430264"/>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A4ED50C5-5AA6-43D6-B393-B1709B4B59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4500" y="178410"/>
            <a:ext cx="3070455" cy="3070455"/>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text, ax, sport kite, clipart&#10;&#10;Description automatically generated">
            <a:extLst>
              <a:ext uri="{FF2B5EF4-FFF2-40B4-BE49-F238E27FC236}">
                <a16:creationId xmlns:a16="http://schemas.microsoft.com/office/drawing/2014/main" id="{A808FF1F-DB8A-6156-0EB9-70E7E497DF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1479" y="728909"/>
            <a:ext cx="1964151" cy="1964151"/>
          </a:xfrm>
          <a:prstGeom prst="rect">
            <a:avLst/>
          </a:prstGeom>
        </p:spPr>
      </p:pic>
      <p:sp>
        <p:nvSpPr>
          <p:cNvPr id="4" name="TextBox 3">
            <a:extLst>
              <a:ext uri="{FF2B5EF4-FFF2-40B4-BE49-F238E27FC236}">
                <a16:creationId xmlns:a16="http://schemas.microsoft.com/office/drawing/2014/main" id="{04A48263-B470-B0B0-B054-A6B4989353CF}"/>
              </a:ext>
            </a:extLst>
          </p:cNvPr>
          <p:cNvSpPr txBox="1"/>
          <p:nvPr/>
        </p:nvSpPr>
        <p:spPr>
          <a:xfrm>
            <a:off x="6096000" y="5001208"/>
            <a:ext cx="4568890" cy="1323439"/>
          </a:xfrm>
          <a:prstGeom prst="rect">
            <a:avLst/>
          </a:prstGeom>
          <a:noFill/>
        </p:spPr>
        <p:txBody>
          <a:bodyPr wrap="square" rtlCol="0">
            <a:spAutoFit/>
          </a:bodyPr>
          <a:lstStyle/>
          <a:p>
            <a:r>
              <a:rPr lang="en-IN" sz="2000" b="1" dirty="0"/>
              <a:t>NAME  :  Shankarinarayani R</a:t>
            </a:r>
          </a:p>
          <a:p>
            <a:endParaRPr lang="en-IN" sz="2000" b="1" dirty="0"/>
          </a:p>
          <a:p>
            <a:r>
              <a:rPr lang="en-IN" sz="2000" b="1" dirty="0"/>
              <a:t>COURSE AND BATCH : Data Analytics                    &amp; (2021-7001)</a:t>
            </a:r>
          </a:p>
        </p:txBody>
      </p:sp>
    </p:spTree>
    <p:extLst>
      <p:ext uri="{BB962C8B-B14F-4D97-AF65-F5344CB8AC3E}">
        <p14:creationId xmlns:p14="http://schemas.microsoft.com/office/powerpoint/2010/main" val="3498015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508CB-5B9A-60FC-B48E-4EF420BC14CC}"/>
              </a:ext>
            </a:extLst>
          </p:cNvPr>
          <p:cNvSpPr>
            <a:spLocks noGrp="1"/>
          </p:cNvSpPr>
          <p:nvPr>
            <p:ph type="title"/>
          </p:nvPr>
        </p:nvSpPr>
        <p:spPr>
          <a:xfrm>
            <a:off x="1077362" y="720434"/>
            <a:ext cx="9950103" cy="511207"/>
          </a:xfrm>
        </p:spPr>
        <p:txBody>
          <a:bodyPr>
            <a:normAutofit fontScale="90000"/>
          </a:bodyPr>
          <a:lstStyle/>
          <a:p>
            <a:r>
              <a:rPr lang="en-IN" dirty="0"/>
              <a:t>EVALUATION APPROACH</a:t>
            </a:r>
          </a:p>
        </p:txBody>
      </p:sp>
      <p:graphicFrame>
        <p:nvGraphicFramePr>
          <p:cNvPr id="4" name="Table 4">
            <a:extLst>
              <a:ext uri="{FF2B5EF4-FFF2-40B4-BE49-F238E27FC236}">
                <a16:creationId xmlns:a16="http://schemas.microsoft.com/office/drawing/2014/main" id="{C022E248-6167-C7C4-B8F9-CB5FE03B3178}"/>
              </a:ext>
            </a:extLst>
          </p:cNvPr>
          <p:cNvGraphicFramePr>
            <a:graphicFrameLocks noGrp="1"/>
          </p:cNvGraphicFramePr>
          <p:nvPr>
            <p:ph idx="1"/>
            <p:extLst>
              <p:ext uri="{D42A27DB-BD31-4B8C-83A1-F6EECF244321}">
                <p14:modId xmlns:p14="http://schemas.microsoft.com/office/powerpoint/2010/main" val="1834649483"/>
              </p:ext>
            </p:extLst>
          </p:nvPr>
        </p:nvGraphicFramePr>
        <p:xfrm>
          <a:off x="1076672" y="2063394"/>
          <a:ext cx="9948862" cy="1483360"/>
        </p:xfrm>
        <a:graphic>
          <a:graphicData uri="http://schemas.openxmlformats.org/drawingml/2006/table">
            <a:tbl>
              <a:tblPr firstRow="1" bandRow="1">
                <a:tableStyleId>{B301B821-A1FF-4177-AEE7-76D212191A09}</a:tableStyleId>
              </a:tblPr>
              <a:tblGrid>
                <a:gridCol w="4974431">
                  <a:extLst>
                    <a:ext uri="{9D8B030D-6E8A-4147-A177-3AD203B41FA5}">
                      <a16:colId xmlns:a16="http://schemas.microsoft.com/office/drawing/2014/main" val="3929342526"/>
                    </a:ext>
                  </a:extLst>
                </a:gridCol>
                <a:gridCol w="4974431">
                  <a:extLst>
                    <a:ext uri="{9D8B030D-6E8A-4147-A177-3AD203B41FA5}">
                      <a16:colId xmlns:a16="http://schemas.microsoft.com/office/drawing/2014/main" val="1603991228"/>
                    </a:ext>
                  </a:extLst>
                </a:gridCol>
              </a:tblGrid>
              <a:tr h="370840">
                <a:tc>
                  <a:txBody>
                    <a:bodyPr/>
                    <a:lstStyle/>
                    <a:p>
                      <a:pPr algn="ctr"/>
                      <a:r>
                        <a:rPr lang="en-IN" dirty="0"/>
                        <a:t>TECHNIQUES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t>ACCURACY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3910828"/>
                  </a:ext>
                </a:extLst>
              </a:tr>
              <a:tr h="370840">
                <a:tc>
                  <a:txBody>
                    <a:bodyPr/>
                    <a:lstStyle/>
                    <a:p>
                      <a:r>
                        <a:rPr lang="en-IN" dirty="0"/>
                        <a:t>LOGISTIC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86.00%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6137162"/>
                  </a:ext>
                </a:extLst>
              </a:tr>
              <a:tr h="370840">
                <a:tc>
                  <a:txBody>
                    <a:bodyPr/>
                    <a:lstStyle/>
                    <a:p>
                      <a:r>
                        <a:rPr lang="en-IN" dirty="0"/>
                        <a:t>RANDOM FOREST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87.42%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0861477"/>
                  </a:ext>
                </a:extLst>
              </a:tr>
              <a:tr h="370840">
                <a:tc>
                  <a:txBody>
                    <a:bodyPr/>
                    <a:lstStyle/>
                    <a:p>
                      <a:r>
                        <a:rPr lang="en-IN" dirty="0"/>
                        <a:t>XG-BOOST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87.67%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17555900"/>
                  </a:ext>
                </a:extLst>
              </a:tr>
            </a:tbl>
          </a:graphicData>
        </a:graphic>
      </p:graphicFrame>
    </p:spTree>
    <p:extLst>
      <p:ext uri="{BB962C8B-B14F-4D97-AF65-F5344CB8AC3E}">
        <p14:creationId xmlns:p14="http://schemas.microsoft.com/office/powerpoint/2010/main" val="2911183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F62F6-EB34-6D35-7006-EE211827E14E}"/>
              </a:ext>
            </a:extLst>
          </p:cNvPr>
          <p:cNvSpPr>
            <a:spLocks noGrp="1"/>
          </p:cNvSpPr>
          <p:nvPr>
            <p:ph type="title"/>
          </p:nvPr>
        </p:nvSpPr>
        <p:spPr>
          <a:xfrm>
            <a:off x="1077362" y="720434"/>
            <a:ext cx="9950103" cy="632505"/>
          </a:xfrm>
        </p:spPr>
        <p:txBody>
          <a:bodyPr/>
          <a:lstStyle/>
          <a:p>
            <a:r>
              <a:rPr lang="en-IN" dirty="0"/>
              <a:t>CONCLUSION</a:t>
            </a:r>
          </a:p>
        </p:txBody>
      </p:sp>
      <p:sp>
        <p:nvSpPr>
          <p:cNvPr id="3" name="Content Placeholder 2">
            <a:extLst>
              <a:ext uri="{FF2B5EF4-FFF2-40B4-BE49-F238E27FC236}">
                <a16:creationId xmlns:a16="http://schemas.microsoft.com/office/drawing/2014/main" id="{3A56D686-F614-B9C1-100F-4DE148470B5B}"/>
              </a:ext>
            </a:extLst>
          </p:cNvPr>
          <p:cNvSpPr>
            <a:spLocks noGrp="1"/>
          </p:cNvSpPr>
          <p:nvPr>
            <p:ph idx="1"/>
          </p:nvPr>
        </p:nvSpPr>
        <p:spPr>
          <a:xfrm>
            <a:off x="1077362" y="1672243"/>
            <a:ext cx="9950103" cy="3513514"/>
          </a:xfrm>
        </p:spPr>
        <p:txBody>
          <a:bodyPr>
            <a:normAutofit lnSpcReduction="10000"/>
          </a:bodyPr>
          <a:lstStyle/>
          <a:p>
            <a:pPr>
              <a:lnSpc>
                <a:spcPct val="150000"/>
              </a:lnSpc>
              <a:buFont typeface="Wingdings" panose="05000000000000000000" pitchFamily="2" charset="2"/>
              <a:buChar char="§"/>
            </a:pPr>
            <a:r>
              <a:rPr lang="en-IN" sz="2000" dirty="0"/>
              <a:t>I Conclude that result of Random Forest Classifier is quiet good.</a:t>
            </a:r>
          </a:p>
          <a:p>
            <a:pPr>
              <a:lnSpc>
                <a:spcPct val="150000"/>
              </a:lnSpc>
              <a:buFont typeface="Wingdings" panose="05000000000000000000" pitchFamily="2" charset="2"/>
              <a:buChar char="§"/>
            </a:pPr>
            <a:r>
              <a:rPr lang="en-IN" sz="2000" dirty="0"/>
              <a:t>Prediction of positive case is high and its accuracy also quite better.</a:t>
            </a:r>
          </a:p>
          <a:p>
            <a:pPr>
              <a:lnSpc>
                <a:spcPct val="150000"/>
              </a:lnSpc>
              <a:buFont typeface="Wingdings" panose="05000000000000000000" pitchFamily="2" charset="2"/>
              <a:buChar char="§"/>
            </a:pPr>
            <a:endParaRPr lang="en-IN" sz="2000" dirty="0"/>
          </a:p>
          <a:p>
            <a:pPr marL="0" indent="0">
              <a:lnSpc>
                <a:spcPct val="150000"/>
              </a:lnSpc>
              <a:buNone/>
            </a:pPr>
            <a:r>
              <a:rPr lang="en-IN" sz="3200" b="1" dirty="0">
                <a:latin typeface="+mj-lt"/>
              </a:rPr>
              <a:t>FUTURE SCOPE</a:t>
            </a:r>
          </a:p>
          <a:p>
            <a:pPr>
              <a:lnSpc>
                <a:spcPct val="150000"/>
              </a:lnSpc>
              <a:buFont typeface="Wingdings" panose="05000000000000000000" pitchFamily="2" charset="2"/>
              <a:buChar char="§"/>
            </a:pPr>
            <a:r>
              <a:rPr lang="en-IN" sz="2000" dirty="0"/>
              <a:t>Helpful to the company to predict the defaulter earlier and also which may allow company to choose whether to grant loan or not.</a:t>
            </a:r>
          </a:p>
        </p:txBody>
      </p:sp>
    </p:spTree>
    <p:extLst>
      <p:ext uri="{BB962C8B-B14F-4D97-AF65-F5344CB8AC3E}">
        <p14:creationId xmlns:p14="http://schemas.microsoft.com/office/powerpoint/2010/main" val="909314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5AE40-4685-3E52-CBDE-3915BDDDB3F8}"/>
              </a:ext>
            </a:extLst>
          </p:cNvPr>
          <p:cNvSpPr>
            <a:spLocks noGrp="1"/>
          </p:cNvSpPr>
          <p:nvPr>
            <p:ph type="title"/>
          </p:nvPr>
        </p:nvSpPr>
        <p:spPr>
          <a:xfrm>
            <a:off x="1077362" y="720434"/>
            <a:ext cx="9950103" cy="576521"/>
          </a:xfrm>
        </p:spPr>
        <p:txBody>
          <a:bodyPr>
            <a:normAutofit fontScale="90000"/>
          </a:bodyPr>
          <a:lstStyle/>
          <a:p>
            <a:r>
              <a:rPr lang="en-IN" dirty="0"/>
              <a:t>DISADVANTAGES OF RANDOM FOREST</a:t>
            </a:r>
          </a:p>
        </p:txBody>
      </p:sp>
      <p:sp>
        <p:nvSpPr>
          <p:cNvPr id="3" name="Content Placeholder 2">
            <a:extLst>
              <a:ext uri="{FF2B5EF4-FFF2-40B4-BE49-F238E27FC236}">
                <a16:creationId xmlns:a16="http://schemas.microsoft.com/office/drawing/2014/main" id="{A98E6A98-89CC-88DA-C855-DE448D898ABC}"/>
              </a:ext>
            </a:extLst>
          </p:cNvPr>
          <p:cNvSpPr>
            <a:spLocks noGrp="1"/>
          </p:cNvSpPr>
          <p:nvPr>
            <p:ph idx="1"/>
          </p:nvPr>
        </p:nvSpPr>
        <p:spPr>
          <a:xfrm>
            <a:off x="1217321" y="1550238"/>
            <a:ext cx="9950103" cy="670448"/>
          </a:xfrm>
        </p:spPr>
        <p:txBody>
          <a:bodyPr>
            <a:normAutofit/>
          </a:bodyPr>
          <a:lstStyle/>
          <a:p>
            <a:pPr>
              <a:buFont typeface="Wingdings" panose="05000000000000000000" pitchFamily="2" charset="2"/>
              <a:buChar char="§"/>
            </a:pPr>
            <a:r>
              <a:rPr lang="en-IN" sz="2000" dirty="0"/>
              <a:t>Large no .of .Trees can make the algorithm too slow.</a:t>
            </a:r>
          </a:p>
        </p:txBody>
      </p:sp>
    </p:spTree>
    <p:extLst>
      <p:ext uri="{BB962C8B-B14F-4D97-AF65-F5344CB8AC3E}">
        <p14:creationId xmlns:p14="http://schemas.microsoft.com/office/powerpoint/2010/main" val="366994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746BC-8CAC-A8DB-A861-4CDDB2498E0D}"/>
              </a:ext>
            </a:extLst>
          </p:cNvPr>
          <p:cNvSpPr>
            <a:spLocks noGrp="1"/>
          </p:cNvSpPr>
          <p:nvPr>
            <p:ph type="title"/>
          </p:nvPr>
        </p:nvSpPr>
        <p:spPr>
          <a:xfrm>
            <a:off x="1077362" y="720434"/>
            <a:ext cx="9950103" cy="884431"/>
          </a:xfrm>
        </p:spPr>
        <p:txBody>
          <a:bodyPr/>
          <a:lstStyle/>
          <a:p>
            <a:r>
              <a:rPr lang="en-IN" dirty="0"/>
              <a:t>PROBLEM STATEMENT:</a:t>
            </a:r>
          </a:p>
        </p:txBody>
      </p:sp>
      <p:sp>
        <p:nvSpPr>
          <p:cNvPr id="3" name="Content Placeholder 2">
            <a:extLst>
              <a:ext uri="{FF2B5EF4-FFF2-40B4-BE49-F238E27FC236}">
                <a16:creationId xmlns:a16="http://schemas.microsoft.com/office/drawing/2014/main" id="{A4C9D47A-0787-E6E5-AE31-45EF0B929019}"/>
              </a:ext>
            </a:extLst>
          </p:cNvPr>
          <p:cNvSpPr>
            <a:spLocks noGrp="1"/>
          </p:cNvSpPr>
          <p:nvPr>
            <p:ph idx="1"/>
          </p:nvPr>
        </p:nvSpPr>
        <p:spPr>
          <a:xfrm>
            <a:off x="1077362" y="1810139"/>
            <a:ext cx="9950103" cy="4130691"/>
          </a:xfrm>
        </p:spPr>
        <p:txBody>
          <a:bodyPr>
            <a:normAutofit/>
          </a:bodyPr>
          <a:lstStyle/>
          <a:p>
            <a:pPr algn="just">
              <a:lnSpc>
                <a:spcPct val="150000"/>
              </a:lnSpc>
              <a:buFont typeface="Wingdings" panose="05000000000000000000" pitchFamily="2" charset="2"/>
              <a:buChar char="§"/>
            </a:pPr>
            <a:r>
              <a:rPr lang="en-US" sz="2000" b="0" i="0" dirty="0">
                <a:effectLst/>
                <a:latin typeface="Times New Roman" panose="02020603050405020304" pitchFamily="18" charset="0"/>
                <a:cs typeface="Times New Roman" panose="02020603050405020304" pitchFamily="18" charset="0"/>
              </a:rPr>
              <a:t>In this project have to manage credit risk by using the past data and deciding whom to give the loan to in the future. The text files contain complete loan data for all loans issued by XYZ Corp. through 2007-2015. The data contains the indicator of default, payment information, credit history, etc.</a:t>
            </a:r>
          </a:p>
          <a:p>
            <a:pPr algn="just">
              <a:lnSpc>
                <a:spcPct val="150000"/>
              </a:lnSpc>
              <a:buFont typeface="Wingdings" panose="05000000000000000000" pitchFamily="2" charset="2"/>
              <a:buChar char="§"/>
            </a:pPr>
            <a:r>
              <a:rPr lang="en-US" sz="2000" b="0" i="0" dirty="0">
                <a:effectLst/>
                <a:latin typeface="Times New Roman" panose="02020603050405020304" pitchFamily="18" charset="0"/>
                <a:cs typeface="Times New Roman" panose="02020603050405020304" pitchFamily="18" charset="0"/>
              </a:rPr>
              <a:t>You will have use the training data to build models/analytical solution and finally apply it to test data to measure the performance and robustness of the models.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871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10B2C-4C4A-24C6-E0D9-F99DE51AD065}"/>
              </a:ext>
            </a:extLst>
          </p:cNvPr>
          <p:cNvSpPr>
            <a:spLocks noGrp="1"/>
          </p:cNvSpPr>
          <p:nvPr>
            <p:ph type="title"/>
          </p:nvPr>
        </p:nvSpPr>
        <p:spPr>
          <a:xfrm>
            <a:off x="1077362" y="510635"/>
            <a:ext cx="9950103" cy="641835"/>
          </a:xfrm>
        </p:spPr>
        <p:txBody>
          <a:bodyPr/>
          <a:lstStyle/>
          <a:p>
            <a:r>
              <a:rPr lang="en-IN" dirty="0"/>
              <a:t>STEPS INVOLVED IN MODEL BUILDING</a:t>
            </a:r>
          </a:p>
        </p:txBody>
      </p:sp>
      <p:sp>
        <p:nvSpPr>
          <p:cNvPr id="3" name="Content Placeholder 2">
            <a:extLst>
              <a:ext uri="{FF2B5EF4-FFF2-40B4-BE49-F238E27FC236}">
                <a16:creationId xmlns:a16="http://schemas.microsoft.com/office/drawing/2014/main" id="{22014667-CA84-35E1-ADAA-C683C81DA859}"/>
              </a:ext>
            </a:extLst>
          </p:cNvPr>
          <p:cNvSpPr>
            <a:spLocks noGrp="1"/>
          </p:cNvSpPr>
          <p:nvPr>
            <p:ph idx="1"/>
          </p:nvPr>
        </p:nvSpPr>
        <p:spPr>
          <a:xfrm>
            <a:off x="1077362" y="1152470"/>
            <a:ext cx="10110042" cy="5513286"/>
          </a:xfrm>
        </p:spPr>
        <p:txBody>
          <a:bodyPr/>
          <a:lstStyle/>
          <a:p>
            <a:pPr marL="0" indent="0">
              <a:buNone/>
            </a:pPr>
            <a:endParaRPr lang="en-IN" dirty="0"/>
          </a:p>
        </p:txBody>
      </p:sp>
      <p:sp>
        <p:nvSpPr>
          <p:cNvPr id="4" name="Rectangle 3">
            <a:extLst>
              <a:ext uri="{FF2B5EF4-FFF2-40B4-BE49-F238E27FC236}">
                <a16:creationId xmlns:a16="http://schemas.microsoft.com/office/drawing/2014/main" id="{A144EC76-9C17-0D93-A763-ECC790B88207}"/>
              </a:ext>
            </a:extLst>
          </p:cNvPr>
          <p:cNvSpPr/>
          <p:nvPr/>
        </p:nvSpPr>
        <p:spPr>
          <a:xfrm>
            <a:off x="4236098" y="1417124"/>
            <a:ext cx="3629608" cy="6418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IMPORT PACKAGES</a:t>
            </a:r>
          </a:p>
        </p:txBody>
      </p:sp>
      <p:cxnSp>
        <p:nvCxnSpPr>
          <p:cNvPr id="6" name="Straight Arrow Connector 5">
            <a:extLst>
              <a:ext uri="{FF2B5EF4-FFF2-40B4-BE49-F238E27FC236}">
                <a16:creationId xmlns:a16="http://schemas.microsoft.com/office/drawing/2014/main" id="{B1AC5373-98E5-9DDB-B695-AFFD93DE506D}"/>
              </a:ext>
            </a:extLst>
          </p:cNvPr>
          <p:cNvCxnSpPr>
            <a:cxnSpLocks/>
            <a:stCxn id="4" idx="2"/>
          </p:cNvCxnSpPr>
          <p:nvPr/>
        </p:nvCxnSpPr>
        <p:spPr>
          <a:xfrm>
            <a:off x="6050902" y="2058959"/>
            <a:ext cx="0" cy="440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4AE87AF-25D7-5301-D6B4-3A1DE64DFE21}"/>
              </a:ext>
            </a:extLst>
          </p:cNvPr>
          <p:cNvSpPr/>
          <p:nvPr/>
        </p:nvSpPr>
        <p:spPr>
          <a:xfrm>
            <a:off x="4236096" y="2515181"/>
            <a:ext cx="3564293" cy="6418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DATA PREPROCESSING</a:t>
            </a:r>
          </a:p>
        </p:txBody>
      </p:sp>
      <p:cxnSp>
        <p:nvCxnSpPr>
          <p:cNvPr id="10" name="Straight Arrow Connector 9">
            <a:extLst>
              <a:ext uri="{FF2B5EF4-FFF2-40B4-BE49-F238E27FC236}">
                <a16:creationId xmlns:a16="http://schemas.microsoft.com/office/drawing/2014/main" id="{AC557CAA-9AE2-85EC-9A1F-F09A01803C74}"/>
              </a:ext>
            </a:extLst>
          </p:cNvPr>
          <p:cNvCxnSpPr>
            <a:stCxn id="8" idx="2"/>
          </p:cNvCxnSpPr>
          <p:nvPr/>
        </p:nvCxnSpPr>
        <p:spPr>
          <a:xfrm flipH="1">
            <a:off x="6018242" y="3157016"/>
            <a:ext cx="1" cy="4948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CBDC9694-8A0D-46B1-668C-E27586CB6B27}"/>
              </a:ext>
            </a:extLst>
          </p:cNvPr>
          <p:cNvSpPr/>
          <p:nvPr/>
        </p:nvSpPr>
        <p:spPr>
          <a:xfrm>
            <a:off x="4236096" y="3651817"/>
            <a:ext cx="3564292" cy="6418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CHOOSING ML ALGORITHM TO WORK ON </a:t>
            </a:r>
          </a:p>
        </p:txBody>
      </p:sp>
      <p:cxnSp>
        <p:nvCxnSpPr>
          <p:cNvPr id="13" name="Straight Arrow Connector 12">
            <a:extLst>
              <a:ext uri="{FF2B5EF4-FFF2-40B4-BE49-F238E27FC236}">
                <a16:creationId xmlns:a16="http://schemas.microsoft.com/office/drawing/2014/main" id="{13841743-9D7E-E1B0-F236-919A4F675CBD}"/>
              </a:ext>
            </a:extLst>
          </p:cNvPr>
          <p:cNvCxnSpPr>
            <a:stCxn id="11" idx="2"/>
          </p:cNvCxnSpPr>
          <p:nvPr/>
        </p:nvCxnSpPr>
        <p:spPr>
          <a:xfrm flipH="1">
            <a:off x="6018241" y="4293652"/>
            <a:ext cx="1" cy="4218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11DF542C-B64F-4B27-8201-CA14D1204A67}"/>
              </a:ext>
            </a:extLst>
          </p:cNvPr>
          <p:cNvSpPr/>
          <p:nvPr/>
        </p:nvSpPr>
        <p:spPr>
          <a:xfrm>
            <a:off x="4236095" y="4717613"/>
            <a:ext cx="3564292" cy="6418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PREDICTING RESULT</a:t>
            </a:r>
          </a:p>
        </p:txBody>
      </p:sp>
      <p:cxnSp>
        <p:nvCxnSpPr>
          <p:cNvPr id="16" name="Straight Arrow Connector 15">
            <a:extLst>
              <a:ext uri="{FF2B5EF4-FFF2-40B4-BE49-F238E27FC236}">
                <a16:creationId xmlns:a16="http://schemas.microsoft.com/office/drawing/2014/main" id="{6AF75D8A-3068-7244-473F-11069BA6221C}"/>
              </a:ext>
            </a:extLst>
          </p:cNvPr>
          <p:cNvCxnSpPr/>
          <p:nvPr/>
        </p:nvCxnSpPr>
        <p:spPr>
          <a:xfrm>
            <a:off x="6050902" y="5359448"/>
            <a:ext cx="0"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50DB1AF4-D0D7-3777-272F-EE4230462748}"/>
              </a:ext>
            </a:extLst>
          </p:cNvPr>
          <p:cNvSpPr/>
          <p:nvPr/>
        </p:nvSpPr>
        <p:spPr>
          <a:xfrm>
            <a:off x="4236095" y="5840774"/>
            <a:ext cx="3564292" cy="5431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VISUALIZATION</a:t>
            </a:r>
          </a:p>
        </p:txBody>
      </p:sp>
    </p:spTree>
    <p:extLst>
      <p:ext uri="{BB962C8B-B14F-4D97-AF65-F5344CB8AC3E}">
        <p14:creationId xmlns:p14="http://schemas.microsoft.com/office/powerpoint/2010/main" val="2160146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D8837-0DD8-5815-6C9D-EC16D451FD11}"/>
              </a:ext>
            </a:extLst>
          </p:cNvPr>
          <p:cNvSpPr>
            <a:spLocks noGrp="1"/>
          </p:cNvSpPr>
          <p:nvPr>
            <p:ph type="title"/>
          </p:nvPr>
        </p:nvSpPr>
        <p:spPr>
          <a:xfrm>
            <a:off x="1077362" y="624244"/>
            <a:ext cx="9950103" cy="585852"/>
          </a:xfrm>
        </p:spPr>
        <p:txBody>
          <a:bodyPr>
            <a:normAutofit fontScale="90000"/>
          </a:bodyPr>
          <a:lstStyle/>
          <a:p>
            <a:r>
              <a:rPr lang="en-IN" dirty="0"/>
              <a:t>DATA PREPROCESSING</a:t>
            </a:r>
          </a:p>
        </p:txBody>
      </p:sp>
      <p:sp>
        <p:nvSpPr>
          <p:cNvPr id="3" name="Content Placeholder 2">
            <a:extLst>
              <a:ext uri="{FF2B5EF4-FFF2-40B4-BE49-F238E27FC236}">
                <a16:creationId xmlns:a16="http://schemas.microsoft.com/office/drawing/2014/main" id="{8C733C29-79FC-5E4B-49E5-FBA19C629DF0}"/>
              </a:ext>
            </a:extLst>
          </p:cNvPr>
          <p:cNvSpPr>
            <a:spLocks noGrp="1"/>
          </p:cNvSpPr>
          <p:nvPr>
            <p:ph idx="1"/>
          </p:nvPr>
        </p:nvSpPr>
        <p:spPr>
          <a:xfrm>
            <a:off x="1077362" y="1427584"/>
            <a:ext cx="9950103" cy="4513246"/>
          </a:xfrm>
        </p:spPr>
        <p:txBody>
          <a:bodyPr>
            <a:normAutofit/>
          </a:bodyPr>
          <a:lstStyle/>
          <a:p>
            <a:pPr>
              <a:lnSpc>
                <a:spcPct val="150000"/>
              </a:lnSpc>
              <a:buFont typeface="Wingdings" panose="05000000000000000000" pitchFamily="2" charset="2"/>
              <a:buChar char="§"/>
            </a:pPr>
            <a:r>
              <a:rPr lang="en-IN" sz="2400" dirty="0"/>
              <a:t>Missing Value treatment.</a:t>
            </a:r>
          </a:p>
          <a:p>
            <a:pPr>
              <a:lnSpc>
                <a:spcPct val="150000"/>
              </a:lnSpc>
              <a:buFont typeface="Wingdings" panose="05000000000000000000" pitchFamily="2" charset="2"/>
              <a:buChar char="§"/>
            </a:pPr>
            <a:r>
              <a:rPr lang="en-IN" sz="2400" dirty="0"/>
              <a:t>Dropping irrelevant columns (unique id, categorical column with more levels/categories).</a:t>
            </a:r>
          </a:p>
          <a:p>
            <a:pPr>
              <a:lnSpc>
                <a:spcPct val="150000"/>
              </a:lnSpc>
              <a:buFont typeface="Wingdings" panose="05000000000000000000" pitchFamily="2" charset="2"/>
              <a:buChar char="§"/>
            </a:pPr>
            <a:r>
              <a:rPr lang="en-IN" sz="2400" dirty="0"/>
              <a:t>Dropping highly correlated columns (to reduce the risk of errors)</a:t>
            </a:r>
          </a:p>
          <a:p>
            <a:pPr>
              <a:lnSpc>
                <a:spcPct val="150000"/>
              </a:lnSpc>
              <a:buFont typeface="Wingdings" panose="05000000000000000000" pitchFamily="2" charset="2"/>
              <a:buChar char="§"/>
            </a:pPr>
            <a:r>
              <a:rPr lang="en-IN" sz="2400" dirty="0"/>
              <a:t>Treating outliers (For better performance).</a:t>
            </a:r>
          </a:p>
          <a:p>
            <a:pPr>
              <a:lnSpc>
                <a:spcPct val="150000"/>
              </a:lnSpc>
              <a:buFont typeface="Wingdings" panose="05000000000000000000" pitchFamily="2" charset="2"/>
              <a:buChar char="§"/>
            </a:pPr>
            <a:r>
              <a:rPr lang="en-IN" sz="2400" dirty="0"/>
              <a:t>Class imbalance treatment (reduce difference between class on target variable).</a:t>
            </a:r>
          </a:p>
        </p:txBody>
      </p:sp>
    </p:spTree>
    <p:extLst>
      <p:ext uri="{BB962C8B-B14F-4D97-AF65-F5344CB8AC3E}">
        <p14:creationId xmlns:p14="http://schemas.microsoft.com/office/powerpoint/2010/main" val="3157339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0C50C-4C3F-D828-519F-950C20C18A35}"/>
              </a:ext>
            </a:extLst>
          </p:cNvPr>
          <p:cNvSpPr>
            <a:spLocks noGrp="1"/>
          </p:cNvSpPr>
          <p:nvPr>
            <p:ph type="title"/>
          </p:nvPr>
        </p:nvSpPr>
        <p:spPr>
          <a:xfrm>
            <a:off x="1077362" y="720434"/>
            <a:ext cx="9950103" cy="688488"/>
          </a:xfrm>
        </p:spPr>
        <p:txBody>
          <a:bodyPr/>
          <a:lstStyle/>
          <a:p>
            <a:r>
              <a:rPr lang="en-IN" dirty="0"/>
              <a:t>EXPLORATORY DATA ANALYSIS</a:t>
            </a:r>
          </a:p>
        </p:txBody>
      </p:sp>
      <p:pic>
        <p:nvPicPr>
          <p:cNvPr id="5" name="Content Placeholder 4" descr="Shape&#10;&#10;Description automatically generated with low confidence">
            <a:extLst>
              <a:ext uri="{FF2B5EF4-FFF2-40B4-BE49-F238E27FC236}">
                <a16:creationId xmlns:a16="http://schemas.microsoft.com/office/drawing/2014/main" id="{943947BB-6C4E-2F62-03BC-6D1B9813B20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41260" y="1808585"/>
            <a:ext cx="4212076" cy="3165135"/>
          </a:xfrm>
        </p:spPr>
      </p:pic>
      <p:pic>
        <p:nvPicPr>
          <p:cNvPr id="7" name="Picture 6" descr="Chart&#10;&#10;Description automatically generated">
            <a:extLst>
              <a:ext uri="{FF2B5EF4-FFF2-40B4-BE49-F238E27FC236}">
                <a16:creationId xmlns:a16="http://schemas.microsoft.com/office/drawing/2014/main" id="{6502D757-8224-8030-D0BA-D16F80DB8E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56059" y="1955260"/>
            <a:ext cx="3365771" cy="3018460"/>
          </a:xfrm>
          <a:prstGeom prst="rect">
            <a:avLst/>
          </a:prstGeom>
        </p:spPr>
      </p:pic>
      <p:pic>
        <p:nvPicPr>
          <p:cNvPr id="9" name="Picture 8" descr="Chart&#10;&#10;Description automatically generated">
            <a:extLst>
              <a:ext uri="{FF2B5EF4-FFF2-40B4-BE49-F238E27FC236}">
                <a16:creationId xmlns:a16="http://schemas.microsoft.com/office/drawing/2014/main" id="{B5D8850C-EAC1-0530-EEE4-1874190F969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170" y="1808587"/>
            <a:ext cx="3771090" cy="3165134"/>
          </a:xfrm>
          <a:prstGeom prst="rect">
            <a:avLst/>
          </a:prstGeom>
        </p:spPr>
      </p:pic>
    </p:spTree>
    <p:extLst>
      <p:ext uri="{BB962C8B-B14F-4D97-AF65-F5344CB8AC3E}">
        <p14:creationId xmlns:p14="http://schemas.microsoft.com/office/powerpoint/2010/main" val="2112208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04E40-3D10-C931-99B8-A29BF150A5DB}"/>
              </a:ext>
            </a:extLst>
          </p:cNvPr>
          <p:cNvSpPr>
            <a:spLocks noGrp="1"/>
          </p:cNvSpPr>
          <p:nvPr>
            <p:ph type="title"/>
          </p:nvPr>
        </p:nvSpPr>
        <p:spPr>
          <a:xfrm>
            <a:off x="1077362" y="720434"/>
            <a:ext cx="9950103" cy="604513"/>
          </a:xfrm>
        </p:spPr>
        <p:txBody>
          <a:bodyPr/>
          <a:lstStyle/>
          <a:p>
            <a:r>
              <a:rPr lang="en-IN" dirty="0"/>
              <a:t>CHOOSING ML ALGORITHM FOR DATASET</a:t>
            </a:r>
          </a:p>
        </p:txBody>
      </p:sp>
      <p:sp>
        <p:nvSpPr>
          <p:cNvPr id="3" name="Content Placeholder 2">
            <a:extLst>
              <a:ext uri="{FF2B5EF4-FFF2-40B4-BE49-F238E27FC236}">
                <a16:creationId xmlns:a16="http://schemas.microsoft.com/office/drawing/2014/main" id="{284B30B3-F119-A481-B499-58AA3CABE6F9}"/>
              </a:ext>
            </a:extLst>
          </p:cNvPr>
          <p:cNvSpPr>
            <a:spLocks noGrp="1"/>
          </p:cNvSpPr>
          <p:nvPr>
            <p:ph idx="1"/>
          </p:nvPr>
        </p:nvSpPr>
        <p:spPr>
          <a:xfrm>
            <a:off x="1077362" y="1530220"/>
            <a:ext cx="9950103" cy="4410610"/>
          </a:xfrm>
        </p:spPr>
        <p:txBody>
          <a:bodyPr>
            <a:normAutofit/>
          </a:bodyPr>
          <a:lstStyle/>
          <a:p>
            <a:pPr>
              <a:lnSpc>
                <a:spcPct val="150000"/>
              </a:lnSpc>
              <a:buFont typeface="Wingdings" panose="05000000000000000000" pitchFamily="2" charset="2"/>
              <a:buChar char="§"/>
            </a:pPr>
            <a:r>
              <a:rPr lang="en-IN" sz="2000" dirty="0"/>
              <a:t>If Target Variable is Numerical/continuous data we have to go with linear regression</a:t>
            </a:r>
          </a:p>
          <a:p>
            <a:pPr>
              <a:lnSpc>
                <a:spcPct val="150000"/>
              </a:lnSpc>
              <a:buFont typeface="Wingdings" panose="05000000000000000000" pitchFamily="2" charset="2"/>
              <a:buChar char="§"/>
            </a:pPr>
            <a:r>
              <a:rPr lang="en-IN" sz="2000" dirty="0"/>
              <a:t>If Target Variable is categorical data we have to go with classification algorithm.</a:t>
            </a:r>
          </a:p>
          <a:p>
            <a:pPr marL="0" indent="0">
              <a:lnSpc>
                <a:spcPct val="150000"/>
              </a:lnSpc>
              <a:buNone/>
            </a:pPr>
            <a:endParaRPr lang="en-IN" sz="2000" dirty="0"/>
          </a:p>
        </p:txBody>
      </p:sp>
    </p:spTree>
    <p:extLst>
      <p:ext uri="{BB962C8B-B14F-4D97-AF65-F5344CB8AC3E}">
        <p14:creationId xmlns:p14="http://schemas.microsoft.com/office/powerpoint/2010/main" val="33337606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D93EF-5426-AAAA-1C72-B5DD80C5E757}"/>
              </a:ext>
            </a:extLst>
          </p:cNvPr>
          <p:cNvSpPr>
            <a:spLocks noGrp="1"/>
          </p:cNvSpPr>
          <p:nvPr>
            <p:ph type="title"/>
          </p:nvPr>
        </p:nvSpPr>
        <p:spPr>
          <a:xfrm>
            <a:off x="767940" y="588419"/>
            <a:ext cx="9950103" cy="585852"/>
          </a:xfrm>
        </p:spPr>
        <p:txBody>
          <a:bodyPr>
            <a:normAutofit fontScale="90000"/>
          </a:bodyPr>
          <a:lstStyle/>
          <a:p>
            <a:r>
              <a:rPr lang="en-IN" dirty="0"/>
              <a:t>FITTING PROCESS</a:t>
            </a:r>
          </a:p>
        </p:txBody>
      </p:sp>
      <p:sp>
        <p:nvSpPr>
          <p:cNvPr id="4" name="Oval 3">
            <a:extLst>
              <a:ext uri="{FF2B5EF4-FFF2-40B4-BE49-F238E27FC236}">
                <a16:creationId xmlns:a16="http://schemas.microsoft.com/office/drawing/2014/main" id="{C64B1B1E-D8DF-922A-5F1F-525B5C822DEE}"/>
              </a:ext>
            </a:extLst>
          </p:cNvPr>
          <p:cNvSpPr/>
          <p:nvPr/>
        </p:nvSpPr>
        <p:spPr>
          <a:xfrm>
            <a:off x="767940" y="3041780"/>
            <a:ext cx="2705878" cy="111967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SPLITTING DATA</a:t>
            </a:r>
          </a:p>
        </p:txBody>
      </p:sp>
      <p:cxnSp>
        <p:nvCxnSpPr>
          <p:cNvPr id="6" name="Connector: Elbow 5">
            <a:extLst>
              <a:ext uri="{FF2B5EF4-FFF2-40B4-BE49-F238E27FC236}">
                <a16:creationId xmlns:a16="http://schemas.microsoft.com/office/drawing/2014/main" id="{75749CCF-FFDE-3152-AADA-D6B079714DF7}"/>
              </a:ext>
            </a:extLst>
          </p:cNvPr>
          <p:cNvCxnSpPr/>
          <p:nvPr/>
        </p:nvCxnSpPr>
        <p:spPr>
          <a:xfrm flipV="1">
            <a:off x="3473818" y="2407299"/>
            <a:ext cx="2080726" cy="117565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Connector: Elbow 7">
            <a:extLst>
              <a:ext uri="{FF2B5EF4-FFF2-40B4-BE49-F238E27FC236}">
                <a16:creationId xmlns:a16="http://schemas.microsoft.com/office/drawing/2014/main" id="{58C4FE08-54CC-7D41-501E-4D2662F4CCBC}"/>
              </a:ext>
            </a:extLst>
          </p:cNvPr>
          <p:cNvCxnSpPr>
            <a:cxnSpLocks/>
          </p:cNvCxnSpPr>
          <p:nvPr/>
        </p:nvCxnSpPr>
        <p:spPr>
          <a:xfrm>
            <a:off x="3473818" y="3665546"/>
            <a:ext cx="2080726" cy="96105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86317456-7B95-BEF8-BA7E-1541A4F210E0}"/>
              </a:ext>
            </a:extLst>
          </p:cNvPr>
          <p:cNvSpPr/>
          <p:nvPr/>
        </p:nvSpPr>
        <p:spPr>
          <a:xfrm>
            <a:off x="5554544" y="1838131"/>
            <a:ext cx="1922106" cy="106369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TRAIN DATA</a:t>
            </a:r>
          </a:p>
        </p:txBody>
      </p:sp>
      <p:sp>
        <p:nvSpPr>
          <p:cNvPr id="11" name="Oval 10">
            <a:extLst>
              <a:ext uri="{FF2B5EF4-FFF2-40B4-BE49-F238E27FC236}">
                <a16:creationId xmlns:a16="http://schemas.microsoft.com/office/drawing/2014/main" id="{7D13F2BA-5504-7956-101E-84C541844E3A}"/>
              </a:ext>
            </a:extLst>
          </p:cNvPr>
          <p:cNvSpPr/>
          <p:nvPr/>
        </p:nvSpPr>
        <p:spPr>
          <a:xfrm>
            <a:off x="5554544" y="4094754"/>
            <a:ext cx="1922106" cy="106369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TEST DATA</a:t>
            </a:r>
          </a:p>
        </p:txBody>
      </p:sp>
      <p:cxnSp>
        <p:nvCxnSpPr>
          <p:cNvPr id="13" name="Connector: Elbow 12">
            <a:extLst>
              <a:ext uri="{FF2B5EF4-FFF2-40B4-BE49-F238E27FC236}">
                <a16:creationId xmlns:a16="http://schemas.microsoft.com/office/drawing/2014/main" id="{D1ACA529-C1EE-76DD-0821-E50687E7D29B}"/>
              </a:ext>
            </a:extLst>
          </p:cNvPr>
          <p:cNvCxnSpPr>
            <a:stCxn id="9" idx="6"/>
          </p:cNvCxnSpPr>
          <p:nvPr/>
        </p:nvCxnSpPr>
        <p:spPr>
          <a:xfrm flipV="1">
            <a:off x="7476650" y="1268963"/>
            <a:ext cx="1116844" cy="110101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Connector: Elbow 14">
            <a:extLst>
              <a:ext uri="{FF2B5EF4-FFF2-40B4-BE49-F238E27FC236}">
                <a16:creationId xmlns:a16="http://schemas.microsoft.com/office/drawing/2014/main" id="{7E71E350-DA51-18CD-B0FC-723C1F8D8F6E}"/>
              </a:ext>
            </a:extLst>
          </p:cNvPr>
          <p:cNvCxnSpPr>
            <a:cxnSpLocks/>
          </p:cNvCxnSpPr>
          <p:nvPr/>
        </p:nvCxnSpPr>
        <p:spPr>
          <a:xfrm>
            <a:off x="7467320" y="2473999"/>
            <a:ext cx="1126174" cy="64104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A8B7DBB5-7620-406A-4EF9-AA6DB57C4DA1}"/>
              </a:ext>
            </a:extLst>
          </p:cNvPr>
          <p:cNvCxnSpPr>
            <a:cxnSpLocks/>
            <a:stCxn id="11" idx="6"/>
          </p:cNvCxnSpPr>
          <p:nvPr/>
        </p:nvCxnSpPr>
        <p:spPr>
          <a:xfrm flipV="1">
            <a:off x="7476650" y="4094754"/>
            <a:ext cx="1116844" cy="53184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55FE357E-452E-8C85-CADD-EACAE7DD6743}"/>
              </a:ext>
            </a:extLst>
          </p:cNvPr>
          <p:cNvCxnSpPr>
            <a:cxnSpLocks/>
          </p:cNvCxnSpPr>
          <p:nvPr/>
        </p:nvCxnSpPr>
        <p:spPr>
          <a:xfrm>
            <a:off x="7476650" y="4730623"/>
            <a:ext cx="1116844" cy="96105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2C1EB052-A790-E8DD-D0E2-C30E7E81DD49}"/>
              </a:ext>
            </a:extLst>
          </p:cNvPr>
          <p:cNvSpPr/>
          <p:nvPr/>
        </p:nvSpPr>
        <p:spPr>
          <a:xfrm>
            <a:off x="8612155" y="841888"/>
            <a:ext cx="1903445" cy="85414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X_TRAIN</a:t>
            </a:r>
          </a:p>
        </p:txBody>
      </p:sp>
      <p:sp>
        <p:nvSpPr>
          <p:cNvPr id="21" name="Oval 20">
            <a:extLst>
              <a:ext uri="{FF2B5EF4-FFF2-40B4-BE49-F238E27FC236}">
                <a16:creationId xmlns:a16="http://schemas.microsoft.com/office/drawing/2014/main" id="{9BF09E1C-3341-8A5A-2CC4-0FBAD58977D5}"/>
              </a:ext>
            </a:extLst>
          </p:cNvPr>
          <p:cNvSpPr/>
          <p:nvPr/>
        </p:nvSpPr>
        <p:spPr>
          <a:xfrm>
            <a:off x="8612155" y="2687965"/>
            <a:ext cx="1903445" cy="85414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X_TEST</a:t>
            </a:r>
          </a:p>
        </p:txBody>
      </p:sp>
      <p:sp>
        <p:nvSpPr>
          <p:cNvPr id="22" name="Oval 21">
            <a:extLst>
              <a:ext uri="{FF2B5EF4-FFF2-40B4-BE49-F238E27FC236}">
                <a16:creationId xmlns:a16="http://schemas.microsoft.com/office/drawing/2014/main" id="{3911AB3D-13B4-B285-405F-F79FB04BDB15}"/>
              </a:ext>
            </a:extLst>
          </p:cNvPr>
          <p:cNvSpPr/>
          <p:nvPr/>
        </p:nvSpPr>
        <p:spPr>
          <a:xfrm>
            <a:off x="8612155" y="3665546"/>
            <a:ext cx="1903445" cy="85414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Y_TRAIN</a:t>
            </a:r>
          </a:p>
        </p:txBody>
      </p:sp>
      <p:sp>
        <p:nvSpPr>
          <p:cNvPr id="23" name="Oval 22">
            <a:extLst>
              <a:ext uri="{FF2B5EF4-FFF2-40B4-BE49-F238E27FC236}">
                <a16:creationId xmlns:a16="http://schemas.microsoft.com/office/drawing/2014/main" id="{CC639C95-3167-88E6-EA3E-2FEBC13ECFF5}"/>
              </a:ext>
            </a:extLst>
          </p:cNvPr>
          <p:cNvSpPr/>
          <p:nvPr/>
        </p:nvSpPr>
        <p:spPr>
          <a:xfrm>
            <a:off x="8612155" y="5226699"/>
            <a:ext cx="1903445" cy="85414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Y_TEST</a:t>
            </a:r>
          </a:p>
        </p:txBody>
      </p:sp>
    </p:spTree>
    <p:extLst>
      <p:ext uri="{BB962C8B-B14F-4D97-AF65-F5344CB8AC3E}">
        <p14:creationId xmlns:p14="http://schemas.microsoft.com/office/powerpoint/2010/main" val="22702422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A1766D0-745A-4921-A68E-56642A650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E30A56-29BA-B25E-03AB-0E373FA5BAA9}"/>
              </a:ext>
            </a:extLst>
          </p:cNvPr>
          <p:cNvSpPr>
            <a:spLocks noGrp="1"/>
          </p:cNvSpPr>
          <p:nvPr>
            <p:ph type="title"/>
          </p:nvPr>
        </p:nvSpPr>
        <p:spPr>
          <a:xfrm>
            <a:off x="1077364" y="720435"/>
            <a:ext cx="4140096" cy="1507375"/>
          </a:xfrm>
        </p:spPr>
        <p:txBody>
          <a:bodyPr>
            <a:normAutofit/>
          </a:bodyPr>
          <a:lstStyle/>
          <a:p>
            <a:r>
              <a:rPr lang="en-IN" dirty="0"/>
              <a:t>PREDICTING RESULT</a:t>
            </a:r>
          </a:p>
        </p:txBody>
      </p:sp>
      <p:sp>
        <p:nvSpPr>
          <p:cNvPr id="3" name="Content Placeholder 2">
            <a:extLst>
              <a:ext uri="{FF2B5EF4-FFF2-40B4-BE49-F238E27FC236}">
                <a16:creationId xmlns:a16="http://schemas.microsoft.com/office/drawing/2014/main" id="{50B22816-1D86-8CA2-B29F-04319E1B10CF}"/>
              </a:ext>
            </a:extLst>
          </p:cNvPr>
          <p:cNvSpPr>
            <a:spLocks noGrp="1"/>
          </p:cNvSpPr>
          <p:nvPr>
            <p:ph idx="1"/>
          </p:nvPr>
        </p:nvSpPr>
        <p:spPr>
          <a:xfrm>
            <a:off x="1077364" y="2427316"/>
            <a:ext cx="4140096" cy="3513514"/>
          </a:xfrm>
        </p:spPr>
        <p:txBody>
          <a:bodyPr>
            <a:normAutofit/>
          </a:bodyPr>
          <a:lstStyle/>
          <a:p>
            <a:pPr>
              <a:lnSpc>
                <a:spcPct val="150000"/>
              </a:lnSpc>
              <a:buFont typeface="Wingdings" panose="05000000000000000000" pitchFamily="2" charset="2"/>
              <a:buChar char="§"/>
            </a:pPr>
            <a:r>
              <a:rPr lang="en-IN" dirty="0"/>
              <a:t>Using regressing method predicting the result.</a:t>
            </a:r>
          </a:p>
          <a:p>
            <a:pPr>
              <a:lnSpc>
                <a:spcPct val="150000"/>
              </a:lnSpc>
              <a:buFont typeface="Wingdings" panose="05000000000000000000" pitchFamily="2" charset="2"/>
              <a:buChar char="§"/>
            </a:pPr>
            <a:r>
              <a:rPr lang="en-IN" dirty="0"/>
              <a:t>Predicting accuracy with the help of confusion matrix.(TP,FP,FN,TN)</a:t>
            </a:r>
          </a:p>
          <a:p>
            <a:pPr>
              <a:lnSpc>
                <a:spcPct val="150000"/>
              </a:lnSpc>
              <a:buFont typeface="Wingdings" panose="05000000000000000000" pitchFamily="2" charset="2"/>
              <a:buChar char="§"/>
            </a:pPr>
            <a:r>
              <a:rPr lang="en-IN" dirty="0"/>
              <a:t>Observe figure 1.</a:t>
            </a:r>
          </a:p>
          <a:p>
            <a:pPr marL="0" indent="0">
              <a:buNone/>
            </a:pPr>
            <a:endParaRPr lang="en-IN" dirty="0"/>
          </a:p>
        </p:txBody>
      </p:sp>
      <p:sp>
        <p:nvSpPr>
          <p:cNvPr id="16" name="Freeform: Shape 15">
            <a:extLst>
              <a:ext uri="{FF2B5EF4-FFF2-40B4-BE49-F238E27FC236}">
                <a16:creationId xmlns:a16="http://schemas.microsoft.com/office/drawing/2014/main" id="{583F1E3F-D7BF-4DB5-8016-70B9E385E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94726" y="-906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DD0D3E7A-8DF6-4A78-A03C-86AD69746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7088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Picture 8" descr="Text&#10;&#10;Description automatically generated with medium confidence">
            <a:extLst>
              <a:ext uri="{FF2B5EF4-FFF2-40B4-BE49-F238E27FC236}">
                <a16:creationId xmlns:a16="http://schemas.microsoft.com/office/drawing/2014/main" id="{28ADC1D1-A137-D12A-38FB-8BCDB1002B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6464" y="1322739"/>
            <a:ext cx="4788861" cy="4212520"/>
          </a:xfrm>
          <a:prstGeom prst="rect">
            <a:avLst/>
          </a:prstGeom>
        </p:spPr>
      </p:pic>
    </p:spTree>
    <p:extLst>
      <p:ext uri="{BB962C8B-B14F-4D97-AF65-F5344CB8AC3E}">
        <p14:creationId xmlns:p14="http://schemas.microsoft.com/office/powerpoint/2010/main" val="667063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A1766D0-745A-4921-A68E-56642A6508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5DC0793-CC79-B6C0-4005-FF9D1EEB9D3C}"/>
              </a:ext>
            </a:extLst>
          </p:cNvPr>
          <p:cNvSpPr>
            <a:spLocks noGrp="1"/>
          </p:cNvSpPr>
          <p:nvPr>
            <p:ph type="title"/>
          </p:nvPr>
        </p:nvSpPr>
        <p:spPr>
          <a:xfrm>
            <a:off x="1077364" y="720435"/>
            <a:ext cx="4140096" cy="1507375"/>
          </a:xfrm>
        </p:spPr>
        <p:txBody>
          <a:bodyPr>
            <a:normAutofit/>
          </a:bodyPr>
          <a:lstStyle/>
          <a:p>
            <a:pPr>
              <a:lnSpc>
                <a:spcPct val="100000"/>
              </a:lnSpc>
            </a:pPr>
            <a:r>
              <a:rPr lang="en-IN" sz="3000" dirty="0"/>
              <a:t>PREDICTING RESULT USING RANDOMFOREST</a:t>
            </a:r>
          </a:p>
        </p:txBody>
      </p:sp>
      <p:sp>
        <p:nvSpPr>
          <p:cNvPr id="3" name="Content Placeholder 2">
            <a:extLst>
              <a:ext uri="{FF2B5EF4-FFF2-40B4-BE49-F238E27FC236}">
                <a16:creationId xmlns:a16="http://schemas.microsoft.com/office/drawing/2014/main" id="{4D13063B-FA4A-D749-D94C-899C64BCE62B}"/>
              </a:ext>
            </a:extLst>
          </p:cNvPr>
          <p:cNvSpPr>
            <a:spLocks noGrp="1"/>
          </p:cNvSpPr>
          <p:nvPr>
            <p:ph idx="1"/>
          </p:nvPr>
        </p:nvSpPr>
        <p:spPr>
          <a:xfrm>
            <a:off x="1077364" y="2427316"/>
            <a:ext cx="4140096" cy="3513514"/>
          </a:xfrm>
        </p:spPr>
        <p:txBody>
          <a:bodyPr>
            <a:normAutofit/>
          </a:bodyPr>
          <a:lstStyle/>
          <a:p>
            <a:pPr>
              <a:lnSpc>
                <a:spcPct val="150000"/>
              </a:lnSpc>
              <a:buFont typeface="Wingdings" panose="05000000000000000000" pitchFamily="2" charset="2"/>
              <a:buChar char="§"/>
            </a:pPr>
            <a:r>
              <a:rPr lang="en-IN" dirty="0"/>
              <a:t>Random forest  is also one of the technique comes under Classification algorithm used to predict the result.</a:t>
            </a:r>
          </a:p>
          <a:p>
            <a:pPr>
              <a:lnSpc>
                <a:spcPct val="150000"/>
              </a:lnSpc>
              <a:buFont typeface="Wingdings" panose="05000000000000000000" pitchFamily="2" charset="2"/>
              <a:buChar char="§"/>
            </a:pPr>
            <a:r>
              <a:rPr lang="en-IN" dirty="0"/>
              <a:t>Why RF?</a:t>
            </a:r>
          </a:p>
          <a:p>
            <a:pPr>
              <a:lnSpc>
                <a:spcPct val="150000"/>
              </a:lnSpc>
              <a:buFont typeface="Wingdings" panose="05000000000000000000" pitchFamily="2" charset="2"/>
              <a:buChar char="§"/>
            </a:pPr>
            <a:r>
              <a:rPr lang="en-IN" dirty="0"/>
              <a:t>Observe figure 2.</a:t>
            </a:r>
          </a:p>
        </p:txBody>
      </p:sp>
      <p:sp>
        <p:nvSpPr>
          <p:cNvPr id="12" name="Freeform: Shape 11">
            <a:extLst>
              <a:ext uri="{FF2B5EF4-FFF2-40B4-BE49-F238E27FC236}">
                <a16:creationId xmlns:a16="http://schemas.microsoft.com/office/drawing/2014/main" id="{583F1E3F-D7BF-4DB5-8016-70B9E385E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794726" y="-906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DD0D3E7A-8DF6-4A78-A03C-86AD697468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03792" y="3470886"/>
            <a:ext cx="3388208" cy="3406341"/>
          </a:xfrm>
          <a:custGeom>
            <a:avLst/>
            <a:gdLst>
              <a:gd name="connsiteX0" fmla="*/ 3388058 w 3388208"/>
              <a:gd name="connsiteY0" fmla="*/ 0 h 3406341"/>
              <a:gd name="connsiteX1" fmla="*/ 3388208 w 3388208"/>
              <a:gd name="connsiteY1" fmla="*/ 0 h 3406341"/>
              <a:gd name="connsiteX2" fmla="*/ 3388208 w 3388208"/>
              <a:gd name="connsiteY2" fmla="*/ 3406341 h 3406341"/>
              <a:gd name="connsiteX3" fmla="*/ 0 w 3388208"/>
              <a:gd name="connsiteY3" fmla="*/ 3406341 h 3406341"/>
              <a:gd name="connsiteX4" fmla="*/ 79006 w 3388208"/>
              <a:gd name="connsiteY4" fmla="*/ 3404386 h 3406341"/>
              <a:gd name="connsiteX5" fmla="*/ 3383947 w 3388208"/>
              <a:gd name="connsiteY5" fmla="*/ 164274 h 3406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8208" h="3406341">
                <a:moveTo>
                  <a:pt x="3388058" y="0"/>
                </a:moveTo>
                <a:lnTo>
                  <a:pt x="3388208" y="0"/>
                </a:lnTo>
                <a:lnTo>
                  <a:pt x="3388208" y="3406341"/>
                </a:lnTo>
                <a:lnTo>
                  <a:pt x="0" y="3406341"/>
                </a:lnTo>
                <a:lnTo>
                  <a:pt x="79006" y="3404386"/>
                </a:lnTo>
                <a:cubicBezTo>
                  <a:pt x="1864742" y="3315784"/>
                  <a:pt x="3296223" y="1912901"/>
                  <a:pt x="3383947" y="164274"/>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Text&#10;&#10;Description automatically generated">
            <a:extLst>
              <a:ext uri="{FF2B5EF4-FFF2-40B4-BE49-F238E27FC236}">
                <a16:creationId xmlns:a16="http://schemas.microsoft.com/office/drawing/2014/main" id="{0721C69E-5A8E-9DC9-627E-2DD2294974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6464" y="1327863"/>
            <a:ext cx="4788861" cy="4202273"/>
          </a:xfrm>
          <a:prstGeom prst="rect">
            <a:avLst/>
          </a:prstGeom>
        </p:spPr>
      </p:pic>
    </p:spTree>
    <p:extLst>
      <p:ext uri="{BB962C8B-B14F-4D97-AF65-F5344CB8AC3E}">
        <p14:creationId xmlns:p14="http://schemas.microsoft.com/office/powerpoint/2010/main" val="3422648779"/>
      </p:ext>
    </p:extLst>
  </p:cSld>
  <p:clrMapOvr>
    <a:masterClrMapping/>
  </p:clrMapOvr>
</p:sld>
</file>

<file path=ppt/theme/theme1.xml><?xml version="1.0" encoding="utf-8"?>
<a:theme xmlns:a="http://schemas.openxmlformats.org/drawingml/2006/main" name="BlocksVTI">
  <a:themeElements>
    <a:clrScheme name="Blocks">
      <a:dk1>
        <a:sysClr val="windowText" lastClr="000000"/>
      </a:dk1>
      <a:lt1>
        <a:sysClr val="window" lastClr="FFFFFF"/>
      </a:lt1>
      <a:dk2>
        <a:srgbClr val="1B3843"/>
      </a:dk2>
      <a:lt2>
        <a:srgbClr val="F2F3F1"/>
      </a:lt2>
      <a:accent1>
        <a:srgbClr val="7A8592"/>
      </a:accent1>
      <a:accent2>
        <a:srgbClr val="8C8C96"/>
      </a:accent2>
      <a:accent3>
        <a:srgbClr val="7A6C76"/>
      </a:accent3>
      <a:accent4>
        <a:srgbClr val="A7AA9D"/>
      </a:accent4>
      <a:accent5>
        <a:srgbClr val="63787F"/>
      </a:accent5>
      <a:accent6>
        <a:srgbClr val="889DA5"/>
      </a:accent6>
      <a:hlink>
        <a:srgbClr val="71819B"/>
      </a:hlink>
      <a:folHlink>
        <a:srgbClr val="7E8B85"/>
      </a:folHlink>
    </a:clrScheme>
    <a:fontScheme name="Avenir">
      <a:majorFont>
        <a:latin typeface="Avenir Next LT Pro"/>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cksVTI" id="{31656FE6-20D8-4105-85EA-706EC9332BE9}" vid="{039DFFC9-9B25-4063-9235-B287A446F509}"/>
    </a:ext>
  </a:extLst>
</a:theme>
</file>

<file path=docProps/app.xml><?xml version="1.0" encoding="utf-8"?>
<Properties xmlns="http://schemas.openxmlformats.org/officeDocument/2006/extended-properties" xmlns:vt="http://schemas.openxmlformats.org/officeDocument/2006/docPropsVTypes">
  <TotalTime>624</TotalTime>
  <Words>381</Words>
  <Application>Microsoft Office PowerPoint</Application>
  <PresentationFormat>Widescreen</PresentationFormat>
  <Paragraphs>57</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Avenir Next LT Pro</vt:lpstr>
      <vt:lpstr>Avenir Next LT Pro Light</vt:lpstr>
      <vt:lpstr>Times New Roman</vt:lpstr>
      <vt:lpstr>Wingdings</vt:lpstr>
      <vt:lpstr>BlocksVTI</vt:lpstr>
      <vt:lpstr>XYZ CORPORATION LENDING DATA-PROJECT</vt:lpstr>
      <vt:lpstr>PROBLEM STATEMENT:</vt:lpstr>
      <vt:lpstr>STEPS INVOLVED IN MODEL BUILDING</vt:lpstr>
      <vt:lpstr>DATA PREPROCESSING</vt:lpstr>
      <vt:lpstr>EXPLORATORY DATA ANALYSIS</vt:lpstr>
      <vt:lpstr>CHOOSING ML ALGORITHM FOR DATASET</vt:lpstr>
      <vt:lpstr>FITTING PROCESS</vt:lpstr>
      <vt:lpstr>PREDICTING RESULT</vt:lpstr>
      <vt:lpstr>PREDICTING RESULT USING RANDOMFOREST</vt:lpstr>
      <vt:lpstr>EVALUATION APPROACH</vt:lpstr>
      <vt:lpstr>CONCLUSION</vt:lpstr>
      <vt:lpstr>DISADVANTAGES OF RANDOM FOREST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XYZ CORPORATION LENDING DATASET</dc:title>
  <dc:creator>nithya</dc:creator>
  <cp:lastModifiedBy>Shankari R</cp:lastModifiedBy>
  <cp:revision>2</cp:revision>
  <dcterms:created xsi:type="dcterms:W3CDTF">2022-08-17T09:47:35Z</dcterms:created>
  <dcterms:modified xsi:type="dcterms:W3CDTF">2022-08-17T20:27:47Z</dcterms:modified>
</cp:coreProperties>
</file>