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Montserrat"/>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8d6fb7f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8d6fb7f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8d6fb7f6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8d6fb7f6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8dab28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8dab28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8dab28c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8dab28c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8dab28c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8dab28c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SMART WATER SYSTEM</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DEFINITION</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52425" lvl="0" marL="457200" rtl="0" algn="l">
              <a:spcBef>
                <a:spcPts val="0"/>
              </a:spcBef>
              <a:spcAft>
                <a:spcPts val="0"/>
              </a:spcAft>
              <a:buClr>
                <a:srgbClr val="2A2A2A"/>
              </a:buClr>
              <a:buSzPts val="1950"/>
              <a:buFont typeface="Times New Roman"/>
              <a:buChar char="➔"/>
            </a:pPr>
            <a:r>
              <a:rPr lang="en-GB" sz="1950">
                <a:solidFill>
                  <a:srgbClr val="2A2A2A"/>
                </a:solidFill>
                <a:highlight>
                  <a:srgbClr val="FFFFFF"/>
                </a:highlight>
                <a:latin typeface="Times New Roman"/>
                <a:ea typeface="Times New Roman"/>
                <a:cs typeface="Times New Roman"/>
                <a:sym typeface="Times New Roman"/>
              </a:rPr>
              <a:t>Implementing IoT sensors to monitor water consumption in public places such as parks and gardens. </a:t>
            </a:r>
            <a:endParaRPr sz="1950">
              <a:solidFill>
                <a:srgbClr val="2A2A2A"/>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b="1" lang="en-GB" sz="2050">
                <a:solidFill>
                  <a:srgbClr val="2A2A2A"/>
                </a:solidFill>
                <a:highlight>
                  <a:schemeClr val="dk1"/>
                </a:highlight>
                <a:latin typeface="Times New Roman"/>
                <a:ea typeface="Times New Roman"/>
                <a:cs typeface="Times New Roman"/>
                <a:sym typeface="Times New Roman"/>
              </a:rPr>
              <a:t>Objective :</a:t>
            </a:r>
            <a:endParaRPr b="1" sz="2050">
              <a:solidFill>
                <a:srgbClr val="2A2A2A"/>
              </a:solidFill>
              <a:highlight>
                <a:schemeClr val="dk1"/>
              </a:highlight>
              <a:latin typeface="Times New Roman"/>
              <a:ea typeface="Times New Roman"/>
              <a:cs typeface="Times New Roman"/>
              <a:sym typeface="Times New Roman"/>
            </a:endParaRPr>
          </a:p>
          <a:p>
            <a:pPr indent="-352425" lvl="1" marL="914400" rtl="0" algn="l">
              <a:spcBef>
                <a:spcPts val="1200"/>
              </a:spcBef>
              <a:spcAft>
                <a:spcPts val="0"/>
              </a:spcAft>
              <a:buClr>
                <a:srgbClr val="2A2A2A"/>
              </a:buClr>
              <a:buSzPts val="1950"/>
              <a:buFont typeface="Times New Roman"/>
              <a:buChar char="◆"/>
            </a:pPr>
            <a:r>
              <a:rPr lang="en-GB" sz="1950">
                <a:solidFill>
                  <a:srgbClr val="2A2A2A"/>
                </a:solidFill>
                <a:highlight>
                  <a:srgbClr val="FFFFFF"/>
                </a:highlight>
                <a:latin typeface="Times New Roman"/>
                <a:ea typeface="Times New Roman"/>
                <a:cs typeface="Times New Roman"/>
                <a:sym typeface="Times New Roman"/>
              </a:rPr>
              <a:t> To promote water conservation by making real-time water consumption data publicly available. </a:t>
            </a:r>
            <a:endParaRPr sz="1950">
              <a:solidFill>
                <a:srgbClr val="2A2A2A"/>
              </a:solidFill>
              <a:highlight>
                <a:srgbClr val="FFFFFF"/>
              </a:highlight>
              <a:latin typeface="Times New Roman"/>
              <a:ea typeface="Times New Roman"/>
              <a:cs typeface="Times New Roman"/>
              <a:sym typeface="Times New Roman"/>
            </a:endParaRPr>
          </a:p>
          <a:p>
            <a:pPr indent="-352425" lvl="1" marL="914400" rtl="0" algn="l">
              <a:spcBef>
                <a:spcPts val="0"/>
              </a:spcBef>
              <a:spcAft>
                <a:spcPts val="0"/>
              </a:spcAft>
              <a:buClr>
                <a:srgbClr val="2A2A2A"/>
              </a:buClr>
              <a:buSzPts val="1950"/>
              <a:buFont typeface="Times New Roman"/>
              <a:buChar char="◆"/>
            </a:pPr>
            <a:r>
              <a:rPr lang="en-GB" sz="1950">
                <a:solidFill>
                  <a:srgbClr val="2A2A2A"/>
                </a:solidFill>
                <a:highlight>
                  <a:srgbClr val="FFFFFF"/>
                </a:highlight>
                <a:latin typeface="Times New Roman"/>
                <a:ea typeface="Times New Roman"/>
                <a:cs typeface="Times New Roman"/>
                <a:sym typeface="Times New Roman"/>
              </a:rPr>
              <a:t>To get better understanding of the daily cycles of water demand</a:t>
            </a:r>
            <a:endParaRPr sz="1950">
              <a:solidFill>
                <a:srgbClr val="2A2A2A"/>
              </a:solidFill>
              <a:highlight>
                <a:srgbClr val="FFFFFF"/>
              </a:highlight>
              <a:latin typeface="Times New Roman"/>
              <a:ea typeface="Times New Roman"/>
              <a:cs typeface="Times New Roman"/>
              <a:sym typeface="Times New Roman"/>
            </a:endParaRPr>
          </a:p>
          <a:p>
            <a:pPr indent="-352425" lvl="1" marL="914400" rtl="0" algn="l">
              <a:spcBef>
                <a:spcPts val="0"/>
              </a:spcBef>
              <a:spcAft>
                <a:spcPts val="0"/>
              </a:spcAft>
              <a:buClr>
                <a:srgbClr val="2A2A2A"/>
              </a:buClr>
              <a:buSzPts val="1950"/>
              <a:buFont typeface="Times New Roman"/>
              <a:buChar char="◆"/>
            </a:pPr>
            <a:r>
              <a:rPr lang="en-GB" sz="1950">
                <a:solidFill>
                  <a:srgbClr val="2A2A2A"/>
                </a:solidFill>
                <a:highlight>
                  <a:srgbClr val="FFFFFF"/>
                </a:highlight>
                <a:latin typeface="Times New Roman"/>
                <a:ea typeface="Times New Roman"/>
                <a:cs typeface="Times New Roman"/>
                <a:sym typeface="Times New Roman"/>
              </a:rPr>
              <a:t>To produce more resilient and </a:t>
            </a:r>
            <a:r>
              <a:rPr lang="en-GB" sz="1950">
                <a:solidFill>
                  <a:srgbClr val="2A2A2A"/>
                </a:solidFill>
                <a:highlight>
                  <a:srgbClr val="FFFFFF"/>
                </a:highlight>
                <a:latin typeface="Times New Roman"/>
                <a:ea typeface="Times New Roman"/>
                <a:cs typeface="Times New Roman"/>
                <a:sym typeface="Times New Roman"/>
              </a:rPr>
              <a:t>effective</a:t>
            </a:r>
            <a:r>
              <a:rPr lang="en-GB" sz="1950">
                <a:solidFill>
                  <a:srgbClr val="2A2A2A"/>
                </a:solidFill>
                <a:highlight>
                  <a:srgbClr val="FFFFFF"/>
                </a:highlight>
                <a:latin typeface="Times New Roman"/>
                <a:ea typeface="Times New Roman"/>
                <a:cs typeface="Times New Roman"/>
                <a:sym typeface="Times New Roman"/>
              </a:rPr>
              <a:t> water supply system, reducing cost and improving sustainability</a:t>
            </a:r>
            <a:endParaRPr sz="1950">
              <a:solidFill>
                <a:srgbClr val="2A2A2A"/>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IOT SENSORS REQUIRED </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GB">
                <a:highlight>
                  <a:srgbClr val="FFFF00"/>
                </a:highlight>
              </a:rPr>
              <a:t>FLOW SENSOR</a:t>
            </a:r>
            <a:r>
              <a:rPr lang="en-GB"/>
              <a:t> 				- helps in detecting leaks and monitoring            water consumption</a:t>
            </a:r>
            <a:endParaRPr/>
          </a:p>
          <a:p>
            <a:pPr indent="-342900" lvl="0" marL="457200" marR="0" rtl="0" algn="l">
              <a:lnSpc>
                <a:spcPct val="150000"/>
              </a:lnSpc>
              <a:spcBef>
                <a:spcPts val="0"/>
              </a:spcBef>
              <a:spcAft>
                <a:spcPts val="0"/>
              </a:spcAft>
              <a:buSzPts val="1800"/>
              <a:buChar char="➔"/>
            </a:pPr>
            <a:r>
              <a:rPr b="1" lang="en-GB">
                <a:highlight>
                  <a:srgbClr val="FFFF00"/>
                </a:highlight>
              </a:rPr>
              <a:t>WATER PRESSURE SENSOR</a:t>
            </a:r>
            <a:r>
              <a:rPr lang="en-GB"/>
              <a:t> 	- to detect abnormal pressure drops</a:t>
            </a:r>
            <a:endParaRPr/>
          </a:p>
          <a:p>
            <a:pPr indent="-342900" lvl="0" marL="457200" rtl="0" algn="l">
              <a:lnSpc>
                <a:spcPct val="150000"/>
              </a:lnSpc>
              <a:spcBef>
                <a:spcPts val="0"/>
              </a:spcBef>
              <a:spcAft>
                <a:spcPts val="0"/>
              </a:spcAft>
              <a:buSzPts val="1800"/>
              <a:buChar char="➔"/>
            </a:pPr>
            <a:r>
              <a:rPr b="1" lang="en-GB">
                <a:highlight>
                  <a:srgbClr val="FFFF00"/>
                </a:highlight>
              </a:rPr>
              <a:t>WATER LEAK SENSORS</a:t>
            </a:r>
            <a:r>
              <a:rPr lang="en-GB"/>
              <a:t> 		- to detect presence of water and send alerts to prevent water damage</a:t>
            </a:r>
            <a:endParaRPr/>
          </a:p>
          <a:p>
            <a:pPr indent="-342900" lvl="0" marL="457200" rtl="0" algn="l">
              <a:lnSpc>
                <a:spcPct val="150000"/>
              </a:lnSpc>
              <a:spcBef>
                <a:spcPts val="0"/>
              </a:spcBef>
              <a:spcAft>
                <a:spcPts val="0"/>
              </a:spcAft>
              <a:buSzPts val="1800"/>
              <a:buChar char="➔"/>
            </a:pPr>
            <a:r>
              <a:rPr b="1" lang="en-GB">
                <a:highlight>
                  <a:srgbClr val="FFFF00"/>
                </a:highlight>
              </a:rPr>
              <a:t>WATER QUALITY SENSORS</a:t>
            </a:r>
            <a:r>
              <a:rPr lang="en-GB"/>
              <a:t> 	- to measure parameters like pH, turbidity, temperature and presence of contaminants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9144001" cy="5143499"/>
          </a:xfrm>
          <a:prstGeom prst="rect">
            <a:avLst/>
          </a:prstGeom>
          <a:noFill/>
          <a:ln>
            <a:noFill/>
          </a:ln>
        </p:spPr>
      </p:pic>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t>IOT DESIGN THINKING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REAL TIME TRANSIT INFORMATION PLATFORM</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GB" u="sng"/>
              <a:t>ESP32  FIRMWARE</a:t>
            </a:r>
            <a:r>
              <a:rPr lang="en-GB"/>
              <a:t> 	- to read sensor data at regular intervals</a:t>
            </a:r>
            <a:endParaRPr/>
          </a:p>
          <a:p>
            <a:pPr indent="0" lvl="0" marL="0" rtl="0" algn="l">
              <a:spcBef>
                <a:spcPts val="1200"/>
              </a:spcBef>
              <a:spcAft>
                <a:spcPts val="0"/>
              </a:spcAft>
              <a:buNone/>
            </a:pPr>
            <a:r>
              <a:rPr b="1" lang="en-GB" u="sng"/>
              <a:t>WiFi Connectivity</a:t>
            </a:r>
            <a:r>
              <a:rPr lang="en-GB"/>
              <a:t> 		- configure ESP32 to connect to your local WiFi network</a:t>
            </a:r>
            <a:endParaRPr/>
          </a:p>
          <a:p>
            <a:pPr indent="0" lvl="0" marL="0" rtl="0" algn="l">
              <a:spcBef>
                <a:spcPts val="1200"/>
              </a:spcBef>
              <a:spcAft>
                <a:spcPts val="0"/>
              </a:spcAft>
              <a:buNone/>
            </a:pPr>
            <a:r>
              <a:rPr b="1" lang="en-GB" u="sng"/>
              <a:t>Data Collection</a:t>
            </a:r>
            <a:r>
              <a:rPr lang="en-GB"/>
              <a:t> 		- Collect data from sensors and store it in variables</a:t>
            </a:r>
            <a:endParaRPr/>
          </a:p>
          <a:p>
            <a:pPr indent="0" lvl="0" marL="0" rtl="0" algn="l">
              <a:spcBef>
                <a:spcPts val="1200"/>
              </a:spcBef>
              <a:spcAft>
                <a:spcPts val="0"/>
              </a:spcAft>
              <a:buNone/>
            </a:pPr>
            <a:r>
              <a:rPr b="1" lang="en-GB" u="sng"/>
              <a:t>Data Transmission	</a:t>
            </a:r>
            <a:r>
              <a:rPr lang="en-GB"/>
              <a:t> - Transmit the data to cloud server or local server using HTTP</a:t>
            </a:r>
            <a:endParaRPr/>
          </a:p>
          <a:p>
            <a:pPr indent="0" lvl="0" marL="0" rtl="0" algn="l">
              <a:spcBef>
                <a:spcPts val="1200"/>
              </a:spcBef>
              <a:spcAft>
                <a:spcPts val="0"/>
              </a:spcAft>
              <a:buNone/>
            </a:pPr>
            <a:r>
              <a:rPr b="1" lang="en-GB" u="sng"/>
              <a:t>App Development</a:t>
            </a:r>
            <a:r>
              <a:rPr lang="en-GB"/>
              <a:t> 		- to visalise collected data</a:t>
            </a:r>
            <a:endParaRPr/>
          </a:p>
          <a:p>
            <a:pPr indent="0" lvl="0" marL="0" rtl="0" algn="l">
              <a:spcBef>
                <a:spcPts val="1200"/>
              </a:spcBef>
              <a:spcAft>
                <a:spcPts val="0"/>
              </a:spcAft>
              <a:buNone/>
            </a:pPr>
            <a:r>
              <a:rPr b="1" lang="en-GB" u="sng"/>
              <a:t>Real Time updates</a:t>
            </a:r>
            <a:r>
              <a:rPr lang="en-GB"/>
              <a:t> 	- to provide users with live information about water consumption and quality</a:t>
            </a:r>
            <a:endParaRPr/>
          </a:p>
          <a:p>
            <a:pPr indent="0" lvl="0" marL="0" rtl="0" algn="l">
              <a:spcBef>
                <a:spcPts val="1200"/>
              </a:spcBef>
              <a:spcAft>
                <a:spcPts val="1200"/>
              </a:spcAft>
              <a:buNone/>
            </a:pPr>
            <a:r>
              <a:rPr b="1" lang="en-GB" u="sng"/>
              <a:t>Notifications</a:t>
            </a:r>
            <a:r>
              <a:rPr lang="en-GB"/>
              <a:t> 			- to </a:t>
            </a:r>
            <a:r>
              <a:rPr lang="en-GB"/>
              <a:t>alert</a:t>
            </a:r>
            <a:r>
              <a:rPr lang="en-GB"/>
              <a:t> users incase of water leaks or poor water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Integration Approach</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Water Flow Sensor, Water leak Sensor and Water quality sensors are connected to ESP32 Microcontroller, where these sensors typically have a digital output that can be read by ESP32</a:t>
            </a:r>
            <a:endParaRPr/>
          </a:p>
          <a:p>
            <a:pPr indent="-342900" lvl="0" marL="457200" rtl="0" algn="l">
              <a:spcBef>
                <a:spcPts val="0"/>
              </a:spcBef>
              <a:spcAft>
                <a:spcPts val="0"/>
              </a:spcAft>
              <a:buSzPts val="1800"/>
              <a:buChar char="●"/>
            </a:pPr>
            <a:r>
              <a:rPr lang="en-GB"/>
              <a:t>ESP32 provides WiFi capabilities where the collected data can be transmitted to the cloud sever or local server</a:t>
            </a:r>
            <a:endParaRPr/>
          </a:p>
          <a:p>
            <a:pPr indent="-342900" lvl="0" marL="457200" rtl="0" algn="l">
              <a:spcBef>
                <a:spcPts val="0"/>
              </a:spcBef>
              <a:spcAft>
                <a:spcPts val="0"/>
              </a:spcAft>
              <a:buSzPts val="1800"/>
              <a:buChar char="●"/>
            </a:pPr>
            <a:r>
              <a:rPr lang="en-GB"/>
              <a:t>With the help of an App these saved datas can be collected in regular intervals to monitor the water consumption, water leaks and water quality in real time to Conserve Water for Sustainability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