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1" autoAdjust="0"/>
  </p:normalViewPr>
  <p:slideViewPr>
    <p:cSldViewPr>
      <p:cViewPr>
        <p:scale>
          <a:sx n="59" d="100"/>
          <a:sy n="59" d="100"/>
        </p:scale>
        <p:origin x="-418" y="1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117423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76571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2755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dt" idx="10"/>
          </p:nvPr>
        </p:nvSpPr>
        <p:spPr>
          <a:xfrm>
            <a:off x="457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l"/>
            <a:endParaRPr lang="zh-CN" altLang="en-US" sz="1200">
              <a:solidFill>
                <a:srgbClr val="898989"/>
              </a:solidFill>
              <a:latin typeface="Calibri" charset="0"/>
              <a:ea typeface="宋体" charset="0"/>
              <a:cs typeface="Calibri" charset="0"/>
            </a:endParaRPr>
          </a:p>
        </p:txBody>
      </p:sp>
      <p:sp>
        <p:nvSpPr>
          <p:cNvPr id="8" name="文本框"/>
          <p:cNvSpPr>
            <a:spLocks noGrp="1"/>
          </p:cNvSpPr>
          <p:nvPr>
            <p:ph type="ftr"/>
          </p:nvPr>
        </p:nvSpPr>
        <p:spPr>
          <a:xfrm>
            <a:off x="3124200" y="6356349"/>
            <a:ext cx="2895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9" name="文本框"/>
          <p:cNvSpPr>
            <a:spLocks noGrp="1"/>
          </p:cNvSpPr>
          <p:nvPr>
            <p:ph type="sldNum"/>
          </p:nvPr>
        </p:nvSpPr>
        <p:spPr>
          <a:xfrm>
            <a:off x="6553200" y="6356349"/>
            <a:ext cx="2133600" cy="365125"/>
          </a:xfrm>
          <a:prstGeom prst="rect">
            <a:avLst/>
          </a:prstGeom>
          <a:noFill/>
          <a:ln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076719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78555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47981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85009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89516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2800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38030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09431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2024/8/9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68547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4638"/>
            <a:ext cx="8229600" cy="1143000"/>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457200" y="1600200"/>
            <a:ext cx="8229600" cy="45259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457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898989"/>
                </a:solidFill>
                <a:latin typeface="Calibri" charset="0"/>
                <a:ea typeface="宋体" charset="0"/>
                <a:cs typeface="Calibri" charset="0"/>
              </a:rPr>
              <a:t>8/9/2024</a:t>
            </a:fld>
            <a:endParaRPr lang="zh-CN" altLang="en-US" sz="1200">
              <a:solidFill>
                <a:srgbClr val="898989"/>
              </a:solidFill>
              <a:latin typeface="Calibri" charset="0"/>
              <a:ea typeface="宋体" charset="0"/>
              <a:cs typeface="Calibri" charset="0"/>
            </a:endParaRPr>
          </a:p>
        </p:txBody>
      </p:sp>
      <p:sp>
        <p:nvSpPr>
          <p:cNvPr id="5" name="文本框"/>
          <p:cNvSpPr>
            <a:spLocks noGrp="1"/>
          </p:cNvSpPr>
          <p:nvPr>
            <p:ph type="ftr" idx="3"/>
          </p:nvPr>
        </p:nvSpPr>
        <p:spPr>
          <a:xfrm>
            <a:off x="3124200" y="6356349"/>
            <a:ext cx="2895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898989"/>
              </a:solidFill>
              <a:latin typeface="Calibri" charset="0"/>
              <a:ea typeface="宋体" charset="0"/>
              <a:cs typeface="Calibri" charset="0"/>
            </a:endParaRPr>
          </a:p>
        </p:txBody>
      </p:sp>
      <p:sp>
        <p:nvSpPr>
          <p:cNvPr id="6" name="文本框"/>
          <p:cNvSpPr>
            <a:spLocks noGrp="1"/>
          </p:cNvSpPr>
          <p:nvPr>
            <p:ph type="sldNum" idx="4"/>
          </p:nvPr>
        </p:nvSpPr>
        <p:spPr>
          <a:xfrm>
            <a:off x="6553200" y="6356349"/>
            <a:ext cx="21336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898989"/>
                </a:solidFill>
                <a:latin typeface="Calibri" charset="0"/>
                <a:ea typeface="宋体" charset="0"/>
                <a:cs typeface="Calibri" charset="0"/>
              </a:rPr>
              <a:t>‹#›</a:t>
            </a:fld>
            <a:endParaRPr lang="zh-CN" altLang="en-US" sz="120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24145569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charset="0"/>
          <a:ea typeface="宋体" charset="0"/>
          <a:cs typeface="Calibri"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charset="0"/>
          <a:ea typeface="宋体" charset="0"/>
          <a:cs typeface="Calibri"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charset="0"/>
          <a:ea typeface="宋体" charset="0"/>
          <a:cs typeface="Calibri"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charset="0"/>
          <a:ea typeface="宋体" charset="0"/>
          <a:cs typeface="Calibri"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3.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9.jpe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14.jpeg"/><Relationship Id="rId4" Type="http://schemas.openxmlformats.org/officeDocument/2006/relationships/image" Target="../media/image13.jpeg"/><Relationship Id="rId9"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曲线"/>
          <p:cNvSpPr>
            <a:spLocks/>
          </p:cNvSpPr>
          <p:nvPr/>
        </p:nvSpPr>
        <p:spPr>
          <a:xfrm>
            <a:off x="0" y="-25725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11" name="曲线"/>
          <p:cNvSpPr>
            <a:spLocks/>
          </p:cNvSpPr>
          <p:nvPr/>
        </p:nvSpPr>
        <p:spPr>
          <a:xfrm rot="1748409">
            <a:off x="-1871927" y="7973496"/>
            <a:ext cx="6755091" cy="613024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2" name="曲线"/>
          <p:cNvSpPr>
            <a:spLocks/>
          </p:cNvSpPr>
          <p:nvPr/>
        </p:nvSpPr>
        <p:spPr>
          <a:xfrm rot="2223819">
            <a:off x="10214961" y="-5747525"/>
            <a:ext cx="12596877" cy="1143166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3" name="矩形"/>
          <p:cNvSpPr>
            <a:spLocks/>
          </p:cNvSpPr>
          <p:nvPr/>
        </p:nvSpPr>
        <p:spPr>
          <a:xfrm>
            <a:off x="1674633" y="4473500"/>
            <a:ext cx="10776038" cy="121792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4795"/>
              </a:lnSpc>
              <a:spcBef>
                <a:spcPts val="0"/>
              </a:spcBef>
              <a:spcAft>
                <a:spcPts val="0"/>
              </a:spcAft>
              <a:buNone/>
            </a:pPr>
            <a:r>
              <a:rPr lang="en-US" altLang="zh-CN" sz="3500" b="0" i="0" u="none" strike="noStrike" kern="1200" cap="none" spc="0" baseline="0">
                <a:solidFill>
                  <a:srgbClr val="B100E8"/>
                </a:solidFill>
                <a:latin typeface="Now Bold" charset="0"/>
                <a:ea typeface="宋体" charset="0"/>
                <a:cs typeface="Calibri" charset="0"/>
              </a:rPr>
              <a:t>BRAIN TUMOR DETECTION: A COMPREHENSIVE OVERVIEW</a:t>
            </a:r>
            <a:endParaRPr lang="zh-CN" altLang="en-US" sz="3500" b="0" i="0" u="none" strike="noStrike" kern="1200" cap="none" spc="0" baseline="0">
              <a:solidFill>
                <a:srgbClr val="B100E8"/>
              </a:solidFill>
              <a:latin typeface="Now Bold" charset="0"/>
              <a:ea typeface="宋体" charset="0"/>
              <a:cs typeface="Calibri" charset="0"/>
            </a:endParaRPr>
          </a:p>
        </p:txBody>
      </p:sp>
      <p:sp>
        <p:nvSpPr>
          <p:cNvPr id="14" name="曲线"/>
          <p:cNvSpPr>
            <a:spLocks/>
          </p:cNvSpPr>
          <p:nvPr/>
        </p:nvSpPr>
        <p:spPr>
          <a:xfrm>
            <a:off x="-1028700" y="-1435398"/>
            <a:ext cx="4114800" cy="41148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alphaModFix amt="67000"/>
            </a:blip>
            <a:stretch/>
          </a:blipFill>
          <a:ln cap="flat" cmpd="sng">
            <a:noFill/>
            <a:prstDash val="solid"/>
            <a:miter/>
          </a:ln>
        </p:spPr>
      </p:sp>
      <p:sp>
        <p:nvSpPr>
          <p:cNvPr id="15" name="曲线"/>
          <p:cNvSpPr>
            <a:spLocks/>
          </p:cNvSpPr>
          <p:nvPr/>
        </p:nvSpPr>
        <p:spPr>
          <a:xfrm rot="-8194833">
            <a:off x="14482978" y="8370874"/>
            <a:ext cx="5020066" cy="502006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alphaModFix amt="67000"/>
            </a:blip>
            <a:stretch/>
          </a:blipFill>
          <a:ln cap="flat" cmpd="sng">
            <a:noFill/>
            <a:prstDash val="solid"/>
            <a:miter/>
          </a:ln>
        </p:spPr>
      </p:sp>
      <p:sp>
        <p:nvSpPr>
          <p:cNvPr id="16" name="矩形"/>
          <p:cNvSpPr>
            <a:spLocks/>
          </p:cNvSpPr>
          <p:nvPr/>
        </p:nvSpPr>
        <p:spPr>
          <a:xfrm>
            <a:off x="1674633" y="3508213"/>
            <a:ext cx="10109287" cy="7061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560"/>
              </a:lnSpc>
              <a:spcBef>
                <a:spcPts val="0"/>
              </a:spcBef>
              <a:spcAft>
                <a:spcPts val="0"/>
              </a:spcAft>
              <a:buNone/>
            </a:pPr>
            <a:r>
              <a:rPr lang="en-US" altLang="zh-CN" sz="4000" b="0" i="0" u="none" strike="noStrike" kern="1200" cap="none" spc="0" baseline="0">
                <a:solidFill>
                  <a:srgbClr val="048AFF"/>
                </a:solidFill>
                <a:latin typeface="Now Bold" charset="0"/>
                <a:ea typeface="宋体" charset="0"/>
                <a:cs typeface="Calibri" charset="0"/>
              </a:rPr>
              <a:t>TUMOR TRACKER</a:t>
            </a:r>
            <a:endParaRPr lang="zh-CN" altLang="en-US" sz="4000" b="0" i="0" u="none" strike="noStrike" kern="1200" cap="none" spc="0" baseline="0">
              <a:solidFill>
                <a:srgbClr val="048AFF"/>
              </a:solidFill>
              <a:latin typeface="Now Bold" charset="0"/>
              <a:ea typeface="宋体" charset="0"/>
              <a:cs typeface="Calibri" charset="0"/>
            </a:endParaRPr>
          </a:p>
        </p:txBody>
      </p:sp>
      <p:sp>
        <p:nvSpPr>
          <p:cNvPr id="17" name="曲线"/>
          <p:cNvSpPr>
            <a:spLocks/>
          </p:cNvSpPr>
          <p:nvPr/>
        </p:nvSpPr>
        <p:spPr>
          <a:xfrm>
            <a:off x="1674633" y="1969764"/>
            <a:ext cx="1173232" cy="116469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18" name="矩形"/>
          <p:cNvSpPr>
            <a:spLocks/>
          </p:cNvSpPr>
          <p:nvPr/>
        </p:nvSpPr>
        <p:spPr>
          <a:xfrm>
            <a:off x="1674633" y="6051657"/>
            <a:ext cx="9755698" cy="63991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5548"/>
              </a:lnSpc>
              <a:spcBef>
                <a:spcPts val="0"/>
              </a:spcBef>
              <a:spcAft>
                <a:spcPts val="0"/>
              </a:spcAft>
              <a:buNone/>
            </a:pPr>
            <a:r>
              <a:rPr lang="en-US" altLang="zh-CN" sz="3800" b="0" i="0" u="none" strike="noStrike" kern="1200" cap="none" spc="0" baseline="0" dirty="0" smtClean="0">
                <a:solidFill>
                  <a:srgbClr val="FFFFFF"/>
                </a:solidFill>
                <a:latin typeface="DM Sans" charset="0"/>
                <a:ea typeface="宋体" charset="0"/>
                <a:cs typeface="Calibri" charset="0"/>
              </a:rPr>
              <a:t>R180996 – </a:t>
            </a:r>
            <a:r>
              <a:rPr lang="en-US" altLang="zh-CN" sz="3800" b="0" i="0" u="none" strike="noStrike" kern="1200" cap="none" spc="0" baseline="0" dirty="0" err="1" smtClean="0">
                <a:solidFill>
                  <a:srgbClr val="FFFFFF"/>
                </a:solidFill>
                <a:latin typeface="DM Sans" charset="0"/>
                <a:ea typeface="宋体" charset="0"/>
                <a:cs typeface="Calibri" charset="0"/>
              </a:rPr>
              <a:t>Jhansysreenivas</a:t>
            </a:r>
            <a:r>
              <a:rPr lang="en-US" altLang="zh-CN" sz="3800" b="0" i="0" u="none" strike="noStrike" kern="1200" cap="none" spc="0" baseline="0" dirty="0" smtClean="0">
                <a:solidFill>
                  <a:srgbClr val="FFFFFF"/>
                </a:solidFill>
                <a:latin typeface="DM Sans" charset="0"/>
                <a:ea typeface="宋体" charset="0"/>
                <a:cs typeface="Calibri" charset="0"/>
              </a:rPr>
              <a:t> </a:t>
            </a:r>
            <a:r>
              <a:rPr lang="en-US" altLang="zh-CN" sz="3800" b="0" i="0" u="none" strike="noStrike" kern="1200" cap="none" spc="0" baseline="0" dirty="0" err="1" smtClean="0">
                <a:solidFill>
                  <a:srgbClr val="FFFFFF"/>
                </a:solidFill>
                <a:latin typeface="DM Sans" charset="0"/>
                <a:ea typeface="宋体" charset="0"/>
                <a:cs typeface="Calibri" charset="0"/>
              </a:rPr>
              <a:t>Manchuri</a:t>
            </a:r>
            <a:endParaRPr lang="zh-CN" altLang="en-US" sz="3800" b="0" i="0" u="none" strike="noStrike" kern="1200" cap="none" spc="0" baseline="0" dirty="0">
              <a:solidFill>
                <a:srgbClr val="FFFFFF"/>
              </a:solidFill>
              <a:latin typeface="DM Sans" charset="0"/>
              <a:ea typeface="宋体" charset="0"/>
              <a:cs typeface="Calibri" charset="0"/>
            </a:endParaRPr>
          </a:p>
        </p:txBody>
      </p:sp>
      <p:sp>
        <p:nvSpPr>
          <p:cNvPr id="19" name="矩形"/>
          <p:cNvSpPr>
            <a:spLocks/>
          </p:cNvSpPr>
          <p:nvPr/>
        </p:nvSpPr>
        <p:spPr>
          <a:xfrm>
            <a:off x="3086100" y="2036177"/>
            <a:ext cx="10776038" cy="9566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533"/>
              </a:lnSpc>
              <a:spcBef>
                <a:spcPts val="0"/>
              </a:spcBef>
              <a:spcAft>
                <a:spcPts val="0"/>
              </a:spcAft>
              <a:buNone/>
            </a:pPr>
            <a:r>
              <a:rPr lang="en-US" altLang="zh-CN" sz="5499" b="0" i="0" u="none" strike="noStrike" kern="1200" cap="none" spc="0" baseline="0">
                <a:solidFill>
                  <a:srgbClr val="B100E8"/>
                </a:solidFill>
                <a:latin typeface="Now Bold" charset="0"/>
                <a:ea typeface="宋体" charset="0"/>
                <a:cs typeface="Calibri" charset="0"/>
              </a:rPr>
              <a:t>MAJOR PROJECT</a:t>
            </a:r>
            <a:endParaRPr lang="zh-CN" altLang="en-US" sz="5499" b="0" i="0" u="none" strike="noStrike" kern="1200" cap="none" spc="0" baseline="0">
              <a:solidFill>
                <a:srgbClr val="B100E8"/>
              </a:solidFill>
              <a:latin typeface="Now Bold" charset="0"/>
              <a:ea typeface="宋体" charset="0"/>
              <a:cs typeface="Calibri" charset="0"/>
            </a:endParaRPr>
          </a:p>
        </p:txBody>
      </p:sp>
    </p:spTree>
    <p:extLst>
      <p:ext uri="{BB962C8B-B14F-4D97-AF65-F5344CB8AC3E}">
        <p14:creationId xmlns:p14="http://schemas.microsoft.com/office/powerpoint/2010/main" val="790099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grpSp>
        <p:nvGrpSpPr>
          <p:cNvPr id="111" name="组合"/>
          <p:cNvGrpSpPr>
            <a:grpSpLocks/>
          </p:cNvGrpSpPr>
          <p:nvPr/>
        </p:nvGrpSpPr>
        <p:grpSpPr>
          <a:xfrm>
            <a:off x="0" y="4126439"/>
            <a:ext cx="18288002" cy="6160560"/>
            <a:chOff x="0" y="4126439"/>
            <a:chExt cx="18288002" cy="6160560"/>
          </a:xfrm>
        </p:grpSpPr>
        <p:sp>
          <p:nvSpPr>
            <p:cNvPr id="109" name="曲线"/>
            <p:cNvSpPr>
              <a:spLocks/>
            </p:cNvSpPr>
            <p:nvPr/>
          </p:nvSpPr>
          <p:spPr>
            <a:xfrm>
              <a:off x="0" y="4162605"/>
              <a:ext cx="18287998" cy="612439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110" name="矩形"/>
            <p:cNvSpPr>
              <a:spLocks/>
            </p:cNvSpPr>
            <p:nvPr/>
          </p:nvSpPr>
          <p:spPr>
            <a:xfrm>
              <a:off x="0" y="4126439"/>
              <a:ext cx="18288002" cy="6160560"/>
            </a:xfrm>
            <a:prstGeom prst="rect">
              <a:avLst/>
            </a:prstGeom>
            <a:noFill/>
            <a:ln w="12700" cap="flat" cmpd="sng">
              <a:noFill/>
              <a:prstDash val="solid"/>
              <a:miter/>
            </a:ln>
          </p:spPr>
        </p:sp>
      </p:grpSp>
      <p:sp>
        <p:nvSpPr>
          <p:cNvPr id="112" name="矩形"/>
          <p:cNvSpPr>
            <a:spLocks/>
          </p:cNvSpPr>
          <p:nvPr/>
        </p:nvSpPr>
        <p:spPr>
          <a:xfrm>
            <a:off x="3702221" y="484565"/>
            <a:ext cx="10883558" cy="98349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981"/>
              </a:lnSpc>
              <a:spcBef>
                <a:spcPts val="0"/>
              </a:spcBef>
              <a:spcAft>
                <a:spcPts val="0"/>
              </a:spcAft>
              <a:buNone/>
            </a:pPr>
            <a:r>
              <a:rPr lang="en-US" altLang="zh-CN" sz="5741" b="0" i="0" u="none" strike="noStrike" kern="1200" cap="none" spc="0" baseline="0">
                <a:solidFill>
                  <a:srgbClr val="048AFF"/>
                </a:solidFill>
                <a:latin typeface="Now Bold" charset="0"/>
                <a:ea typeface="宋体" charset="0"/>
                <a:cs typeface="Calibri" charset="0"/>
              </a:rPr>
              <a:t>CNN Algorithm</a:t>
            </a:r>
            <a:endParaRPr lang="zh-CN" altLang="en-US" sz="5741" b="0" i="0" u="none" strike="noStrike" kern="1200" cap="none" spc="0" baseline="0">
              <a:solidFill>
                <a:srgbClr val="048AFF"/>
              </a:solidFill>
              <a:latin typeface="Now Bold" charset="0"/>
              <a:ea typeface="宋体" charset="0"/>
              <a:cs typeface="Calibri" charset="0"/>
            </a:endParaRPr>
          </a:p>
        </p:txBody>
      </p:sp>
      <p:sp>
        <p:nvSpPr>
          <p:cNvPr id="113" name="矩形"/>
          <p:cNvSpPr>
            <a:spLocks/>
          </p:cNvSpPr>
          <p:nvPr/>
        </p:nvSpPr>
        <p:spPr>
          <a:xfrm>
            <a:off x="3908204" y="5228307"/>
            <a:ext cx="12132523" cy="395489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422656" lvl="1" indent="-211328" algn="ctr">
              <a:lnSpc>
                <a:spcPts val="2858"/>
              </a:lnSpc>
              <a:spcBef>
                <a:spcPts val="0"/>
              </a:spcBef>
              <a:spcAft>
                <a:spcPts val="0"/>
              </a:spcAft>
              <a:buClrTx/>
              <a:buAutoNum type="arabicPeriod"/>
            </a:pPr>
            <a:r>
              <a:rPr lang="en-US" altLang="zh-CN" sz="1958" b="0" i="0" u="none" strike="noStrike" kern="1200" cap="none" spc="0" baseline="0">
                <a:solidFill>
                  <a:srgbClr val="FFFFFF"/>
                </a:solidFill>
                <a:latin typeface="DM Sans" charset="0"/>
                <a:ea typeface="宋体" charset="0"/>
                <a:cs typeface="Calibri" charset="0"/>
              </a:rPr>
              <a:t>Pattern Recognition: CNN algorithms are designed to recognize patterns in images, starting from simple features like edges and textures.</a:t>
            </a:r>
          </a:p>
          <a:p>
            <a:pPr marL="422656" lvl="1" indent="-211328" algn="ctr">
              <a:lnSpc>
                <a:spcPts val="2858"/>
              </a:lnSpc>
              <a:spcBef>
                <a:spcPts val="0"/>
              </a:spcBef>
              <a:spcAft>
                <a:spcPts val="0"/>
              </a:spcAft>
              <a:buClrTx/>
              <a:buAutoNum type="arabicPeriod"/>
            </a:pPr>
            <a:r>
              <a:rPr lang="en-US" altLang="zh-CN" sz="1958" b="0" i="0" u="none" strike="noStrike" kern="1200" cap="none" spc="0" baseline="0">
                <a:solidFill>
                  <a:srgbClr val="FFFFFF"/>
                </a:solidFill>
                <a:latin typeface="DM Sans" charset="0"/>
                <a:ea typeface="宋体" charset="0"/>
                <a:cs typeface="Calibri" charset="0"/>
              </a:rPr>
              <a:t>Feature Combination: These algorithms combine basic patterns to understand larger features, such as shapes or objects.</a:t>
            </a:r>
          </a:p>
          <a:p>
            <a:pPr marL="422656" lvl="1" indent="-211328" algn="ctr">
              <a:lnSpc>
                <a:spcPts val="2858"/>
              </a:lnSpc>
              <a:spcBef>
                <a:spcPts val="0"/>
              </a:spcBef>
              <a:spcAft>
                <a:spcPts val="0"/>
              </a:spcAft>
              <a:buClrTx/>
              <a:buAutoNum type="arabicPeriod"/>
            </a:pPr>
            <a:r>
              <a:rPr lang="en-US" altLang="zh-CN" sz="1958" b="0" i="0" u="none" strike="noStrike" kern="1200" cap="none" spc="0" baseline="0">
                <a:solidFill>
                  <a:srgbClr val="FFFFFF"/>
                </a:solidFill>
                <a:latin typeface="DM Sans" charset="0"/>
                <a:ea typeface="宋体" charset="0"/>
                <a:cs typeface="Calibri" charset="0"/>
              </a:rPr>
              <a:t>Learning Process: Through training, CNNs improve their ability to identify specific objects or conditions in images.</a:t>
            </a:r>
          </a:p>
          <a:p>
            <a:pPr marL="422656" lvl="1" indent="-211328" algn="ctr">
              <a:lnSpc>
                <a:spcPts val="2858"/>
              </a:lnSpc>
              <a:spcBef>
                <a:spcPts val="0"/>
              </a:spcBef>
              <a:spcAft>
                <a:spcPts val="0"/>
              </a:spcAft>
              <a:buClrTx/>
              <a:buAutoNum type="arabicPeriod"/>
            </a:pPr>
            <a:r>
              <a:rPr lang="en-US" altLang="zh-CN" sz="1958" b="0" i="0" u="none" strike="noStrike" kern="1200" cap="none" spc="0" baseline="0">
                <a:solidFill>
                  <a:srgbClr val="FFFFFF"/>
                </a:solidFill>
                <a:latin typeface="DM Sans" charset="0"/>
                <a:ea typeface="宋体" charset="0"/>
                <a:cs typeface="Calibri" charset="0"/>
              </a:rPr>
              <a:t>Use Cases: They are commonly used in tasks like medical diagnosis from scans or object recognition in photos.</a:t>
            </a:r>
          </a:p>
          <a:p>
            <a:pPr marL="422656" lvl="1" indent="-211328" algn="ctr">
              <a:lnSpc>
                <a:spcPts val="2858"/>
              </a:lnSpc>
              <a:spcBef>
                <a:spcPts val="0"/>
              </a:spcBef>
              <a:spcAft>
                <a:spcPts val="0"/>
              </a:spcAft>
              <a:buClrTx/>
              <a:buAutoNum type="arabicPeriod"/>
            </a:pPr>
            <a:r>
              <a:rPr lang="en-US" altLang="zh-CN" sz="1958" b="0" i="0" u="none" strike="noStrike" kern="1200" cap="none" spc="0" baseline="0">
                <a:solidFill>
                  <a:srgbClr val="FFFFFF"/>
                </a:solidFill>
                <a:latin typeface="DM Sans" charset="0"/>
                <a:ea typeface="宋体" charset="0"/>
                <a:cs typeface="Calibri" charset="0"/>
              </a:rPr>
              <a:t>Efficiency: CNNs automate the process of analyzing visual data, making them valuable in various industries.</a:t>
            </a:r>
          </a:p>
          <a:p>
            <a:pPr marL="0" indent="0" algn="ctr">
              <a:lnSpc>
                <a:spcPts val="2858"/>
              </a:lnSpc>
              <a:spcBef>
                <a:spcPts val="0"/>
              </a:spcBef>
              <a:spcAft>
                <a:spcPts val="0"/>
              </a:spcAft>
              <a:buNone/>
            </a:pPr>
            <a:endParaRPr lang="zh-CN" altLang="en-US" sz="1958" b="0" i="0" u="none" strike="noStrike" kern="1200" cap="none" spc="0" baseline="0">
              <a:solidFill>
                <a:srgbClr val="FFFFFF"/>
              </a:solidFill>
              <a:latin typeface="DM Sans" charset="0"/>
              <a:ea typeface="宋体" charset="0"/>
              <a:cs typeface="Calibri" charset="0"/>
            </a:endParaRPr>
          </a:p>
        </p:txBody>
      </p:sp>
      <p:sp>
        <p:nvSpPr>
          <p:cNvPr id="114" name="直线"/>
          <p:cNvSpPr>
            <a:spLocks/>
          </p:cNvSpPr>
          <p:nvPr/>
        </p:nvSpPr>
        <p:spPr>
          <a:xfrm>
            <a:off x="3209938" y="5143500"/>
            <a:ext cx="0" cy="3893203"/>
          </a:xfrm>
          <a:prstGeom prst="line">
            <a:avLst/>
          </a:prstGeom>
          <a:noFill/>
          <a:ln w="76200" cap="rnd" cmpd="sng">
            <a:solidFill>
              <a:srgbClr val="04001E"/>
            </a:solidFill>
            <a:prstDash val="solid"/>
            <a:round/>
          </a:ln>
        </p:spPr>
      </p:sp>
      <p:sp>
        <p:nvSpPr>
          <p:cNvPr id="115" name="矩形"/>
          <p:cNvSpPr>
            <a:spLocks/>
          </p:cNvSpPr>
          <p:nvPr/>
        </p:nvSpPr>
        <p:spPr>
          <a:xfrm>
            <a:off x="4135913" y="1801584"/>
            <a:ext cx="10016175" cy="69734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2858"/>
              </a:lnSpc>
              <a:spcBef>
                <a:spcPts val="0"/>
              </a:spcBef>
              <a:spcAft>
                <a:spcPts val="0"/>
              </a:spcAft>
              <a:buNone/>
            </a:pPr>
            <a:r>
              <a:rPr lang="en-US" altLang="zh-CN" sz="1958" b="0" i="0" u="none" strike="noStrike" kern="1200" cap="none" spc="0" baseline="0">
                <a:solidFill>
                  <a:srgbClr val="FFFFFF"/>
                </a:solidFill>
                <a:latin typeface="DM Sans" charset="0"/>
                <a:ea typeface="宋体" charset="0"/>
                <a:cs typeface="Calibri" charset="0"/>
              </a:rPr>
              <a:t>Convolutional Neural Networks (CNNs) are a class of deep learning algorithms commonly used for image recognition, classification, and computer vision tasks.</a:t>
            </a:r>
            <a:endParaRPr lang="zh-CN" altLang="en-US" sz="1958"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160460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grpSp>
        <p:nvGrpSpPr>
          <p:cNvPr id="119" name="组合"/>
          <p:cNvGrpSpPr>
            <a:grpSpLocks/>
          </p:cNvGrpSpPr>
          <p:nvPr/>
        </p:nvGrpSpPr>
        <p:grpSpPr>
          <a:xfrm>
            <a:off x="4165301" y="153675"/>
            <a:ext cx="9957399" cy="1344994"/>
            <a:chOff x="4165301" y="153675"/>
            <a:chExt cx="9957399" cy="1344994"/>
          </a:xfrm>
        </p:grpSpPr>
        <p:sp>
          <p:nvSpPr>
            <p:cNvPr id="117" name="曲线"/>
            <p:cNvSpPr>
              <a:spLocks/>
            </p:cNvSpPr>
            <p:nvPr/>
          </p:nvSpPr>
          <p:spPr>
            <a:xfrm>
              <a:off x="4165301" y="189841"/>
              <a:ext cx="9957399" cy="1308829"/>
            </a:xfrm>
            <a:custGeom>
              <a:avLst/>
              <a:gdLst>
                <a:gd name="T1" fmla="*/ 0 w 21600"/>
                <a:gd name="T2" fmla="*/ 0 h 21600"/>
                <a:gd name="T3" fmla="*/ 21600 w 21600"/>
                <a:gd name="T4" fmla="*/ 21600 h 21600"/>
              </a:gdLst>
              <a:ahLst/>
              <a:cxnLst/>
              <a:rect l="T1" t="T2" r="T3" b="T4"/>
              <a:pathLst>
                <a:path w="21600" h="21600">
                  <a:moveTo>
                    <a:pt x="89" y="0"/>
                  </a:moveTo>
                  <a:lnTo>
                    <a:pt x="21510" y="0"/>
                  </a:lnTo>
                  <a:cubicBezTo>
                    <a:pt x="21534" y="0"/>
                    <a:pt x="21556" y="71"/>
                    <a:pt x="21573" y="199"/>
                  </a:cubicBezTo>
                  <a:cubicBezTo>
                    <a:pt x="21590" y="327"/>
                    <a:pt x="21600" y="501"/>
                    <a:pt x="21600" y="682"/>
                  </a:cubicBezTo>
                  <a:lnTo>
                    <a:pt x="21600" y="20917"/>
                  </a:lnTo>
                  <a:cubicBezTo>
                    <a:pt x="21600" y="21098"/>
                    <a:pt x="21590" y="21272"/>
                    <a:pt x="21573" y="21400"/>
                  </a:cubicBezTo>
                  <a:cubicBezTo>
                    <a:pt x="21556" y="21528"/>
                    <a:pt x="21534" y="21600"/>
                    <a:pt x="21510" y="21600"/>
                  </a:cubicBezTo>
                  <a:lnTo>
                    <a:pt x="89" y="21600"/>
                  </a:lnTo>
                  <a:cubicBezTo>
                    <a:pt x="65" y="21600"/>
                    <a:pt x="43" y="21528"/>
                    <a:pt x="26" y="21400"/>
                  </a:cubicBezTo>
                  <a:cubicBezTo>
                    <a:pt x="9" y="21272"/>
                    <a:pt x="0" y="21098"/>
                    <a:pt x="0" y="20917"/>
                  </a:cubicBezTo>
                  <a:lnTo>
                    <a:pt x="0" y="682"/>
                  </a:lnTo>
                  <a:cubicBezTo>
                    <a:pt x="0" y="501"/>
                    <a:pt x="9" y="327"/>
                    <a:pt x="26" y="199"/>
                  </a:cubicBezTo>
                  <a:cubicBezTo>
                    <a:pt x="43" y="71"/>
                    <a:pt x="65" y="0"/>
                    <a:pt x="89" y="0"/>
                  </a:cubicBezTo>
                  <a:close/>
                </a:path>
              </a:pathLst>
            </a:custGeom>
            <a:gradFill rotWithShape="1">
              <a:gsLst>
                <a:gs pos="0">
                  <a:srgbClr val="048AFF">
                    <a:alpha val="62745"/>
                  </a:srgbClr>
                </a:gs>
                <a:gs pos="100000">
                  <a:srgbClr val="B100E8">
                    <a:alpha val="62745"/>
                  </a:srgbClr>
                </a:gs>
              </a:gsLst>
              <a:path path="circle">
                <a:fillToRect l="100000" t="100000"/>
              </a:path>
              <a:tileRect r="-100000" b="-100000"/>
            </a:gradFill>
            <a:ln cap="sq" cmpd="sng">
              <a:noFill/>
              <a:prstDash val="solid"/>
              <a:miter/>
            </a:ln>
          </p:spPr>
        </p:sp>
        <p:sp>
          <p:nvSpPr>
            <p:cNvPr id="118" name="矩形"/>
            <p:cNvSpPr>
              <a:spLocks/>
            </p:cNvSpPr>
            <p:nvPr/>
          </p:nvSpPr>
          <p:spPr>
            <a:xfrm>
              <a:off x="4165301" y="153675"/>
              <a:ext cx="9957399" cy="1344994"/>
            </a:xfrm>
            <a:prstGeom prst="rect">
              <a:avLst/>
            </a:prstGeom>
            <a:noFill/>
            <a:ln w="12700" cap="flat" cmpd="sng">
              <a:noFill/>
              <a:prstDash val="solid"/>
              <a:miter/>
            </a:ln>
          </p:spPr>
        </p:sp>
      </p:grpSp>
      <p:sp>
        <p:nvSpPr>
          <p:cNvPr id="120" name="曲线"/>
          <p:cNvSpPr>
            <a:spLocks/>
          </p:cNvSpPr>
          <p:nvPr/>
        </p:nvSpPr>
        <p:spPr>
          <a:xfrm>
            <a:off x="8363248" y="4147829"/>
            <a:ext cx="7261908" cy="452110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21" name="曲线"/>
          <p:cNvSpPr>
            <a:spLocks/>
          </p:cNvSpPr>
          <p:nvPr/>
        </p:nvSpPr>
        <p:spPr>
          <a:xfrm>
            <a:off x="2650459" y="3562967"/>
            <a:ext cx="4135292" cy="500829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22" name="矩形"/>
          <p:cNvSpPr>
            <a:spLocks/>
          </p:cNvSpPr>
          <p:nvPr/>
        </p:nvSpPr>
        <p:spPr>
          <a:xfrm>
            <a:off x="4761453" y="37441"/>
            <a:ext cx="8765094" cy="146824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1561"/>
              </a:lnSpc>
              <a:spcBef>
                <a:spcPts val="0"/>
              </a:spcBef>
              <a:spcAft>
                <a:spcPts val="0"/>
              </a:spcAft>
              <a:buNone/>
            </a:pPr>
            <a:r>
              <a:rPr lang="en-US" altLang="zh-CN" sz="8317" b="0" i="0" u="none" strike="noStrike" kern="1200" cap="none" spc="0" baseline="0">
                <a:solidFill>
                  <a:srgbClr val="FFFFFF"/>
                </a:solidFill>
                <a:latin typeface="Now Bold" charset="0"/>
                <a:ea typeface="宋体" charset="0"/>
                <a:cs typeface="Calibri" charset="0"/>
              </a:rPr>
              <a:t>Results</a:t>
            </a:r>
            <a:endParaRPr lang="zh-CN" altLang="en-US" sz="8317" b="0" i="0" u="none" strike="noStrike" kern="1200" cap="none" spc="0" baseline="0">
              <a:solidFill>
                <a:srgbClr val="FFFFFF"/>
              </a:solidFill>
              <a:latin typeface="Now Bold" charset="0"/>
              <a:ea typeface="宋体" charset="0"/>
              <a:cs typeface="Calibri" charset="0"/>
            </a:endParaRPr>
          </a:p>
        </p:txBody>
      </p:sp>
      <p:sp>
        <p:nvSpPr>
          <p:cNvPr id="123" name="矩形"/>
          <p:cNvSpPr>
            <a:spLocks/>
          </p:cNvSpPr>
          <p:nvPr/>
        </p:nvSpPr>
        <p:spPr>
          <a:xfrm>
            <a:off x="2757567" y="2284693"/>
            <a:ext cx="2815468" cy="44500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504"/>
              </a:lnSpc>
              <a:spcBef>
                <a:spcPts val="0"/>
              </a:spcBef>
              <a:spcAft>
                <a:spcPts val="0"/>
              </a:spcAft>
              <a:buNone/>
            </a:pPr>
            <a:r>
              <a:rPr lang="en-US" altLang="zh-CN" sz="2400" b="0" i="0" u="none" strike="noStrike" kern="1200" cap="none" spc="0" baseline="0">
                <a:solidFill>
                  <a:srgbClr val="FFFFFF"/>
                </a:solidFill>
                <a:latin typeface="DM Sans" charset="0"/>
                <a:ea typeface="宋体" charset="0"/>
                <a:cs typeface="Calibri" charset="0"/>
              </a:rPr>
              <a:t>INPUT</a:t>
            </a:r>
            <a:endParaRPr lang="zh-CN" altLang="en-US" sz="2400" b="0" i="0" u="none" strike="noStrike" kern="1200" cap="none" spc="0" baseline="0">
              <a:solidFill>
                <a:srgbClr val="FFFFFF"/>
              </a:solidFill>
              <a:latin typeface="DM Sans" charset="0"/>
              <a:ea typeface="宋体" charset="0"/>
              <a:cs typeface="Calibri" charset="0"/>
            </a:endParaRPr>
          </a:p>
        </p:txBody>
      </p:sp>
      <p:sp>
        <p:nvSpPr>
          <p:cNvPr id="124" name="矩形"/>
          <p:cNvSpPr>
            <a:spLocks/>
          </p:cNvSpPr>
          <p:nvPr/>
        </p:nvSpPr>
        <p:spPr>
          <a:xfrm>
            <a:off x="10315887" y="2577124"/>
            <a:ext cx="2815467" cy="44500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504"/>
              </a:lnSpc>
              <a:spcBef>
                <a:spcPts val="0"/>
              </a:spcBef>
              <a:spcAft>
                <a:spcPts val="0"/>
              </a:spcAft>
              <a:buNone/>
            </a:pPr>
            <a:r>
              <a:rPr lang="en-US" altLang="zh-CN" sz="2400" b="0" i="0" u="none" strike="noStrike" kern="1200" cap="none" spc="0" baseline="0">
                <a:solidFill>
                  <a:srgbClr val="FFFFFF"/>
                </a:solidFill>
                <a:latin typeface="DM Sans" charset="0"/>
                <a:ea typeface="宋体" charset="0"/>
                <a:cs typeface="Calibri" charset="0"/>
              </a:rPr>
              <a:t>OUTPUT</a:t>
            </a:r>
            <a:endParaRPr lang="zh-CN" altLang="en-US" sz="2400"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244703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grpSp>
        <p:nvGrpSpPr>
          <p:cNvPr id="128" name="组合"/>
          <p:cNvGrpSpPr>
            <a:grpSpLocks/>
          </p:cNvGrpSpPr>
          <p:nvPr/>
        </p:nvGrpSpPr>
        <p:grpSpPr>
          <a:xfrm>
            <a:off x="4165301" y="153675"/>
            <a:ext cx="9957399" cy="1344994"/>
            <a:chOff x="4165301" y="153675"/>
            <a:chExt cx="9957399" cy="1344994"/>
          </a:xfrm>
        </p:grpSpPr>
        <p:sp>
          <p:nvSpPr>
            <p:cNvPr id="126" name="曲线"/>
            <p:cNvSpPr>
              <a:spLocks/>
            </p:cNvSpPr>
            <p:nvPr/>
          </p:nvSpPr>
          <p:spPr>
            <a:xfrm>
              <a:off x="4165301" y="189841"/>
              <a:ext cx="9957399" cy="1308829"/>
            </a:xfrm>
            <a:custGeom>
              <a:avLst/>
              <a:gdLst>
                <a:gd name="T1" fmla="*/ 0 w 21600"/>
                <a:gd name="T2" fmla="*/ 0 h 21600"/>
                <a:gd name="T3" fmla="*/ 21600 w 21600"/>
                <a:gd name="T4" fmla="*/ 21600 h 21600"/>
              </a:gdLst>
              <a:ahLst/>
              <a:cxnLst/>
              <a:rect l="T1" t="T2" r="T3" b="T4"/>
              <a:pathLst>
                <a:path w="21600" h="21600">
                  <a:moveTo>
                    <a:pt x="89" y="0"/>
                  </a:moveTo>
                  <a:lnTo>
                    <a:pt x="21510" y="0"/>
                  </a:lnTo>
                  <a:cubicBezTo>
                    <a:pt x="21534" y="0"/>
                    <a:pt x="21556" y="71"/>
                    <a:pt x="21573" y="199"/>
                  </a:cubicBezTo>
                  <a:cubicBezTo>
                    <a:pt x="21590" y="327"/>
                    <a:pt x="21600" y="501"/>
                    <a:pt x="21600" y="682"/>
                  </a:cubicBezTo>
                  <a:lnTo>
                    <a:pt x="21600" y="20917"/>
                  </a:lnTo>
                  <a:cubicBezTo>
                    <a:pt x="21600" y="21098"/>
                    <a:pt x="21590" y="21272"/>
                    <a:pt x="21573" y="21400"/>
                  </a:cubicBezTo>
                  <a:cubicBezTo>
                    <a:pt x="21556" y="21528"/>
                    <a:pt x="21534" y="21600"/>
                    <a:pt x="21510" y="21600"/>
                  </a:cubicBezTo>
                  <a:lnTo>
                    <a:pt x="89" y="21600"/>
                  </a:lnTo>
                  <a:cubicBezTo>
                    <a:pt x="65" y="21600"/>
                    <a:pt x="43" y="21528"/>
                    <a:pt x="26" y="21400"/>
                  </a:cubicBezTo>
                  <a:cubicBezTo>
                    <a:pt x="9" y="21272"/>
                    <a:pt x="0" y="21098"/>
                    <a:pt x="0" y="20917"/>
                  </a:cubicBezTo>
                  <a:lnTo>
                    <a:pt x="0" y="682"/>
                  </a:lnTo>
                  <a:cubicBezTo>
                    <a:pt x="0" y="501"/>
                    <a:pt x="9" y="327"/>
                    <a:pt x="26" y="199"/>
                  </a:cubicBezTo>
                  <a:cubicBezTo>
                    <a:pt x="43" y="71"/>
                    <a:pt x="65" y="0"/>
                    <a:pt x="89" y="0"/>
                  </a:cubicBezTo>
                  <a:close/>
                </a:path>
              </a:pathLst>
            </a:custGeom>
            <a:gradFill rotWithShape="1">
              <a:gsLst>
                <a:gs pos="0">
                  <a:srgbClr val="048AFF">
                    <a:alpha val="62745"/>
                  </a:srgbClr>
                </a:gs>
                <a:gs pos="100000">
                  <a:srgbClr val="B100E8">
                    <a:alpha val="62745"/>
                  </a:srgbClr>
                </a:gs>
              </a:gsLst>
              <a:path path="circle">
                <a:fillToRect l="100000" t="100000"/>
              </a:path>
              <a:tileRect r="-100000" b="-100000"/>
            </a:gradFill>
            <a:ln cap="sq" cmpd="sng">
              <a:noFill/>
              <a:prstDash val="solid"/>
              <a:miter/>
            </a:ln>
          </p:spPr>
        </p:sp>
        <p:sp>
          <p:nvSpPr>
            <p:cNvPr id="127" name="矩形"/>
            <p:cNvSpPr>
              <a:spLocks/>
            </p:cNvSpPr>
            <p:nvPr/>
          </p:nvSpPr>
          <p:spPr>
            <a:xfrm>
              <a:off x="4165301" y="153675"/>
              <a:ext cx="9957399" cy="1344994"/>
            </a:xfrm>
            <a:prstGeom prst="rect">
              <a:avLst/>
            </a:prstGeom>
            <a:noFill/>
            <a:ln w="12700" cap="flat" cmpd="sng">
              <a:noFill/>
              <a:prstDash val="solid"/>
              <a:miter/>
            </a:ln>
          </p:spPr>
        </p:sp>
      </p:grpSp>
      <p:sp>
        <p:nvSpPr>
          <p:cNvPr id="129" name="曲线"/>
          <p:cNvSpPr>
            <a:spLocks/>
          </p:cNvSpPr>
          <p:nvPr/>
        </p:nvSpPr>
        <p:spPr>
          <a:xfrm>
            <a:off x="2650459" y="3562967"/>
            <a:ext cx="4135292" cy="500829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30" name="曲线"/>
          <p:cNvSpPr>
            <a:spLocks/>
          </p:cNvSpPr>
          <p:nvPr/>
        </p:nvSpPr>
        <p:spPr>
          <a:xfrm>
            <a:off x="8428674" y="3339670"/>
            <a:ext cx="8412134" cy="523159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31" name="矩形"/>
          <p:cNvSpPr>
            <a:spLocks/>
          </p:cNvSpPr>
          <p:nvPr/>
        </p:nvSpPr>
        <p:spPr>
          <a:xfrm>
            <a:off x="4761453" y="37441"/>
            <a:ext cx="8765094" cy="146824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1561"/>
              </a:lnSpc>
              <a:spcBef>
                <a:spcPts val="0"/>
              </a:spcBef>
              <a:spcAft>
                <a:spcPts val="0"/>
              </a:spcAft>
              <a:buNone/>
            </a:pPr>
            <a:r>
              <a:rPr lang="en-US" altLang="zh-CN" sz="8317" b="0" i="0" u="none" strike="noStrike" kern="1200" cap="none" spc="0" baseline="0">
                <a:solidFill>
                  <a:srgbClr val="FFFFFF"/>
                </a:solidFill>
                <a:latin typeface="Now Bold" charset="0"/>
                <a:ea typeface="宋体" charset="0"/>
                <a:cs typeface="Calibri" charset="0"/>
              </a:rPr>
              <a:t>Results</a:t>
            </a:r>
            <a:endParaRPr lang="zh-CN" altLang="en-US" sz="8317" b="0" i="0" u="none" strike="noStrike" kern="1200" cap="none" spc="0" baseline="0">
              <a:solidFill>
                <a:srgbClr val="FFFFFF"/>
              </a:solidFill>
              <a:latin typeface="Now Bold" charset="0"/>
              <a:ea typeface="宋体" charset="0"/>
              <a:cs typeface="Calibri" charset="0"/>
            </a:endParaRPr>
          </a:p>
        </p:txBody>
      </p:sp>
      <p:sp>
        <p:nvSpPr>
          <p:cNvPr id="132" name="矩形"/>
          <p:cNvSpPr>
            <a:spLocks/>
          </p:cNvSpPr>
          <p:nvPr/>
        </p:nvSpPr>
        <p:spPr>
          <a:xfrm>
            <a:off x="2757567" y="2284693"/>
            <a:ext cx="2815468" cy="44500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504"/>
              </a:lnSpc>
              <a:spcBef>
                <a:spcPts val="0"/>
              </a:spcBef>
              <a:spcAft>
                <a:spcPts val="0"/>
              </a:spcAft>
              <a:buNone/>
            </a:pPr>
            <a:r>
              <a:rPr lang="en-US" altLang="zh-CN" sz="2400" b="0" i="0" u="none" strike="noStrike" kern="1200" cap="none" spc="0" baseline="0">
                <a:solidFill>
                  <a:srgbClr val="FFFFFF"/>
                </a:solidFill>
                <a:latin typeface="DM Sans" charset="0"/>
                <a:ea typeface="宋体" charset="0"/>
                <a:cs typeface="Calibri" charset="0"/>
              </a:rPr>
              <a:t>INPUT</a:t>
            </a:r>
            <a:endParaRPr lang="zh-CN" altLang="en-US" sz="2400" b="0" i="0" u="none" strike="noStrike" kern="1200" cap="none" spc="0" baseline="0">
              <a:solidFill>
                <a:srgbClr val="FFFFFF"/>
              </a:solidFill>
              <a:latin typeface="DM Sans" charset="0"/>
              <a:ea typeface="宋体" charset="0"/>
              <a:cs typeface="Calibri" charset="0"/>
            </a:endParaRPr>
          </a:p>
        </p:txBody>
      </p:sp>
      <p:sp>
        <p:nvSpPr>
          <p:cNvPr id="133" name="矩形"/>
          <p:cNvSpPr>
            <a:spLocks/>
          </p:cNvSpPr>
          <p:nvPr/>
        </p:nvSpPr>
        <p:spPr>
          <a:xfrm>
            <a:off x="10711078" y="2284693"/>
            <a:ext cx="2815467" cy="44500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504"/>
              </a:lnSpc>
              <a:spcBef>
                <a:spcPts val="0"/>
              </a:spcBef>
              <a:spcAft>
                <a:spcPts val="0"/>
              </a:spcAft>
              <a:buNone/>
            </a:pPr>
            <a:r>
              <a:rPr lang="en-US" altLang="zh-CN" sz="2400" b="0" i="0" u="none" strike="noStrike" kern="1200" cap="none" spc="0" baseline="0">
                <a:solidFill>
                  <a:srgbClr val="FFFFFF"/>
                </a:solidFill>
                <a:latin typeface="DM Sans" charset="0"/>
                <a:ea typeface="宋体" charset="0"/>
                <a:cs typeface="Calibri" charset="0"/>
              </a:rPr>
              <a:t>OUTPUT</a:t>
            </a:r>
            <a:endParaRPr lang="zh-CN" altLang="en-US" sz="2400"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27410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grpSp>
        <p:nvGrpSpPr>
          <p:cNvPr id="137" name="组合"/>
          <p:cNvGrpSpPr>
            <a:grpSpLocks/>
          </p:cNvGrpSpPr>
          <p:nvPr/>
        </p:nvGrpSpPr>
        <p:grpSpPr>
          <a:xfrm>
            <a:off x="-2798448" y="-36165"/>
            <a:ext cx="6782652" cy="10323164"/>
            <a:chOff x="-2798448" y="-36165"/>
            <a:chExt cx="6782652" cy="10323164"/>
          </a:xfrm>
        </p:grpSpPr>
        <p:sp>
          <p:nvSpPr>
            <p:cNvPr id="135" name="曲线"/>
            <p:cNvSpPr>
              <a:spLocks/>
            </p:cNvSpPr>
            <p:nvPr/>
          </p:nvSpPr>
          <p:spPr>
            <a:xfrm>
              <a:off x="-2798448" y="0"/>
              <a:ext cx="6782652" cy="1028699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136" name="矩形"/>
            <p:cNvSpPr>
              <a:spLocks/>
            </p:cNvSpPr>
            <p:nvPr/>
          </p:nvSpPr>
          <p:spPr>
            <a:xfrm>
              <a:off x="-2798448" y="-36165"/>
              <a:ext cx="6782652" cy="10323164"/>
            </a:xfrm>
            <a:prstGeom prst="rect">
              <a:avLst/>
            </a:prstGeom>
            <a:noFill/>
            <a:ln w="12700" cap="flat" cmpd="sng">
              <a:noFill/>
              <a:prstDash val="solid"/>
              <a:miter/>
            </a:ln>
          </p:spPr>
        </p:sp>
      </p:grpSp>
      <p:sp>
        <p:nvSpPr>
          <p:cNvPr id="138" name="曲线"/>
          <p:cNvSpPr>
            <a:spLocks/>
          </p:cNvSpPr>
          <p:nvPr/>
        </p:nvSpPr>
        <p:spPr>
          <a:xfrm rot="-1486492">
            <a:off x="15563637" y="8055643"/>
            <a:ext cx="3391326" cy="338708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39" name="曲线"/>
          <p:cNvSpPr>
            <a:spLocks/>
          </p:cNvSpPr>
          <p:nvPr/>
        </p:nvSpPr>
        <p:spPr>
          <a:xfrm rot="1973881">
            <a:off x="13700407" y="-2248255"/>
            <a:ext cx="3391326" cy="338708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40" name="矩形"/>
          <p:cNvSpPr>
            <a:spLocks/>
          </p:cNvSpPr>
          <p:nvPr/>
        </p:nvSpPr>
        <p:spPr>
          <a:xfrm>
            <a:off x="3984204" y="1480639"/>
            <a:ext cx="10423696" cy="115811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9119"/>
              </a:lnSpc>
              <a:spcBef>
                <a:spcPts val="0"/>
              </a:spcBef>
              <a:spcAft>
                <a:spcPts val="0"/>
              </a:spcAft>
              <a:buNone/>
            </a:pPr>
            <a:r>
              <a:rPr lang="en-US" altLang="zh-CN" sz="6560" b="0" i="0" u="none" strike="noStrike" kern="1200" cap="none" spc="0" baseline="0">
                <a:solidFill>
                  <a:srgbClr val="048AFF"/>
                </a:solidFill>
                <a:latin typeface="Now Bold" charset="0"/>
                <a:ea typeface="宋体" charset="0"/>
                <a:cs typeface="Calibri" charset="0"/>
              </a:rPr>
              <a:t>Challenges &amp; Limitations</a:t>
            </a:r>
            <a:endParaRPr lang="zh-CN" altLang="en-US" sz="6560" b="0" i="0" u="none" strike="noStrike" kern="1200" cap="none" spc="0" baseline="0">
              <a:solidFill>
                <a:srgbClr val="048AFF"/>
              </a:solidFill>
              <a:latin typeface="Now Bold" charset="0"/>
              <a:ea typeface="宋体" charset="0"/>
              <a:cs typeface="Calibri" charset="0"/>
            </a:endParaRPr>
          </a:p>
        </p:txBody>
      </p:sp>
      <p:grpSp>
        <p:nvGrpSpPr>
          <p:cNvPr id="143" name="组合"/>
          <p:cNvGrpSpPr>
            <a:grpSpLocks/>
          </p:cNvGrpSpPr>
          <p:nvPr/>
        </p:nvGrpSpPr>
        <p:grpSpPr>
          <a:xfrm>
            <a:off x="2162537" y="1202118"/>
            <a:ext cx="1757359" cy="1757360"/>
            <a:chOff x="2162537" y="1202118"/>
            <a:chExt cx="1757359" cy="1757360"/>
          </a:xfrm>
        </p:grpSpPr>
        <p:sp>
          <p:nvSpPr>
            <p:cNvPr id="141" name="曲线"/>
            <p:cNvSpPr>
              <a:spLocks/>
            </p:cNvSpPr>
            <p:nvPr/>
          </p:nvSpPr>
          <p:spPr>
            <a:xfrm>
              <a:off x="2162537" y="1202118"/>
              <a:ext cx="1757359" cy="1757360"/>
            </a:xfrm>
            <a:custGeom>
              <a:avLst/>
              <a:gdLst>
                <a:gd name="T1" fmla="*/ 0 w 21600"/>
                <a:gd name="T2" fmla="*/ 0 h 21600"/>
                <a:gd name="T3" fmla="*/ 21600 w 21600"/>
                <a:gd name="T4" fmla="*/ 21600 h 21600"/>
              </a:gdLst>
              <a:ahLst/>
              <a:cxnLst/>
              <a:rect l="T1" t="T2" r="T3" b="T4"/>
              <a:pathLst>
                <a:path w="21600" h="21600">
                  <a:moveTo>
                    <a:pt x="10799" y="0"/>
                  </a:moveTo>
                  <a:cubicBezTo>
                    <a:pt x="4835" y="0"/>
                    <a:pt x="0" y="4835"/>
                    <a:pt x="0" y="10800"/>
                  </a:cubicBezTo>
                  <a:cubicBezTo>
                    <a:pt x="0" y="16764"/>
                    <a:pt x="4835" y="21600"/>
                    <a:pt x="10799" y="21600"/>
                  </a:cubicBezTo>
                  <a:cubicBezTo>
                    <a:pt x="16764" y="21600"/>
                    <a:pt x="21600" y="16764"/>
                    <a:pt x="21600" y="10800"/>
                  </a:cubicBezTo>
                  <a:cubicBezTo>
                    <a:pt x="21600" y="4835"/>
                    <a:pt x="16764" y="0"/>
                    <a:pt x="10799"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w="190500" cap="sq" cmpd="sng">
              <a:solidFill>
                <a:srgbClr val="04001E"/>
              </a:solidFill>
              <a:prstDash val="solid"/>
              <a:miter/>
            </a:ln>
          </p:spPr>
        </p:sp>
        <p:sp>
          <p:nvSpPr>
            <p:cNvPr id="142" name="矩形"/>
            <p:cNvSpPr>
              <a:spLocks/>
            </p:cNvSpPr>
            <p:nvPr/>
          </p:nvSpPr>
          <p:spPr>
            <a:xfrm>
              <a:off x="2327289" y="1346276"/>
              <a:ext cx="1427854" cy="1448449"/>
            </a:xfrm>
            <a:prstGeom prst="rect">
              <a:avLst/>
            </a:prstGeom>
            <a:noFill/>
            <a:ln w="12700" cap="flat" cmpd="sng">
              <a:noFill/>
              <a:prstDash val="solid"/>
              <a:miter/>
            </a:ln>
          </p:spPr>
        </p:sp>
      </p:grpSp>
      <p:sp>
        <p:nvSpPr>
          <p:cNvPr id="144" name="曲线"/>
          <p:cNvSpPr>
            <a:spLocks/>
          </p:cNvSpPr>
          <p:nvPr/>
        </p:nvSpPr>
        <p:spPr>
          <a:xfrm>
            <a:off x="2676624" y="1553098"/>
            <a:ext cx="729185" cy="105539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45" name="矩形"/>
          <p:cNvSpPr>
            <a:spLocks/>
          </p:cNvSpPr>
          <p:nvPr/>
        </p:nvSpPr>
        <p:spPr>
          <a:xfrm>
            <a:off x="3984204" y="2581607"/>
            <a:ext cx="11301528" cy="721804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560324" lvl="1" indent="-280162"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Semi-Bold" charset="0"/>
                <a:ea typeface="宋体" charset="0"/>
                <a:cs typeface="Calibri" charset="0"/>
              </a:rPr>
              <a:t>Implementation Challenges:</a:t>
            </a:r>
          </a:p>
          <a:p>
            <a:pPr marL="1120521" lvl="2" indent="-373507"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charset="0"/>
                <a:ea typeface="宋体" charset="0"/>
                <a:cs typeface="Calibri" charset="0"/>
              </a:rPr>
              <a:t>Technical Complexity: Implementing advanced algorithms like CNNs for image analysis requires expertise in machine learning and deep learning techniques.</a:t>
            </a:r>
          </a:p>
          <a:p>
            <a:pPr marL="1120521" lvl="2" indent="-373507"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charset="0"/>
                <a:ea typeface="宋体" charset="0"/>
                <a:cs typeface="Calibri" charset="0"/>
              </a:rPr>
              <a:t>Data Quality and Availability: Access to high-quality and diverse medical imaging datasets is crucial for training accurate models, which may be limited in some cases.</a:t>
            </a:r>
          </a:p>
          <a:p>
            <a:pPr marL="560324" lvl="1" indent="-280162"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Semi-Bold" charset="0"/>
                <a:ea typeface="宋体" charset="0"/>
                <a:cs typeface="Calibri" charset="0"/>
              </a:rPr>
              <a:t>System Limitations:</a:t>
            </a:r>
          </a:p>
          <a:p>
            <a:pPr marL="1120521" lvl="2" indent="-373507"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charset="0"/>
                <a:ea typeface="宋体" charset="0"/>
                <a:cs typeface="Calibri" charset="0"/>
              </a:rPr>
              <a:t>False Positives/Negatives: CNN algorithms may encounter challenges in distinguishing between benign and malignant tumors, leading to false positives or false negatives.</a:t>
            </a:r>
          </a:p>
          <a:p>
            <a:pPr marL="1120521" lvl="2" indent="-373507" algn="l">
              <a:lnSpc>
                <a:spcPts val="3789"/>
              </a:lnSpc>
              <a:spcBef>
                <a:spcPts val="0"/>
              </a:spcBef>
              <a:spcAft>
                <a:spcPts val="0"/>
              </a:spcAft>
              <a:buFont typeface="Arial" pitchFamily="34" charset="0"/>
              <a:buChar char="⚬"/>
            </a:pPr>
            <a:r>
              <a:rPr lang="en-US" altLang="zh-CN" sz="2595" b="0" i="0" u="none" strike="noStrike" kern="1200" cap="none" spc="0" baseline="0">
                <a:solidFill>
                  <a:srgbClr val="FFFFFF"/>
                </a:solidFill>
                <a:latin typeface="DM Sans" charset="0"/>
                <a:ea typeface="宋体" charset="0"/>
                <a:cs typeface="Calibri" charset="0"/>
              </a:rPr>
              <a:t>Environmental Factors: External factors such as imaging artifacts, variations in imaging protocols, and patient movements can affect the accuracy of tumor detection.</a:t>
            </a:r>
          </a:p>
          <a:p>
            <a:pPr marL="0" indent="0" algn="l">
              <a:lnSpc>
                <a:spcPts val="3789"/>
              </a:lnSpc>
              <a:spcBef>
                <a:spcPts val="0"/>
              </a:spcBef>
              <a:spcAft>
                <a:spcPts val="0"/>
              </a:spcAft>
              <a:buNone/>
            </a:pPr>
            <a:endParaRPr lang="zh-CN" altLang="en-US" sz="2595"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25232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6"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sp>
        <p:nvSpPr>
          <p:cNvPr id="147" name="曲线"/>
          <p:cNvSpPr>
            <a:spLocks/>
          </p:cNvSpPr>
          <p:nvPr/>
        </p:nvSpPr>
        <p:spPr>
          <a:xfrm>
            <a:off x="15431023" y="7619197"/>
            <a:ext cx="1469329" cy="142124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48" name="矩形"/>
          <p:cNvSpPr>
            <a:spLocks/>
          </p:cNvSpPr>
          <p:nvPr/>
        </p:nvSpPr>
        <p:spPr>
          <a:xfrm>
            <a:off x="5563917" y="1508197"/>
            <a:ext cx="7160167" cy="101358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981"/>
              </a:lnSpc>
              <a:spcBef>
                <a:spcPts val="0"/>
              </a:spcBef>
              <a:spcAft>
                <a:spcPts val="0"/>
              </a:spcAft>
              <a:buNone/>
            </a:pPr>
            <a:r>
              <a:rPr lang="en-US" altLang="zh-CN" sz="5741" b="0" i="0" u="none" strike="noStrike" kern="1200" cap="none" spc="0" baseline="0">
                <a:solidFill>
                  <a:srgbClr val="048AFF"/>
                </a:solidFill>
                <a:latin typeface="Now Bold" charset="0"/>
                <a:ea typeface="宋体" charset="0"/>
                <a:cs typeface="Calibri" charset="0"/>
              </a:rPr>
              <a:t>Our team</a:t>
            </a:r>
            <a:endParaRPr lang="zh-CN" altLang="en-US" sz="5741" b="0" i="0" u="none" strike="noStrike" kern="1200" cap="none" spc="0" baseline="0">
              <a:solidFill>
                <a:srgbClr val="048AFF"/>
              </a:solidFill>
              <a:latin typeface="Now Bold" charset="0"/>
              <a:ea typeface="宋体" charset="0"/>
              <a:cs typeface="Calibri" charset="0"/>
            </a:endParaRPr>
          </a:p>
        </p:txBody>
      </p:sp>
      <p:sp>
        <p:nvSpPr>
          <p:cNvPr id="149" name="曲线"/>
          <p:cNvSpPr>
            <a:spLocks/>
          </p:cNvSpPr>
          <p:nvPr/>
        </p:nvSpPr>
        <p:spPr>
          <a:xfrm>
            <a:off x="-2368424" y="7867651"/>
            <a:ext cx="5257108" cy="525053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4"/>
            <a:stretch/>
          </a:blipFill>
          <a:ln cap="flat" cmpd="sng">
            <a:noFill/>
            <a:prstDash val="solid"/>
            <a:miter/>
          </a:ln>
        </p:spPr>
      </p:sp>
      <p:sp>
        <p:nvSpPr>
          <p:cNvPr id="150" name="曲线"/>
          <p:cNvSpPr>
            <a:spLocks/>
          </p:cNvSpPr>
          <p:nvPr/>
        </p:nvSpPr>
        <p:spPr>
          <a:xfrm>
            <a:off x="15431023" y="-2171348"/>
            <a:ext cx="5257107" cy="525053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51" name="曲线"/>
          <p:cNvSpPr>
            <a:spLocks/>
          </p:cNvSpPr>
          <p:nvPr/>
        </p:nvSpPr>
        <p:spPr>
          <a:xfrm>
            <a:off x="-1028700" y="-1435398"/>
            <a:ext cx="4114800" cy="41148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alphaModFix amt="67000"/>
            </a:blip>
            <a:stretch/>
          </a:blipFill>
          <a:ln cap="flat" cmpd="sng">
            <a:noFill/>
            <a:prstDash val="solid"/>
            <a:miter/>
          </a:ln>
        </p:spPr>
      </p:sp>
      <p:sp>
        <p:nvSpPr>
          <p:cNvPr id="152" name="矩形"/>
          <p:cNvSpPr>
            <a:spLocks/>
          </p:cNvSpPr>
          <p:nvPr/>
        </p:nvSpPr>
        <p:spPr>
          <a:xfrm>
            <a:off x="1028700" y="933450"/>
            <a:ext cx="16230600" cy="94310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426"/>
              </a:lnSpc>
              <a:spcBef>
                <a:spcPts val="0"/>
              </a:spcBef>
              <a:spcAft>
                <a:spcPts val="0"/>
              </a:spcAft>
              <a:buNone/>
            </a:pPr>
            <a:r>
              <a:rPr lang="en-US" altLang="zh-CN" sz="5343" b="0" i="0" u="none" strike="noStrike" kern="1200" cap="none" spc="0" baseline="0">
                <a:solidFill>
                  <a:srgbClr val="FFFAEB"/>
                </a:solidFill>
                <a:latin typeface="Now Bold" charset="0"/>
                <a:ea typeface="宋体" charset="0"/>
                <a:cs typeface="Calibri" charset="0"/>
              </a:rPr>
              <a:t>Future Enhancements</a:t>
            </a:r>
            <a:endParaRPr lang="zh-CN" altLang="en-US" sz="5343" b="0" i="0" u="none" strike="noStrike" kern="1200" cap="none" spc="0" baseline="0">
              <a:solidFill>
                <a:srgbClr val="FFFAEB"/>
              </a:solidFill>
              <a:latin typeface="Now Bold" charset="0"/>
              <a:ea typeface="宋体" charset="0"/>
              <a:cs typeface="Calibri" charset="0"/>
            </a:endParaRPr>
          </a:p>
        </p:txBody>
      </p:sp>
      <p:sp>
        <p:nvSpPr>
          <p:cNvPr id="153" name="直线"/>
          <p:cNvSpPr>
            <a:spLocks/>
          </p:cNvSpPr>
          <p:nvPr/>
        </p:nvSpPr>
        <p:spPr>
          <a:xfrm>
            <a:off x="9211339" y="2867678"/>
            <a:ext cx="0" cy="5538134"/>
          </a:xfrm>
          <a:prstGeom prst="line">
            <a:avLst/>
          </a:prstGeom>
          <a:noFill/>
          <a:ln w="38100" cap="flat" cmpd="sng">
            <a:solidFill>
              <a:srgbClr val="FFFFFF"/>
            </a:solidFill>
            <a:prstDash val="solid"/>
            <a:round/>
          </a:ln>
        </p:spPr>
      </p:sp>
      <p:sp>
        <p:nvSpPr>
          <p:cNvPr id="154" name="曲线"/>
          <p:cNvSpPr>
            <a:spLocks/>
          </p:cNvSpPr>
          <p:nvPr/>
        </p:nvSpPr>
        <p:spPr>
          <a:xfrm>
            <a:off x="5782250" y="3247220"/>
            <a:ext cx="1390736" cy="139073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ap="flat" cmpd="sng">
            <a:noFill/>
            <a:prstDash val="solid"/>
            <a:miter/>
          </a:ln>
        </p:spPr>
      </p:sp>
      <p:sp>
        <p:nvSpPr>
          <p:cNvPr id="155" name="曲线"/>
          <p:cNvSpPr>
            <a:spLocks/>
          </p:cNvSpPr>
          <p:nvPr/>
        </p:nvSpPr>
        <p:spPr>
          <a:xfrm>
            <a:off x="11254311" y="3234155"/>
            <a:ext cx="1403803" cy="140380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ap="flat" cmpd="sng">
            <a:noFill/>
            <a:prstDash val="solid"/>
            <a:miter/>
          </a:ln>
        </p:spPr>
      </p:sp>
      <p:sp>
        <p:nvSpPr>
          <p:cNvPr id="156" name="矩形"/>
          <p:cNvSpPr>
            <a:spLocks/>
          </p:cNvSpPr>
          <p:nvPr/>
        </p:nvSpPr>
        <p:spPr>
          <a:xfrm>
            <a:off x="4944213" y="6008904"/>
            <a:ext cx="3066811" cy="239496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2694"/>
              </a:lnSpc>
              <a:spcBef>
                <a:spcPts val="0"/>
              </a:spcBef>
              <a:spcAft>
                <a:spcPts val="0"/>
              </a:spcAft>
              <a:buNone/>
            </a:pPr>
            <a:r>
              <a:rPr lang="en-US" altLang="zh-CN" sz="1845" b="0" i="0" u="none" strike="noStrike" kern="1200" cap="none" spc="0" baseline="0">
                <a:solidFill>
                  <a:srgbClr val="FFFFFF"/>
                </a:solidFill>
                <a:latin typeface="DM Sans" charset="0"/>
                <a:ea typeface="宋体" charset="0"/>
                <a:cs typeface="Calibri" charset="0"/>
              </a:rPr>
              <a:t>Exploring AR visualization techniques to overlay tumor information on medical images or surgical navigation systems can aid surgeons in precise tumor localization and surgical planning.</a:t>
            </a:r>
            <a:endParaRPr lang="zh-CN" altLang="en-US" sz="1845" b="0" i="0" u="none" strike="noStrike" kern="1200" cap="none" spc="0" baseline="0">
              <a:solidFill>
                <a:srgbClr val="FFFFFF"/>
              </a:solidFill>
              <a:latin typeface="DM Sans" charset="0"/>
              <a:ea typeface="宋体" charset="0"/>
              <a:cs typeface="Calibri" charset="0"/>
            </a:endParaRPr>
          </a:p>
        </p:txBody>
      </p:sp>
      <p:sp>
        <p:nvSpPr>
          <p:cNvPr id="157" name="矩形"/>
          <p:cNvSpPr>
            <a:spLocks/>
          </p:cNvSpPr>
          <p:nvPr/>
        </p:nvSpPr>
        <p:spPr>
          <a:xfrm>
            <a:off x="260130" y="5152307"/>
            <a:ext cx="8655188" cy="59918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4718"/>
              </a:lnSpc>
              <a:spcBef>
                <a:spcPts val="0"/>
              </a:spcBef>
              <a:spcAft>
                <a:spcPts val="0"/>
              </a:spcAft>
              <a:buNone/>
            </a:pPr>
            <a:r>
              <a:rPr lang="en-US" altLang="zh-CN" sz="3393" b="0" i="0" u="none" strike="noStrike" kern="1200" cap="none" spc="0" baseline="0">
                <a:solidFill>
                  <a:srgbClr val="B100E8"/>
                </a:solidFill>
                <a:latin typeface="Now Bold" charset="0"/>
                <a:ea typeface="宋体" charset="0"/>
                <a:cs typeface="Calibri" charset="0"/>
              </a:rPr>
              <a:t>Augmented Reality (AR) Visualization</a:t>
            </a:r>
            <a:endParaRPr lang="zh-CN" altLang="en-US" sz="3393" b="0" i="0" u="none" strike="noStrike" kern="1200" cap="none" spc="0" baseline="0">
              <a:solidFill>
                <a:srgbClr val="B100E8"/>
              </a:solidFill>
              <a:latin typeface="Now Bold" charset="0"/>
              <a:ea typeface="宋体" charset="0"/>
              <a:cs typeface="Calibri" charset="0"/>
            </a:endParaRPr>
          </a:p>
        </p:txBody>
      </p:sp>
      <p:sp>
        <p:nvSpPr>
          <p:cNvPr id="158" name="矩形"/>
          <p:cNvSpPr>
            <a:spLocks/>
          </p:cNvSpPr>
          <p:nvPr/>
        </p:nvSpPr>
        <p:spPr>
          <a:xfrm>
            <a:off x="9809474" y="4876083"/>
            <a:ext cx="5333917" cy="119837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4718"/>
              </a:lnSpc>
              <a:spcBef>
                <a:spcPts val="0"/>
              </a:spcBef>
              <a:spcAft>
                <a:spcPts val="0"/>
              </a:spcAft>
              <a:buNone/>
            </a:pPr>
            <a:r>
              <a:rPr lang="en-US" altLang="zh-CN" sz="3393" b="0" i="0" u="none" strike="noStrike" kern="1200" cap="none" spc="0" baseline="0">
                <a:solidFill>
                  <a:srgbClr val="B100E8"/>
                </a:solidFill>
                <a:latin typeface="Now Bold" charset="0"/>
                <a:ea typeface="宋体" charset="0"/>
                <a:cs typeface="Calibri" charset="0"/>
              </a:rPr>
              <a:t>Collaborative Research Initiatives</a:t>
            </a:r>
            <a:endParaRPr lang="zh-CN" altLang="en-US" sz="3393" b="0" i="0" u="none" strike="noStrike" kern="1200" cap="none" spc="0" baseline="0">
              <a:solidFill>
                <a:srgbClr val="B100E8"/>
              </a:solidFill>
              <a:latin typeface="Now Bold" charset="0"/>
              <a:ea typeface="宋体" charset="0"/>
              <a:cs typeface="Calibri" charset="0"/>
            </a:endParaRPr>
          </a:p>
        </p:txBody>
      </p:sp>
      <p:sp>
        <p:nvSpPr>
          <p:cNvPr id="159" name="矩形"/>
          <p:cNvSpPr>
            <a:spLocks/>
          </p:cNvSpPr>
          <p:nvPr/>
        </p:nvSpPr>
        <p:spPr>
          <a:xfrm>
            <a:off x="10563964" y="6193152"/>
            <a:ext cx="3736541" cy="307924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2694"/>
              </a:lnSpc>
              <a:spcBef>
                <a:spcPts val="0"/>
              </a:spcBef>
              <a:spcAft>
                <a:spcPts val="0"/>
              </a:spcAft>
              <a:buNone/>
            </a:pPr>
            <a:r>
              <a:rPr lang="en-US" altLang="zh-CN" sz="1845" b="0" i="0" u="none" strike="noStrike" kern="1200" cap="none" spc="0" baseline="0">
                <a:solidFill>
                  <a:srgbClr val="FFFFFF"/>
                </a:solidFill>
                <a:latin typeface="DM Sans" charset="0"/>
                <a:ea typeface="宋体" charset="0"/>
                <a:cs typeface="Calibri" charset="0"/>
              </a:rPr>
              <a:t>Collaborating with academic institutions, healthcare organizations, and industry partners to access larger datasets, validate models, and conduct clinical trials can accelerate research advancements and validate the system's performance in diverse patient populations.</a:t>
            </a:r>
            <a:endParaRPr lang="zh-CN" altLang="en-US" sz="1845"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28696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0"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sp>
        <p:nvSpPr>
          <p:cNvPr id="161" name="曲线"/>
          <p:cNvSpPr>
            <a:spLocks/>
          </p:cNvSpPr>
          <p:nvPr/>
        </p:nvSpPr>
        <p:spPr>
          <a:xfrm>
            <a:off x="15431023" y="7619197"/>
            <a:ext cx="1469329" cy="142124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62" name="矩形"/>
          <p:cNvSpPr>
            <a:spLocks/>
          </p:cNvSpPr>
          <p:nvPr/>
        </p:nvSpPr>
        <p:spPr>
          <a:xfrm>
            <a:off x="5563917" y="923925"/>
            <a:ext cx="7160167" cy="101358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981"/>
              </a:lnSpc>
              <a:spcBef>
                <a:spcPts val="0"/>
              </a:spcBef>
              <a:spcAft>
                <a:spcPts val="0"/>
              </a:spcAft>
              <a:buNone/>
            </a:pPr>
            <a:r>
              <a:rPr lang="en-US" altLang="zh-CN" sz="5741" b="0" i="0" u="none" strike="noStrike" kern="1200" cap="none" spc="0" baseline="0">
                <a:solidFill>
                  <a:srgbClr val="048AFF"/>
                </a:solidFill>
                <a:latin typeface="Now Bold" charset="0"/>
                <a:ea typeface="宋体" charset="0"/>
                <a:cs typeface="Calibri" charset="0"/>
              </a:rPr>
              <a:t>CONCLUSION</a:t>
            </a:r>
            <a:endParaRPr lang="zh-CN" altLang="en-US" sz="5741" b="0" i="0" u="none" strike="noStrike" kern="1200" cap="none" spc="0" baseline="0">
              <a:solidFill>
                <a:srgbClr val="048AFF"/>
              </a:solidFill>
              <a:latin typeface="Now Bold" charset="0"/>
              <a:ea typeface="宋体" charset="0"/>
              <a:cs typeface="Calibri" charset="0"/>
            </a:endParaRPr>
          </a:p>
        </p:txBody>
      </p:sp>
      <p:sp>
        <p:nvSpPr>
          <p:cNvPr id="163" name="曲线"/>
          <p:cNvSpPr>
            <a:spLocks/>
          </p:cNvSpPr>
          <p:nvPr/>
        </p:nvSpPr>
        <p:spPr>
          <a:xfrm>
            <a:off x="-2368424" y="7867651"/>
            <a:ext cx="5257108" cy="525053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4"/>
            <a:stretch/>
          </a:blipFill>
          <a:ln cap="flat" cmpd="sng">
            <a:noFill/>
            <a:prstDash val="solid"/>
            <a:miter/>
          </a:ln>
        </p:spPr>
      </p:sp>
      <p:sp>
        <p:nvSpPr>
          <p:cNvPr id="164" name="曲线"/>
          <p:cNvSpPr>
            <a:spLocks/>
          </p:cNvSpPr>
          <p:nvPr/>
        </p:nvSpPr>
        <p:spPr>
          <a:xfrm>
            <a:off x="15431023" y="-2171348"/>
            <a:ext cx="5257107" cy="525053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65" name="曲线"/>
          <p:cNvSpPr>
            <a:spLocks/>
          </p:cNvSpPr>
          <p:nvPr/>
        </p:nvSpPr>
        <p:spPr>
          <a:xfrm>
            <a:off x="-1028700" y="-1435398"/>
            <a:ext cx="4114800" cy="41148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alphaModFix amt="67000"/>
            </a:blip>
            <a:stretch/>
          </a:blipFill>
          <a:ln cap="flat" cmpd="sng">
            <a:noFill/>
            <a:prstDash val="solid"/>
            <a:miter/>
          </a:ln>
        </p:spPr>
      </p:sp>
      <p:sp>
        <p:nvSpPr>
          <p:cNvPr id="166" name="矩形"/>
          <p:cNvSpPr>
            <a:spLocks/>
          </p:cNvSpPr>
          <p:nvPr/>
        </p:nvSpPr>
        <p:spPr>
          <a:xfrm>
            <a:off x="1730097" y="2146300"/>
            <a:ext cx="14827807" cy="559816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941"/>
              </a:lnSpc>
              <a:spcBef>
                <a:spcPts val="0"/>
              </a:spcBef>
              <a:spcAft>
                <a:spcPts val="0"/>
              </a:spcAft>
              <a:buNone/>
            </a:pPr>
            <a:endParaRPr lang="en-US" altLang="zh-CN" sz="1800" b="0" i="0" u="none" strike="noStrike" kern="1200" cap="none" spc="0" baseline="0">
              <a:solidFill>
                <a:schemeClr val="tx1"/>
              </a:solidFill>
              <a:latin typeface="Droid Sans" charset="0"/>
              <a:ea typeface="宋体" charset="0"/>
              <a:cs typeface="Lucida Sans"/>
            </a:endParaRPr>
          </a:p>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Semi-Bold" charset="0"/>
                <a:ea typeface="宋体" charset="0"/>
                <a:cs typeface="Calibri" charset="0"/>
              </a:rPr>
              <a:t>In Conclusion: Advancing Brain Tumor Detection for Improved Patient Care As we conclude our exploration of brain tumor detection, we've embarked on a journey towards enhancing patient outcomes and revolutionizing diagnostic methodologies. Our project signifies not only a technological breakthrough but also a profound impact on healthcare, aiming to transform how we detect and manage brain tumors. </a:t>
            </a:r>
          </a:p>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Semi-Bold" charset="0"/>
                <a:ea typeface="宋体" charset="0"/>
                <a:cs typeface="Calibri" charset="0"/>
              </a:rPr>
              <a:t>Key Takeaways: </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Semi-Bold" charset="0"/>
                <a:ea typeface="宋体" charset="0"/>
                <a:cs typeface="Calibri" charset="0"/>
              </a:rPr>
              <a:t>Innovative Technology Deployment: Our project showcases the power of AI and advanced imaging analysis in accurately detecting brain tumors, leading to earlier interventions and personalized treatment strategies.</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Semi-Bold" charset="0"/>
                <a:ea typeface="宋体" charset="0"/>
                <a:cs typeface="Calibri" charset="0"/>
              </a:rPr>
              <a:t> Real-world Implications: Beyond the algorithms and data, our project holds immense real-world significance. It translates into tangible benefits for patients, healthcare providers, and the medical community, ushering in a new era of precision medicine and improved healthcare delivery.</a:t>
            </a:r>
            <a:endParaRPr lang="zh-CN" altLang="en-US" sz="2499" b="0" i="0" u="none" strike="noStrike" kern="1200" cap="none" spc="0" baseline="0">
              <a:solidFill>
                <a:srgbClr val="FFFFFF"/>
              </a:solidFill>
              <a:latin typeface="DM Sans Semi-Bold" charset="0"/>
              <a:ea typeface="宋体" charset="0"/>
              <a:cs typeface="Calibri" charset="0"/>
            </a:endParaRPr>
          </a:p>
        </p:txBody>
      </p:sp>
    </p:spTree>
    <p:extLst>
      <p:ext uri="{BB962C8B-B14F-4D97-AF65-F5344CB8AC3E}">
        <p14:creationId xmlns:p14="http://schemas.microsoft.com/office/powerpoint/2010/main" val="1485733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sp>
        <p:nvSpPr>
          <p:cNvPr id="168" name="曲线"/>
          <p:cNvSpPr>
            <a:spLocks/>
          </p:cNvSpPr>
          <p:nvPr/>
        </p:nvSpPr>
        <p:spPr>
          <a:xfrm>
            <a:off x="16088224" y="8125550"/>
            <a:ext cx="1171075" cy="113275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173" name="组合"/>
          <p:cNvGrpSpPr>
            <a:grpSpLocks/>
          </p:cNvGrpSpPr>
          <p:nvPr/>
        </p:nvGrpSpPr>
        <p:grpSpPr>
          <a:xfrm>
            <a:off x="2856445" y="3617898"/>
            <a:ext cx="2922021" cy="3051202"/>
            <a:chOff x="2856445" y="3617898"/>
            <a:chExt cx="2922021" cy="3051202"/>
          </a:xfrm>
        </p:grpSpPr>
        <p:sp>
          <p:nvSpPr>
            <p:cNvPr id="169" name="曲线"/>
            <p:cNvSpPr>
              <a:spLocks/>
            </p:cNvSpPr>
            <p:nvPr/>
          </p:nvSpPr>
          <p:spPr>
            <a:xfrm>
              <a:off x="4452031" y="5344324"/>
              <a:ext cx="1326434" cy="132477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170" name="曲线"/>
            <p:cNvSpPr>
              <a:spLocks/>
            </p:cNvSpPr>
            <p:nvPr/>
          </p:nvSpPr>
          <p:spPr>
            <a:xfrm>
              <a:off x="2858103" y="5344324"/>
              <a:ext cx="1324776" cy="132477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171" name="曲线"/>
            <p:cNvSpPr>
              <a:spLocks/>
            </p:cNvSpPr>
            <p:nvPr/>
          </p:nvSpPr>
          <p:spPr>
            <a:xfrm>
              <a:off x="4452031" y="3617898"/>
              <a:ext cx="1326434" cy="132477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ap="flat" cmpd="sng">
              <a:noFill/>
              <a:prstDash val="solid"/>
              <a:miter/>
            </a:ln>
          </p:spPr>
        </p:sp>
        <p:sp>
          <p:nvSpPr>
            <p:cNvPr id="172" name="曲线"/>
            <p:cNvSpPr>
              <a:spLocks/>
            </p:cNvSpPr>
            <p:nvPr/>
          </p:nvSpPr>
          <p:spPr>
            <a:xfrm>
              <a:off x="2856445" y="3617898"/>
              <a:ext cx="1326434" cy="132477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7"/>
              <a:stretch/>
            </a:blipFill>
            <a:ln cap="flat" cmpd="sng">
              <a:noFill/>
              <a:prstDash val="solid"/>
              <a:miter/>
            </a:ln>
          </p:spPr>
        </p:sp>
      </p:grpSp>
      <p:sp>
        <p:nvSpPr>
          <p:cNvPr id="174" name="曲线"/>
          <p:cNvSpPr>
            <a:spLocks/>
          </p:cNvSpPr>
          <p:nvPr/>
        </p:nvSpPr>
        <p:spPr>
          <a:xfrm>
            <a:off x="16837148" y="210416"/>
            <a:ext cx="1165540" cy="117616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8"/>
            <a:stretch>
              <a:fillRect b="-15460"/>
            </a:stretch>
          </a:blipFill>
          <a:ln cap="flat" cmpd="sng">
            <a:noFill/>
            <a:prstDash val="solid"/>
            <a:miter/>
          </a:ln>
        </p:spPr>
      </p:sp>
      <p:sp>
        <p:nvSpPr>
          <p:cNvPr id="175" name="矩形"/>
          <p:cNvSpPr>
            <a:spLocks/>
          </p:cNvSpPr>
          <p:nvPr/>
        </p:nvSpPr>
        <p:spPr>
          <a:xfrm>
            <a:off x="5127441" y="1943465"/>
            <a:ext cx="8033118" cy="76542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027"/>
              </a:lnSpc>
              <a:spcBef>
                <a:spcPts val="0"/>
              </a:spcBef>
              <a:spcAft>
                <a:spcPts val="0"/>
              </a:spcAft>
              <a:buNone/>
            </a:pPr>
            <a:r>
              <a:rPr lang="en-US" altLang="zh-CN" sz="4336" b="0" i="0" u="none" strike="noStrike" kern="1200" cap="none" spc="0" baseline="0">
                <a:solidFill>
                  <a:srgbClr val="048AFF"/>
                </a:solidFill>
                <a:latin typeface="Now Bold" charset="0"/>
                <a:ea typeface="宋体" charset="0"/>
                <a:cs typeface="Calibri" charset="0"/>
              </a:rPr>
              <a:t>REFERENCES</a:t>
            </a:r>
            <a:endParaRPr lang="zh-CN" altLang="en-US" sz="4336" b="0" i="0" u="none" strike="noStrike" kern="1200" cap="none" spc="0" baseline="0">
              <a:solidFill>
                <a:srgbClr val="048AFF"/>
              </a:solidFill>
              <a:latin typeface="Now Bold" charset="0"/>
              <a:ea typeface="宋体" charset="0"/>
              <a:cs typeface="Calibri" charset="0"/>
            </a:endParaRPr>
          </a:p>
        </p:txBody>
      </p:sp>
      <p:grpSp>
        <p:nvGrpSpPr>
          <p:cNvPr id="179" name="组合"/>
          <p:cNvGrpSpPr>
            <a:grpSpLocks/>
          </p:cNvGrpSpPr>
          <p:nvPr/>
        </p:nvGrpSpPr>
        <p:grpSpPr>
          <a:xfrm>
            <a:off x="6778916" y="3747684"/>
            <a:ext cx="9309308" cy="2252779"/>
            <a:chOff x="6778916" y="3747684"/>
            <a:chExt cx="9309308" cy="2252779"/>
          </a:xfrm>
        </p:grpSpPr>
        <p:sp>
          <p:nvSpPr>
            <p:cNvPr id="176" name="矩形"/>
            <p:cNvSpPr>
              <a:spLocks/>
            </p:cNvSpPr>
            <p:nvPr/>
          </p:nvSpPr>
          <p:spPr>
            <a:xfrm>
              <a:off x="6778916" y="3747684"/>
              <a:ext cx="3387458" cy="42595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354"/>
                </a:lnSpc>
                <a:spcBef>
                  <a:spcPts val="0"/>
                </a:spcBef>
                <a:spcAft>
                  <a:spcPts val="0"/>
                </a:spcAft>
                <a:buNone/>
              </a:pPr>
              <a:r>
                <a:rPr lang="en-US" altLang="zh-CN" sz="2297" b="0" i="0" u="sng" strike="noStrike" kern="1200" cap="none" spc="0" baseline="0">
                  <a:solidFill>
                    <a:srgbClr val="FFFFFF"/>
                  </a:solidFill>
                  <a:latin typeface="DM Sans Bold" charset="0"/>
                  <a:ea typeface="宋体" charset="0"/>
                  <a:cs typeface="Calibri" charset="0"/>
                </a:rPr>
                <a:t>Text Books : </a:t>
              </a:r>
              <a:endParaRPr lang="zh-CN" altLang="en-US" sz="2297" b="0" i="0" u="sng" strike="noStrike" kern="1200" cap="none" spc="0" baseline="0">
                <a:solidFill>
                  <a:srgbClr val="FFFFFF"/>
                </a:solidFill>
                <a:latin typeface="DM Sans Bold" charset="0"/>
                <a:ea typeface="宋体" charset="0"/>
                <a:cs typeface="Calibri" charset="0"/>
              </a:endParaRPr>
            </a:p>
          </p:txBody>
        </p:sp>
        <p:sp>
          <p:nvSpPr>
            <p:cNvPr id="177" name="矩形"/>
            <p:cNvSpPr>
              <a:spLocks/>
            </p:cNvSpPr>
            <p:nvPr/>
          </p:nvSpPr>
          <p:spPr>
            <a:xfrm>
              <a:off x="7307954" y="4479052"/>
              <a:ext cx="8780271" cy="7952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131"/>
                </a:lnSpc>
                <a:spcBef>
                  <a:spcPts val="0"/>
                </a:spcBef>
                <a:spcAft>
                  <a:spcPts val="0"/>
                </a:spcAft>
                <a:buNone/>
              </a:pPr>
              <a:r>
                <a:rPr lang="en-US" altLang="zh-CN" sz="2545" b="0" i="0" u="none" strike="noStrike" kern="1200" cap="none" spc="0" baseline="0">
                  <a:solidFill>
                    <a:srgbClr val="FFFAEB"/>
                  </a:solidFill>
                  <a:latin typeface="DM Sans Italics" charset="0"/>
                  <a:ea typeface="宋体" charset="0"/>
                  <a:cs typeface="Calibri" charset="0"/>
                </a:rPr>
                <a:t>Murphy, K. P. (2012). "Machine Learning: A Probabilistic Perspective." </a:t>
              </a:r>
              <a:endParaRPr lang="zh-CN" altLang="en-US" sz="2545" b="0" i="0" u="none" strike="noStrike" kern="1200" cap="none" spc="0" baseline="0">
                <a:solidFill>
                  <a:srgbClr val="FFFAEB"/>
                </a:solidFill>
                <a:latin typeface="DM Sans Italics" charset="0"/>
                <a:ea typeface="宋体" charset="0"/>
                <a:cs typeface="Calibri" charset="0"/>
              </a:endParaRPr>
            </a:p>
          </p:txBody>
        </p:sp>
        <p:sp>
          <p:nvSpPr>
            <p:cNvPr id="178" name="矩形"/>
            <p:cNvSpPr>
              <a:spLocks/>
            </p:cNvSpPr>
            <p:nvPr/>
          </p:nvSpPr>
          <p:spPr>
            <a:xfrm>
              <a:off x="7307954" y="5602827"/>
              <a:ext cx="8780271" cy="39763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131"/>
                </a:lnSpc>
                <a:spcBef>
                  <a:spcPts val="0"/>
                </a:spcBef>
                <a:spcAft>
                  <a:spcPts val="0"/>
                </a:spcAft>
                <a:buNone/>
              </a:pPr>
              <a:r>
                <a:rPr lang="en-US" altLang="zh-CN" sz="2545" b="0" i="0" u="none" strike="noStrike" kern="1200" cap="none" spc="0" baseline="0">
                  <a:solidFill>
                    <a:srgbClr val="FFFAEB"/>
                  </a:solidFill>
                  <a:latin typeface="DM Sans Italics" charset="0"/>
                  <a:ea typeface="宋体" charset="0"/>
                  <a:cs typeface="Calibri" charset="0"/>
                </a:rPr>
                <a:t>Video lectures and tutorials on platforms like YouTube.</a:t>
              </a:r>
              <a:endParaRPr lang="zh-CN" altLang="en-US" sz="2545" b="0" i="0" u="none" strike="noStrike" kern="1200" cap="none" spc="0" baseline="0">
                <a:solidFill>
                  <a:srgbClr val="FFFAEB"/>
                </a:solidFill>
                <a:latin typeface="DM Sans Italics" charset="0"/>
                <a:ea typeface="宋体" charset="0"/>
                <a:cs typeface="Calibri" charset="0"/>
              </a:endParaRPr>
            </a:p>
          </p:txBody>
        </p:sp>
      </p:grpSp>
    </p:spTree>
    <p:extLst>
      <p:ext uri="{BB962C8B-B14F-4D97-AF65-F5344CB8AC3E}">
        <p14:creationId xmlns:p14="http://schemas.microsoft.com/office/powerpoint/2010/main" val="102748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0"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sp>
        <p:nvSpPr>
          <p:cNvPr id="181" name="曲线"/>
          <p:cNvSpPr>
            <a:spLocks/>
          </p:cNvSpPr>
          <p:nvPr/>
        </p:nvSpPr>
        <p:spPr>
          <a:xfrm rot="-6001244">
            <a:off x="10917706" y="7049712"/>
            <a:ext cx="14283862" cy="1296260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82" name="曲线"/>
          <p:cNvSpPr>
            <a:spLocks/>
          </p:cNvSpPr>
          <p:nvPr/>
        </p:nvSpPr>
        <p:spPr>
          <a:xfrm rot="1084654">
            <a:off x="-6628924" y="-8283079"/>
            <a:ext cx="12596877" cy="1143166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183" name="矩形"/>
          <p:cNvSpPr>
            <a:spLocks/>
          </p:cNvSpPr>
          <p:nvPr/>
        </p:nvSpPr>
        <p:spPr>
          <a:xfrm>
            <a:off x="4141139" y="4749861"/>
            <a:ext cx="6437527" cy="50888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4007"/>
              </a:lnSpc>
              <a:spcBef>
                <a:spcPts val="0"/>
              </a:spcBef>
              <a:spcAft>
                <a:spcPts val="0"/>
              </a:spcAft>
              <a:buNone/>
            </a:pPr>
            <a:r>
              <a:rPr lang="en-US" altLang="zh-CN" sz="2925" b="0" i="0" u="none" strike="noStrike" kern="1200" cap="none" spc="0" baseline="0">
                <a:solidFill>
                  <a:srgbClr val="B100E8"/>
                </a:solidFill>
                <a:latin typeface="Now Bold" charset="0"/>
                <a:ea typeface="宋体" charset="0"/>
                <a:cs typeface="Calibri" charset="0"/>
              </a:rPr>
              <a:t>For watching this presentation</a:t>
            </a:r>
            <a:endParaRPr lang="zh-CN" altLang="en-US" sz="2925" b="0" i="0" u="none" strike="noStrike" kern="1200" cap="none" spc="0" baseline="0">
              <a:solidFill>
                <a:srgbClr val="B100E8"/>
              </a:solidFill>
              <a:latin typeface="Now Bold" charset="0"/>
              <a:ea typeface="宋体" charset="0"/>
              <a:cs typeface="Calibri" charset="0"/>
            </a:endParaRPr>
          </a:p>
        </p:txBody>
      </p:sp>
      <p:sp>
        <p:nvSpPr>
          <p:cNvPr id="184" name="曲线"/>
          <p:cNvSpPr>
            <a:spLocks/>
          </p:cNvSpPr>
          <p:nvPr/>
        </p:nvSpPr>
        <p:spPr>
          <a:xfrm>
            <a:off x="14545481" y="-693771"/>
            <a:ext cx="4114800" cy="41148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alphaModFix amt="67000"/>
            </a:blip>
            <a:stretch/>
          </a:blipFill>
          <a:ln cap="flat" cmpd="sng">
            <a:noFill/>
            <a:prstDash val="solid"/>
            <a:miter/>
          </a:ln>
        </p:spPr>
      </p:sp>
      <p:sp>
        <p:nvSpPr>
          <p:cNvPr id="185" name="矩形"/>
          <p:cNvSpPr>
            <a:spLocks/>
          </p:cNvSpPr>
          <p:nvPr/>
        </p:nvSpPr>
        <p:spPr>
          <a:xfrm>
            <a:off x="1674633" y="3441537"/>
            <a:ext cx="11370537" cy="142773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1242"/>
              </a:lnSpc>
              <a:spcBef>
                <a:spcPts val="0"/>
              </a:spcBef>
              <a:spcAft>
                <a:spcPts val="0"/>
              </a:spcAft>
              <a:buNone/>
            </a:pPr>
            <a:r>
              <a:rPr lang="en-US" altLang="zh-CN" sz="8087" b="0" i="0" u="none" strike="noStrike" kern="1200" cap="none" spc="0" baseline="0">
                <a:solidFill>
                  <a:srgbClr val="048AFF"/>
                </a:solidFill>
                <a:latin typeface="Now Bold" charset="0"/>
                <a:ea typeface="宋体" charset="0"/>
                <a:cs typeface="Calibri" charset="0"/>
              </a:rPr>
              <a:t>THANK YOU</a:t>
            </a:r>
            <a:endParaRPr lang="zh-CN" altLang="en-US" sz="8087" b="0" i="0" u="none" strike="noStrike" kern="1200" cap="none" spc="0" baseline="0">
              <a:solidFill>
                <a:srgbClr val="048AFF"/>
              </a:solidFill>
              <a:latin typeface="Now Bold" charset="0"/>
              <a:ea typeface="宋体" charset="0"/>
              <a:cs typeface="Calibri" charset="0"/>
            </a:endParaRPr>
          </a:p>
        </p:txBody>
      </p:sp>
      <p:sp>
        <p:nvSpPr>
          <p:cNvPr id="186" name="曲线"/>
          <p:cNvSpPr>
            <a:spLocks/>
          </p:cNvSpPr>
          <p:nvPr/>
        </p:nvSpPr>
        <p:spPr>
          <a:xfrm>
            <a:off x="5005377" y="2076813"/>
            <a:ext cx="1173233" cy="11647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187" name="矩形"/>
          <p:cNvSpPr>
            <a:spLocks/>
          </p:cNvSpPr>
          <p:nvPr/>
        </p:nvSpPr>
        <p:spPr>
          <a:xfrm>
            <a:off x="4906778" y="6211398"/>
            <a:ext cx="6668002" cy="37247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131"/>
              </a:lnSpc>
              <a:spcBef>
                <a:spcPts val="0"/>
              </a:spcBef>
              <a:spcAft>
                <a:spcPts val="0"/>
              </a:spcAft>
              <a:buNone/>
            </a:pPr>
            <a:r>
              <a:rPr lang="en-US" altLang="zh-CN" sz="2545" dirty="0" smtClean="0">
                <a:solidFill>
                  <a:srgbClr val="FFFAEB"/>
                </a:solidFill>
                <a:latin typeface="DM Sans Italics" charset="0"/>
                <a:cs typeface="Calibri" charset="0"/>
              </a:rPr>
              <a:t>9392763867 </a:t>
            </a:r>
            <a:r>
              <a:rPr lang="en-US" altLang="zh-CN" sz="2545" b="0" i="0" u="none" strike="noStrike" kern="1200" cap="none" spc="0" baseline="0" dirty="0" err="1" smtClean="0">
                <a:solidFill>
                  <a:srgbClr val="FFFAEB"/>
                </a:solidFill>
                <a:latin typeface="DM Sans Italics" charset="0"/>
                <a:ea typeface="宋体" charset="0"/>
                <a:cs typeface="Calibri" charset="0"/>
              </a:rPr>
              <a:t>Jhansysreenivas</a:t>
            </a:r>
            <a:r>
              <a:rPr lang="en-US" altLang="zh-CN" sz="2545" b="0" i="0" u="none" strike="noStrike" kern="1200" cap="none" spc="0" baseline="0" dirty="0" smtClean="0">
                <a:solidFill>
                  <a:srgbClr val="FFFAEB"/>
                </a:solidFill>
                <a:latin typeface="DM Sans Italics" charset="0"/>
                <a:ea typeface="宋体" charset="0"/>
                <a:cs typeface="Calibri" charset="0"/>
              </a:rPr>
              <a:t> </a:t>
            </a:r>
            <a:r>
              <a:rPr lang="en-US" altLang="zh-CN" sz="2545" b="0" i="0" u="none" strike="noStrike" kern="1200" cap="none" spc="0" baseline="0" dirty="0" err="1" smtClean="0">
                <a:solidFill>
                  <a:srgbClr val="FFFAEB"/>
                </a:solidFill>
                <a:latin typeface="DM Sans Italics" charset="0"/>
                <a:ea typeface="宋体" charset="0"/>
                <a:cs typeface="Calibri" charset="0"/>
              </a:rPr>
              <a:t>Manchuri</a:t>
            </a:r>
            <a:endParaRPr lang="zh-CN" altLang="en-US" sz="2545" b="0" i="0" u="none" strike="noStrike" kern="1200" cap="none" spc="0" baseline="0" dirty="0">
              <a:solidFill>
                <a:srgbClr val="FFFAEB"/>
              </a:solidFill>
              <a:latin typeface="DM Sans Italics" charset="0"/>
              <a:ea typeface="宋体" charset="0"/>
              <a:cs typeface="Calibri" charset="0"/>
            </a:endParaRPr>
          </a:p>
        </p:txBody>
      </p:sp>
      <p:sp>
        <p:nvSpPr>
          <p:cNvPr id="188" name="曲线"/>
          <p:cNvSpPr>
            <a:spLocks/>
          </p:cNvSpPr>
          <p:nvPr/>
        </p:nvSpPr>
        <p:spPr>
          <a:xfrm>
            <a:off x="4141139" y="6107580"/>
            <a:ext cx="603508" cy="60350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ap="flat" cmpd="sng">
            <a:noFill/>
            <a:prstDash val="solid"/>
            <a:miter/>
          </a:ln>
        </p:spPr>
      </p:sp>
    </p:spTree>
    <p:extLst>
      <p:ext uri="{BB962C8B-B14F-4D97-AF65-F5344CB8AC3E}">
        <p14:creationId xmlns:p14="http://schemas.microsoft.com/office/powerpoint/2010/main" val="1722337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21" name="曲线"/>
          <p:cNvSpPr>
            <a:spLocks/>
          </p:cNvSpPr>
          <p:nvPr/>
        </p:nvSpPr>
        <p:spPr>
          <a:xfrm rot="2223819">
            <a:off x="-4572963" y="4006074"/>
            <a:ext cx="9665112" cy="8771089"/>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24" name="组合"/>
          <p:cNvGrpSpPr>
            <a:grpSpLocks/>
          </p:cNvGrpSpPr>
          <p:nvPr/>
        </p:nvGrpSpPr>
        <p:grpSpPr>
          <a:xfrm>
            <a:off x="5067712" y="992534"/>
            <a:ext cx="10064646" cy="8290007"/>
            <a:chOff x="5067712" y="992534"/>
            <a:chExt cx="10064646" cy="8290007"/>
          </a:xfrm>
        </p:grpSpPr>
        <p:sp>
          <p:nvSpPr>
            <p:cNvPr id="22" name="曲线"/>
            <p:cNvSpPr>
              <a:spLocks/>
            </p:cNvSpPr>
            <p:nvPr/>
          </p:nvSpPr>
          <p:spPr>
            <a:xfrm>
              <a:off x="5067712" y="1028700"/>
              <a:ext cx="10064646" cy="825384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solidFill>
              <a:srgbClr val="000000">
                <a:alpha val="0"/>
              </a:srgbClr>
            </a:solidFill>
            <a:ln w="38100" cap="sq" cmpd="sng">
              <a:solidFill>
                <a:srgbClr val="048AFF"/>
              </a:solidFill>
              <a:prstDash val="solid"/>
              <a:miter/>
            </a:ln>
          </p:spPr>
        </p:sp>
        <p:sp>
          <p:nvSpPr>
            <p:cNvPr id="23" name="矩形"/>
            <p:cNvSpPr>
              <a:spLocks/>
            </p:cNvSpPr>
            <p:nvPr/>
          </p:nvSpPr>
          <p:spPr>
            <a:xfrm>
              <a:off x="5067712" y="992534"/>
              <a:ext cx="10064646" cy="8290007"/>
            </a:xfrm>
            <a:prstGeom prst="rect">
              <a:avLst/>
            </a:prstGeom>
            <a:noFill/>
            <a:ln w="12700" cap="flat" cmpd="sng">
              <a:noFill/>
              <a:prstDash val="solid"/>
              <a:miter/>
            </a:ln>
          </p:spPr>
        </p:sp>
      </p:grpSp>
      <p:sp>
        <p:nvSpPr>
          <p:cNvPr id="25" name="曲线"/>
          <p:cNvSpPr>
            <a:spLocks/>
          </p:cNvSpPr>
          <p:nvPr/>
        </p:nvSpPr>
        <p:spPr>
          <a:xfrm>
            <a:off x="16017181" y="7896081"/>
            <a:ext cx="1769644" cy="17117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26" name="矩形"/>
          <p:cNvSpPr>
            <a:spLocks/>
          </p:cNvSpPr>
          <p:nvPr/>
        </p:nvSpPr>
        <p:spPr>
          <a:xfrm>
            <a:off x="5067712" y="3456400"/>
            <a:ext cx="4312628" cy="4754879"/>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Introduction</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Background and Literature Review</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Problem Statement</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Project Overview</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Research Context</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Objectives &amp; Goals</a:t>
            </a:r>
          </a:p>
          <a:p>
            <a:pPr marL="647700" lvl="1" indent="-323850" algn="l">
              <a:lnSpc>
                <a:spcPts val="4680"/>
              </a:lnSpc>
              <a:spcBef>
                <a:spcPts val="0"/>
              </a:spcBef>
              <a:spcAft>
                <a:spcPts val="0"/>
              </a:spcAft>
              <a:buFont typeface="Arial" pitchFamily="34" charset="0"/>
              <a:buChar char="•"/>
            </a:pPr>
            <a:r>
              <a:rPr lang="en-US" altLang="zh-CN" sz="3000" b="0" i="0" u="none" strike="noStrike" kern="1200" cap="none" spc="0" baseline="0">
                <a:solidFill>
                  <a:srgbClr val="FFFAEB"/>
                </a:solidFill>
                <a:latin typeface="DM Sans Italics" charset="0"/>
                <a:ea typeface="宋体" charset="0"/>
                <a:cs typeface="Calibri" charset="0"/>
              </a:rPr>
              <a:t>Technologies Used</a:t>
            </a:r>
            <a:endParaRPr lang="zh-CN" altLang="en-US" sz="3000" b="0" i="0" u="none" strike="noStrike" kern="1200" cap="none" spc="0" baseline="0">
              <a:solidFill>
                <a:srgbClr val="FFFAEB"/>
              </a:solidFill>
              <a:latin typeface="DM Sans Italics" charset="0"/>
              <a:ea typeface="宋体" charset="0"/>
              <a:cs typeface="Calibri" charset="0"/>
            </a:endParaRPr>
          </a:p>
        </p:txBody>
      </p:sp>
      <p:sp>
        <p:nvSpPr>
          <p:cNvPr id="27" name="矩形"/>
          <p:cNvSpPr>
            <a:spLocks/>
          </p:cNvSpPr>
          <p:nvPr/>
        </p:nvSpPr>
        <p:spPr>
          <a:xfrm>
            <a:off x="7684680" y="1804155"/>
            <a:ext cx="4830710" cy="80949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374"/>
              </a:lnSpc>
              <a:spcBef>
                <a:spcPts val="0"/>
              </a:spcBef>
              <a:spcAft>
                <a:spcPts val="0"/>
              </a:spcAft>
              <a:buNone/>
            </a:pPr>
            <a:r>
              <a:rPr lang="en-US" altLang="zh-CN" sz="4586" b="0" i="0" u="none" strike="noStrike" kern="1200" cap="none" spc="311" baseline="0">
                <a:solidFill>
                  <a:srgbClr val="048AFF"/>
                </a:solidFill>
                <a:latin typeface="Now Bold" charset="0"/>
                <a:ea typeface="宋体" charset="0"/>
                <a:cs typeface="Calibri" charset="0"/>
              </a:rPr>
              <a:t>Overview</a:t>
            </a:r>
            <a:endParaRPr lang="zh-CN" altLang="en-US" sz="4586" b="0" i="0" u="none" strike="noStrike" kern="1200" cap="none" spc="311" baseline="0">
              <a:solidFill>
                <a:srgbClr val="048AFF"/>
              </a:solidFill>
              <a:latin typeface="Now Bold" charset="0"/>
              <a:ea typeface="宋体" charset="0"/>
              <a:cs typeface="Calibri" charset="0"/>
            </a:endParaRPr>
          </a:p>
        </p:txBody>
      </p:sp>
      <p:grpSp>
        <p:nvGrpSpPr>
          <p:cNvPr id="30" name="组合"/>
          <p:cNvGrpSpPr>
            <a:grpSpLocks/>
          </p:cNvGrpSpPr>
          <p:nvPr/>
        </p:nvGrpSpPr>
        <p:grpSpPr>
          <a:xfrm>
            <a:off x="16017181" y="-1431186"/>
            <a:ext cx="3656258" cy="3656257"/>
            <a:chOff x="16017181" y="-1431186"/>
            <a:chExt cx="3656258" cy="3656257"/>
          </a:xfrm>
        </p:grpSpPr>
        <p:sp>
          <p:nvSpPr>
            <p:cNvPr id="28" name="曲线"/>
            <p:cNvSpPr>
              <a:spLocks/>
            </p:cNvSpPr>
            <p:nvPr/>
          </p:nvSpPr>
          <p:spPr>
            <a:xfrm>
              <a:off x="16017181" y="-1431186"/>
              <a:ext cx="3656258" cy="3656257"/>
            </a:xfrm>
            <a:custGeom>
              <a:avLst/>
              <a:gdLst>
                <a:gd name="T1" fmla="*/ 0 w 21600"/>
                <a:gd name="T2" fmla="*/ 0 h 21600"/>
                <a:gd name="T3" fmla="*/ 21600 w 21600"/>
                <a:gd name="T4" fmla="*/ 21600 h 21600"/>
              </a:gdLst>
              <a:ahLst/>
              <a:cxnLst/>
              <a:rect l="T1" t="T2" r="T3" b="T4"/>
              <a:pathLst>
                <a:path w="21600" h="21600">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29" name="矩形"/>
            <p:cNvSpPr>
              <a:spLocks/>
            </p:cNvSpPr>
            <p:nvPr/>
          </p:nvSpPr>
          <p:spPr>
            <a:xfrm>
              <a:off x="16359954" y="-1131258"/>
              <a:ext cx="2970710" cy="3013556"/>
            </a:xfrm>
            <a:prstGeom prst="rect">
              <a:avLst/>
            </a:prstGeom>
            <a:noFill/>
            <a:ln w="12700" cap="flat" cmpd="sng">
              <a:noFill/>
              <a:prstDash val="solid"/>
              <a:miter/>
            </a:ln>
          </p:spPr>
        </p:sp>
      </p:grpSp>
      <p:sp>
        <p:nvSpPr>
          <p:cNvPr id="31" name="直线"/>
          <p:cNvSpPr>
            <a:spLocks/>
          </p:cNvSpPr>
          <p:nvPr/>
        </p:nvSpPr>
        <p:spPr>
          <a:xfrm>
            <a:off x="7061839" y="2588839"/>
            <a:ext cx="6076393" cy="0"/>
          </a:xfrm>
          <a:prstGeom prst="line">
            <a:avLst/>
          </a:prstGeom>
          <a:noFill/>
          <a:ln w="38100" cap="flat" cmpd="sng">
            <a:solidFill>
              <a:srgbClr val="048AFF"/>
            </a:solidFill>
            <a:prstDash val="solid"/>
            <a:round/>
          </a:ln>
        </p:spPr>
      </p:sp>
      <p:sp>
        <p:nvSpPr>
          <p:cNvPr id="32" name="矩形"/>
          <p:cNvSpPr>
            <a:spLocks/>
          </p:cNvSpPr>
          <p:nvPr/>
        </p:nvSpPr>
        <p:spPr>
          <a:xfrm>
            <a:off x="9380341" y="3465924"/>
            <a:ext cx="5752016" cy="327964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CNN Algorithm</a:t>
            </a:r>
          </a:p>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Results</a:t>
            </a:r>
          </a:p>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Challenges and Limitations</a:t>
            </a:r>
          </a:p>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Future Enhancements</a:t>
            </a:r>
          </a:p>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Conclusion</a:t>
            </a:r>
          </a:p>
          <a:p>
            <a:pPr marL="595630" lvl="1" indent="-297815" algn="l">
              <a:lnSpc>
                <a:spcPts val="4304"/>
              </a:lnSpc>
              <a:spcBef>
                <a:spcPts val="0"/>
              </a:spcBef>
              <a:spcAft>
                <a:spcPts val="0"/>
              </a:spcAft>
              <a:buFont typeface="Arial" pitchFamily="34" charset="0"/>
              <a:buChar char="•"/>
            </a:pPr>
            <a:r>
              <a:rPr lang="en-US" altLang="zh-CN" sz="2759" b="0" i="0" u="none" strike="noStrike" kern="1200" cap="none" spc="0" baseline="0">
                <a:solidFill>
                  <a:srgbClr val="FFFAEB"/>
                </a:solidFill>
                <a:latin typeface="DM Sans Italics" charset="0"/>
                <a:ea typeface="宋体" charset="0"/>
                <a:cs typeface="Calibri" charset="0"/>
              </a:rPr>
              <a:t>References</a:t>
            </a:r>
            <a:endParaRPr lang="zh-CN" altLang="en-US" sz="2759" b="0" i="0" u="none" strike="noStrike" kern="1200" cap="none" spc="0" baseline="0">
              <a:solidFill>
                <a:srgbClr val="FFFAEB"/>
              </a:solidFill>
              <a:latin typeface="DM Sans Italics" charset="0"/>
              <a:ea typeface="宋体" charset="0"/>
              <a:cs typeface="Calibri" charset="0"/>
            </a:endParaRPr>
          </a:p>
        </p:txBody>
      </p:sp>
    </p:spTree>
    <p:extLst>
      <p:ext uri="{BB962C8B-B14F-4D97-AF65-F5344CB8AC3E}">
        <p14:creationId xmlns:p14="http://schemas.microsoft.com/office/powerpoint/2010/main" val="164294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34" name="曲线"/>
          <p:cNvSpPr>
            <a:spLocks/>
          </p:cNvSpPr>
          <p:nvPr/>
        </p:nvSpPr>
        <p:spPr>
          <a:xfrm>
            <a:off x="-689719" y="-1276542"/>
            <a:ext cx="2556280" cy="2553084"/>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blipFill>
          <a:ln cap="flat" cmpd="sng">
            <a:noFill/>
            <a:prstDash val="solid"/>
            <a:miter/>
          </a:ln>
        </p:spPr>
      </p:sp>
      <p:sp>
        <p:nvSpPr>
          <p:cNvPr id="35" name="曲线"/>
          <p:cNvSpPr>
            <a:spLocks/>
          </p:cNvSpPr>
          <p:nvPr/>
        </p:nvSpPr>
        <p:spPr>
          <a:xfrm>
            <a:off x="7584476" y="8616204"/>
            <a:ext cx="4010260" cy="400524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36" name="矩形"/>
          <p:cNvSpPr>
            <a:spLocks/>
          </p:cNvSpPr>
          <p:nvPr/>
        </p:nvSpPr>
        <p:spPr>
          <a:xfrm>
            <a:off x="3258979" y="933450"/>
            <a:ext cx="5189555" cy="9109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7173"/>
              </a:lnSpc>
              <a:spcBef>
                <a:spcPts val="0"/>
              </a:spcBef>
              <a:spcAft>
                <a:spcPts val="0"/>
              </a:spcAft>
              <a:buNone/>
            </a:pPr>
            <a:r>
              <a:rPr lang="en-US" altLang="zh-CN" sz="5160" b="0" i="0" u="none" strike="noStrike" kern="1200" cap="none" spc="0" baseline="0">
                <a:solidFill>
                  <a:srgbClr val="048AFF"/>
                </a:solidFill>
                <a:latin typeface="Now Bold" charset="0"/>
                <a:ea typeface="宋体" charset="0"/>
                <a:cs typeface="Calibri" charset="0"/>
              </a:rPr>
              <a:t>Introduction</a:t>
            </a:r>
            <a:endParaRPr lang="zh-CN" altLang="en-US" sz="5160" b="0" i="0" u="none" strike="noStrike" kern="1200" cap="none" spc="0" baseline="0">
              <a:solidFill>
                <a:srgbClr val="048AFF"/>
              </a:solidFill>
              <a:latin typeface="Now Bold" charset="0"/>
              <a:ea typeface="宋体" charset="0"/>
              <a:cs typeface="Calibri" charset="0"/>
            </a:endParaRPr>
          </a:p>
        </p:txBody>
      </p:sp>
      <p:sp>
        <p:nvSpPr>
          <p:cNvPr id="37" name="矩形"/>
          <p:cNvSpPr>
            <a:spLocks/>
          </p:cNvSpPr>
          <p:nvPr/>
        </p:nvSpPr>
        <p:spPr>
          <a:xfrm>
            <a:off x="3258979" y="1924720"/>
            <a:ext cx="13758306" cy="715401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278"/>
              </a:lnSpc>
              <a:spcBef>
                <a:spcPts val="0"/>
              </a:spcBef>
              <a:spcAft>
                <a:spcPts val="0"/>
              </a:spcAft>
              <a:buNone/>
            </a:pPr>
            <a:r>
              <a:rPr lang="en-US" altLang="zh-CN" sz="2245" b="0" i="0" u="none" strike="noStrike" kern="1200" cap="none" spc="0" baseline="0" dirty="0">
                <a:solidFill>
                  <a:srgbClr val="FFFFFF"/>
                </a:solidFill>
                <a:latin typeface="DM Sans Bold" charset="0"/>
                <a:ea typeface="宋体" charset="0"/>
                <a:cs typeface="Calibri" charset="0"/>
              </a:rPr>
              <a:t>Introduction:</a:t>
            </a:r>
          </a:p>
          <a:p>
            <a:pPr marL="0" indent="0" algn="l">
              <a:lnSpc>
                <a:spcPts val="3278"/>
              </a:lnSpc>
              <a:spcBef>
                <a:spcPts val="0"/>
              </a:spcBef>
              <a:spcAft>
                <a:spcPts val="0"/>
              </a:spcAft>
              <a:buNone/>
            </a:pPr>
            <a:r>
              <a:rPr lang="en-US" altLang="zh-CN" sz="2245" b="0" i="0" u="none" strike="noStrike" kern="1200" cap="none" spc="0" baseline="0" dirty="0">
                <a:solidFill>
                  <a:srgbClr val="FFFFFF"/>
                </a:solidFill>
                <a:latin typeface="DM Sans" charset="0"/>
                <a:ea typeface="宋体" charset="0"/>
                <a:cs typeface="Calibri" charset="0"/>
              </a:rPr>
              <a:t>Brain tumors are a significant health concern, affecting individuals of all ages, including children. The detection and classification of brain tumors are crucial for timely diagnosis and treatment planning. With advancements in medical imaging and artificial intelligence (AI), there is an opportunity to improve the accuracy and efficiency of brain tumor detection methods.</a:t>
            </a:r>
          </a:p>
          <a:p>
            <a:pPr marL="0" indent="0" algn="l">
              <a:lnSpc>
                <a:spcPts val="3278"/>
              </a:lnSpc>
              <a:spcBef>
                <a:spcPts val="0"/>
              </a:spcBef>
              <a:spcAft>
                <a:spcPts val="0"/>
              </a:spcAft>
              <a:buNone/>
            </a:pPr>
            <a:endParaRPr lang="en-US" altLang="zh-CN" sz="2245" b="0" i="0" u="none" strike="noStrike" kern="1200" cap="none" spc="0" baseline="0" dirty="0">
              <a:solidFill>
                <a:srgbClr val="FFFFFF"/>
              </a:solidFill>
              <a:latin typeface="DM Sans" charset="0"/>
              <a:ea typeface="宋体" charset="0"/>
              <a:cs typeface="Calibri" charset="0"/>
            </a:endParaRPr>
          </a:p>
          <a:p>
            <a:pPr marL="0" indent="0" algn="l">
              <a:lnSpc>
                <a:spcPts val="3278"/>
              </a:lnSpc>
              <a:spcBef>
                <a:spcPts val="0"/>
              </a:spcBef>
              <a:spcAft>
                <a:spcPts val="0"/>
              </a:spcAft>
              <a:buNone/>
            </a:pPr>
            <a:r>
              <a:rPr lang="en-US" altLang="zh-CN" sz="2245" b="0" i="0" u="none" strike="noStrike" kern="1200" cap="none" spc="0" baseline="0" dirty="0">
                <a:solidFill>
                  <a:srgbClr val="FFFFFF"/>
                </a:solidFill>
                <a:latin typeface="DM Sans Bold" charset="0"/>
                <a:ea typeface="宋体" charset="0"/>
                <a:cs typeface="Calibri" charset="0"/>
              </a:rPr>
              <a:t>Importance of Brain </a:t>
            </a:r>
            <a:r>
              <a:rPr lang="en-US" altLang="zh-CN" sz="2245" b="0" i="0" u="none" strike="noStrike" kern="1200" cap="none" spc="0" baseline="0" dirty="0" err="1">
                <a:solidFill>
                  <a:srgbClr val="FFFFFF"/>
                </a:solidFill>
                <a:latin typeface="DM Sans Bold" charset="0"/>
                <a:ea typeface="宋体" charset="0"/>
                <a:cs typeface="Calibri" charset="0"/>
              </a:rPr>
              <a:t>Tumour</a:t>
            </a:r>
            <a:r>
              <a:rPr lang="en-US" altLang="zh-CN" sz="2245" b="0" i="0" u="none" strike="noStrike" kern="1200" cap="none" spc="0" baseline="0" dirty="0">
                <a:solidFill>
                  <a:srgbClr val="FFFFFF"/>
                </a:solidFill>
                <a:latin typeface="DM Sans Bold" charset="0"/>
                <a:ea typeface="宋体" charset="0"/>
                <a:cs typeface="Calibri" charset="0"/>
              </a:rPr>
              <a:t> Detection:</a:t>
            </a:r>
          </a:p>
          <a:p>
            <a:pPr marL="0" indent="0" algn="l">
              <a:lnSpc>
                <a:spcPts val="3278"/>
              </a:lnSpc>
              <a:spcBef>
                <a:spcPts val="0"/>
              </a:spcBef>
              <a:spcAft>
                <a:spcPts val="0"/>
              </a:spcAft>
              <a:buNone/>
            </a:pPr>
            <a:r>
              <a:rPr lang="en-US" altLang="zh-CN" sz="2245" b="0" i="0" u="none" strike="noStrike" kern="1200" cap="none" spc="0" baseline="0" dirty="0" smtClean="0">
                <a:solidFill>
                  <a:srgbClr val="FFFFFF"/>
                </a:solidFill>
                <a:latin typeface="DM Sans" charset="0"/>
                <a:ea typeface="宋体" charset="0"/>
                <a:cs typeface="Calibri" charset="0"/>
              </a:rPr>
              <a:t>Early </a:t>
            </a:r>
            <a:r>
              <a:rPr lang="en-US" altLang="zh-CN" sz="2245" b="0" i="0" u="none" strike="noStrike" kern="1200" cap="none" spc="0" baseline="0" dirty="0">
                <a:solidFill>
                  <a:srgbClr val="FFFFFF"/>
                </a:solidFill>
                <a:latin typeface="DM Sans" charset="0"/>
                <a:ea typeface="宋体" charset="0"/>
                <a:cs typeface="Calibri" charset="0"/>
              </a:rPr>
              <a:t>detection of brain tumors is vital for improved patient outcomes and prognosis. It allows healthcare professionals to intervene promptly, initiate appropriate treatments, and monitor disease progression. Moreover, accurate detection aids in distinguishing between benign and malignant tumors, guiding treatment decisions effectively.</a:t>
            </a:r>
          </a:p>
          <a:p>
            <a:pPr marL="0" indent="0" algn="l">
              <a:lnSpc>
                <a:spcPts val="3278"/>
              </a:lnSpc>
              <a:spcBef>
                <a:spcPts val="0"/>
              </a:spcBef>
              <a:spcAft>
                <a:spcPts val="0"/>
              </a:spcAft>
              <a:buNone/>
            </a:pPr>
            <a:endParaRPr lang="en-US" altLang="zh-CN" sz="2245" b="0" i="0" u="none" strike="noStrike" kern="1200" cap="none" spc="0" baseline="0" dirty="0">
              <a:solidFill>
                <a:srgbClr val="FFFFFF"/>
              </a:solidFill>
              <a:latin typeface="DM Sans" charset="0"/>
              <a:ea typeface="宋体" charset="0"/>
              <a:cs typeface="Calibri" charset="0"/>
            </a:endParaRPr>
          </a:p>
          <a:p>
            <a:pPr marL="0" indent="0" algn="l">
              <a:lnSpc>
                <a:spcPts val="3278"/>
              </a:lnSpc>
              <a:spcBef>
                <a:spcPts val="0"/>
              </a:spcBef>
              <a:spcAft>
                <a:spcPts val="0"/>
              </a:spcAft>
              <a:buNone/>
            </a:pPr>
            <a:r>
              <a:rPr lang="en-US" altLang="zh-CN" sz="2245" b="0" i="0" u="none" strike="noStrike" kern="1200" cap="none" spc="0" baseline="0" dirty="0">
                <a:solidFill>
                  <a:srgbClr val="FFFFFF"/>
                </a:solidFill>
                <a:latin typeface="DM Sans Bold" charset="0"/>
                <a:ea typeface="宋体" charset="0"/>
                <a:cs typeface="Calibri" charset="0"/>
              </a:rPr>
              <a:t>Overview of Project's Objectives and Significance:</a:t>
            </a:r>
          </a:p>
          <a:p>
            <a:pPr marL="0" indent="0" algn="l">
              <a:lnSpc>
                <a:spcPts val="3278"/>
              </a:lnSpc>
              <a:spcBef>
                <a:spcPts val="0"/>
              </a:spcBef>
              <a:spcAft>
                <a:spcPts val="0"/>
              </a:spcAft>
              <a:buNone/>
            </a:pPr>
            <a:r>
              <a:rPr lang="en-US" altLang="zh-CN" sz="2245" b="0" i="0" u="none" strike="noStrike" kern="1200" cap="none" spc="0" baseline="0" dirty="0">
                <a:solidFill>
                  <a:srgbClr val="FFFFFF"/>
                </a:solidFill>
                <a:latin typeface="DM Sans" charset="0"/>
                <a:ea typeface="宋体" charset="0"/>
                <a:cs typeface="Calibri" charset="0"/>
              </a:rPr>
              <a:t>Our project aims to develop and deploy an AI-powered Brain Tumor Detection System that leverages medical imaging data, machine learning algorithms, and deep learning techniques. The system will automate the process of analyzing MRI and CT scans to detect and classify brain tumors accurately</a:t>
            </a:r>
          </a:p>
          <a:p>
            <a:pPr marL="0" indent="0" algn="l">
              <a:lnSpc>
                <a:spcPts val="3278"/>
              </a:lnSpc>
              <a:spcBef>
                <a:spcPts val="0"/>
              </a:spcBef>
              <a:spcAft>
                <a:spcPts val="0"/>
              </a:spcAft>
              <a:buNone/>
            </a:pPr>
            <a:endParaRPr lang="zh-CN" altLang="en-US" sz="2245" b="0" i="0" u="none" strike="noStrike" kern="1200" cap="none" spc="0" baseline="0" dirty="0">
              <a:solidFill>
                <a:srgbClr val="FFFFFF"/>
              </a:solidFill>
              <a:latin typeface="DM Sans" charset="0"/>
              <a:ea typeface="宋体" charset="0"/>
              <a:cs typeface="Calibri" charset="0"/>
            </a:endParaRPr>
          </a:p>
        </p:txBody>
      </p:sp>
      <p:sp>
        <p:nvSpPr>
          <p:cNvPr id="38" name="曲线"/>
          <p:cNvSpPr>
            <a:spLocks/>
          </p:cNvSpPr>
          <p:nvPr/>
        </p:nvSpPr>
        <p:spPr>
          <a:xfrm>
            <a:off x="-855820" y="7696585"/>
            <a:ext cx="4114800" cy="411480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alphaModFix amt="67000"/>
            </a:blip>
            <a:stretch/>
          </a:blipFill>
          <a:ln cap="flat" cmpd="sng">
            <a:noFill/>
            <a:prstDash val="solid"/>
            <a:miter/>
          </a:ln>
        </p:spPr>
      </p:sp>
      <p:sp>
        <p:nvSpPr>
          <p:cNvPr id="39" name="曲线"/>
          <p:cNvSpPr>
            <a:spLocks/>
          </p:cNvSpPr>
          <p:nvPr/>
        </p:nvSpPr>
        <p:spPr>
          <a:xfrm>
            <a:off x="14792965" y="-4982246"/>
            <a:ext cx="8083464" cy="8073361"/>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Tree>
    <p:extLst>
      <p:ext uri="{BB962C8B-B14F-4D97-AF65-F5344CB8AC3E}">
        <p14:creationId xmlns:p14="http://schemas.microsoft.com/office/powerpoint/2010/main" val="2069468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41" name="矩形"/>
          <p:cNvSpPr>
            <a:spLocks/>
          </p:cNvSpPr>
          <p:nvPr/>
        </p:nvSpPr>
        <p:spPr>
          <a:xfrm>
            <a:off x="3201211" y="942975"/>
            <a:ext cx="12474942" cy="858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762"/>
              </a:lnSpc>
              <a:spcBef>
                <a:spcPts val="0"/>
              </a:spcBef>
              <a:spcAft>
                <a:spcPts val="0"/>
              </a:spcAft>
              <a:buNone/>
            </a:pPr>
            <a:r>
              <a:rPr lang="en-US" altLang="zh-CN" sz="4865" b="0" i="0" u="none" strike="noStrike" kern="1200" cap="none" spc="0" baseline="0">
                <a:solidFill>
                  <a:srgbClr val="048AFF"/>
                </a:solidFill>
                <a:latin typeface="Now Bold" charset="0"/>
                <a:ea typeface="宋体" charset="0"/>
                <a:cs typeface="Calibri" charset="0"/>
              </a:rPr>
              <a:t>Background and Literature Review</a:t>
            </a:r>
            <a:endParaRPr lang="zh-CN" altLang="en-US" sz="4865" b="0" i="0" u="none" strike="noStrike" kern="1200" cap="none" spc="0" baseline="0">
              <a:solidFill>
                <a:srgbClr val="048AFF"/>
              </a:solidFill>
              <a:latin typeface="Now Bold" charset="0"/>
              <a:ea typeface="宋体" charset="0"/>
              <a:cs typeface="Calibri" charset="0"/>
            </a:endParaRPr>
          </a:p>
        </p:txBody>
      </p:sp>
      <p:sp>
        <p:nvSpPr>
          <p:cNvPr id="42" name="矩形"/>
          <p:cNvSpPr>
            <a:spLocks/>
          </p:cNvSpPr>
          <p:nvPr/>
        </p:nvSpPr>
        <p:spPr>
          <a:xfrm>
            <a:off x="2534283" y="2929880"/>
            <a:ext cx="14725016" cy="185369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charset="0"/>
                <a:ea typeface="宋体" charset="0"/>
                <a:cs typeface="Calibri" charset="0"/>
              </a:rPr>
              <a:t>In today's medical landscape, brain tumors pose a significant health challenge across all age groups, including children. The need for accurate and timely detection of brain tumors is paramount to ensure effective treatment and improved patient outcomes. However, traditional detection methods may not always keep pace with the evolving complexities of brain tumor diagnosis.</a:t>
            </a:r>
            <a:endParaRPr lang="zh-CN" altLang="en-US" sz="2499" b="0" i="0" u="none" strike="noStrike" kern="1200" cap="none" spc="0" baseline="0">
              <a:solidFill>
                <a:srgbClr val="FFFFFF"/>
              </a:solidFill>
              <a:latin typeface="DM Sans" charset="0"/>
              <a:ea typeface="宋体" charset="0"/>
              <a:cs typeface="Calibri" charset="0"/>
            </a:endParaRPr>
          </a:p>
        </p:txBody>
      </p:sp>
      <p:sp>
        <p:nvSpPr>
          <p:cNvPr id="43" name="曲线"/>
          <p:cNvSpPr>
            <a:spLocks/>
          </p:cNvSpPr>
          <p:nvPr/>
        </p:nvSpPr>
        <p:spPr>
          <a:xfrm>
            <a:off x="-3508172" y="5903638"/>
            <a:ext cx="8403333" cy="840333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blipFill>
          <a:ln cap="flat" cmpd="sng">
            <a:noFill/>
            <a:prstDash val="solid"/>
            <a:miter/>
          </a:ln>
        </p:spPr>
      </p:sp>
      <p:sp>
        <p:nvSpPr>
          <p:cNvPr id="44" name="曲线"/>
          <p:cNvSpPr>
            <a:spLocks/>
          </p:cNvSpPr>
          <p:nvPr/>
        </p:nvSpPr>
        <p:spPr>
          <a:xfrm>
            <a:off x="14756708" y="-5890224"/>
            <a:ext cx="11445410" cy="1144541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45" name="矩形"/>
          <p:cNvSpPr>
            <a:spLocks/>
          </p:cNvSpPr>
          <p:nvPr/>
        </p:nvSpPr>
        <p:spPr>
          <a:xfrm>
            <a:off x="2534283" y="5076825"/>
            <a:ext cx="14725016" cy="370738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sng" strike="noStrike" kern="1200" cap="none" spc="0" baseline="0">
                <a:solidFill>
                  <a:srgbClr val="FFFFFF"/>
                </a:solidFill>
                <a:latin typeface="DM Sans Bold" charset="0"/>
                <a:ea typeface="宋体" charset="0"/>
                <a:cs typeface="Calibri" charset="0"/>
              </a:rPr>
              <a:t>Key Points:</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Brain tumors affect people of all ages, necessitating accurate and timely detection for effective treatment.</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Innovations in medical imaging and AI present opportunities to revolutionize brain tumor diagnosis.</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Our project aims to develop an AI-driven Brain Tumor Detection System for precise analysis and improved diagnostic accuracy.</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The system will enable early intervention, personalized treatment plans, and streamlined healthcare workflows.</a:t>
            </a:r>
            <a:endParaRPr lang="zh-CN" altLang="en-US" sz="2499" b="0" i="0" u="none" strike="noStrike" kern="1200" cap="none" spc="0" baseline="0">
              <a:solidFill>
                <a:srgbClr val="FFFFFF"/>
              </a:solidFill>
              <a:latin typeface="DM Sans" charset="0"/>
              <a:ea typeface="宋体" charset="0"/>
              <a:cs typeface="Calibri" charset="0"/>
            </a:endParaRPr>
          </a:p>
        </p:txBody>
      </p:sp>
    </p:spTree>
    <p:extLst>
      <p:ext uri="{BB962C8B-B14F-4D97-AF65-F5344CB8AC3E}">
        <p14:creationId xmlns:p14="http://schemas.microsoft.com/office/powerpoint/2010/main" val="87910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47" name="矩形"/>
          <p:cNvSpPr>
            <a:spLocks/>
          </p:cNvSpPr>
          <p:nvPr/>
        </p:nvSpPr>
        <p:spPr>
          <a:xfrm>
            <a:off x="3120842" y="942975"/>
            <a:ext cx="12474942" cy="858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762"/>
              </a:lnSpc>
              <a:spcBef>
                <a:spcPts val="0"/>
              </a:spcBef>
              <a:spcAft>
                <a:spcPts val="0"/>
              </a:spcAft>
              <a:buNone/>
            </a:pPr>
            <a:r>
              <a:rPr lang="en-US" altLang="zh-CN" sz="4865" b="0" i="0" u="none" strike="noStrike" kern="1200" cap="none" spc="0" baseline="0">
                <a:solidFill>
                  <a:srgbClr val="048AFF"/>
                </a:solidFill>
                <a:latin typeface="Now Bold" charset="0"/>
                <a:ea typeface="宋体" charset="0"/>
                <a:cs typeface="Calibri" charset="0"/>
              </a:rPr>
              <a:t>PROBLEM STATEMENT</a:t>
            </a:r>
            <a:endParaRPr lang="zh-CN" altLang="en-US" sz="4865" b="0" i="0" u="none" strike="noStrike" kern="1200" cap="none" spc="0" baseline="0">
              <a:solidFill>
                <a:srgbClr val="048AFF"/>
              </a:solidFill>
              <a:latin typeface="Now Bold" charset="0"/>
              <a:ea typeface="宋体" charset="0"/>
              <a:cs typeface="Calibri" charset="0"/>
            </a:endParaRPr>
          </a:p>
        </p:txBody>
      </p:sp>
      <p:sp>
        <p:nvSpPr>
          <p:cNvPr id="48" name="矩形"/>
          <p:cNvSpPr>
            <a:spLocks/>
          </p:cNvSpPr>
          <p:nvPr/>
        </p:nvSpPr>
        <p:spPr>
          <a:xfrm>
            <a:off x="3120842" y="2557985"/>
            <a:ext cx="13924142" cy="602449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Bold" charset="0"/>
                <a:ea typeface="宋体" charset="0"/>
                <a:cs typeface="Calibri" charset="0"/>
              </a:rPr>
              <a:t>Challenges:</a:t>
            </a:r>
          </a:p>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charset="0"/>
                <a:ea typeface="宋体" charset="0"/>
                <a:cs typeface="Calibri" charset="0"/>
              </a:rPr>
              <a:t>Understanding the challenges in brain tumor detection is essential for improving diagnostic outcomes and patient care.</a:t>
            </a:r>
          </a:p>
          <a:p>
            <a:pPr marL="1079373" lvl="2" indent="-359791" algn="l">
              <a:lnSpc>
                <a:spcPts val="3649"/>
              </a:lnSpc>
              <a:spcBef>
                <a:spcPts val="0"/>
              </a:spcBef>
              <a:spcAft>
                <a:spcPts val="0"/>
              </a:spcAft>
              <a:buFont typeface="Arial" pitchFamily="34" charset="0"/>
              <a:buChar char="⚬"/>
            </a:pPr>
            <a:r>
              <a:rPr lang="en-US" altLang="zh-CN" sz="2499" b="0" i="0" u="sng" strike="noStrike" kern="1200" cap="none" spc="0" baseline="0">
                <a:solidFill>
                  <a:srgbClr val="FFFFFF"/>
                </a:solidFill>
                <a:latin typeface="DM Sans" charset="0"/>
                <a:ea typeface="宋体" charset="0"/>
                <a:cs typeface="Calibri" charset="0"/>
              </a:rPr>
              <a:t>Complexity of Brain Tumors: </a:t>
            </a:r>
          </a:p>
          <a:p>
            <a:pPr marL="1619123" lvl="3" indent="-404749"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Brain tumors present diverse characteristics, making accurate detection and classification challenging.</a:t>
            </a:r>
          </a:p>
          <a:p>
            <a:pPr marL="1079373" lvl="2" indent="-359791" algn="l">
              <a:lnSpc>
                <a:spcPts val="3649"/>
              </a:lnSpc>
              <a:spcBef>
                <a:spcPts val="0"/>
              </a:spcBef>
              <a:spcAft>
                <a:spcPts val="0"/>
              </a:spcAft>
              <a:buFont typeface="Arial" pitchFamily="34" charset="0"/>
              <a:buChar char="⚬"/>
            </a:pPr>
            <a:r>
              <a:rPr lang="en-US" altLang="zh-CN" sz="2499" b="0" i="0" u="sng" strike="noStrike" kern="1200" cap="none" spc="0" baseline="0">
                <a:solidFill>
                  <a:srgbClr val="FFFFFF"/>
                </a:solidFill>
                <a:latin typeface="DM Sans" charset="0"/>
                <a:ea typeface="宋体" charset="0"/>
                <a:cs typeface="Calibri" charset="0"/>
              </a:rPr>
              <a:t>Variability in Imaging Data:</a:t>
            </a:r>
            <a:r>
              <a:rPr lang="en-US" altLang="zh-CN" sz="2499" b="0" i="0" u="none" strike="noStrike" kern="1200" cap="none" spc="0" baseline="0">
                <a:solidFill>
                  <a:srgbClr val="FFFFFF"/>
                </a:solidFill>
                <a:latin typeface="DM Sans" charset="0"/>
                <a:ea typeface="宋体" charset="0"/>
                <a:cs typeface="Calibri" charset="0"/>
              </a:rPr>
              <a:t> </a:t>
            </a:r>
          </a:p>
          <a:p>
            <a:pPr marL="1619123" lvl="3" indent="-404749"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Interpreting MRI and CT scans can be complex due to variations in imaging features and tumor types.</a:t>
            </a:r>
          </a:p>
          <a:p>
            <a:pPr marL="1079373" lvl="2" indent="-359791" algn="l">
              <a:lnSpc>
                <a:spcPts val="3649"/>
              </a:lnSpc>
              <a:spcBef>
                <a:spcPts val="0"/>
              </a:spcBef>
              <a:spcAft>
                <a:spcPts val="0"/>
              </a:spcAft>
              <a:buFont typeface="Arial" pitchFamily="34" charset="0"/>
              <a:buChar char="⚬"/>
            </a:pPr>
            <a:r>
              <a:rPr lang="en-US" altLang="zh-CN" sz="2499" b="0" i="0" u="sng" strike="noStrike" kern="1200" cap="none" spc="0" baseline="0">
                <a:solidFill>
                  <a:srgbClr val="FFFFFF"/>
                </a:solidFill>
                <a:latin typeface="DM Sans" charset="0"/>
                <a:ea typeface="宋体" charset="0"/>
                <a:cs typeface="Calibri" charset="0"/>
              </a:rPr>
              <a:t>Impact of Innovative Solutions:</a:t>
            </a:r>
          </a:p>
          <a:p>
            <a:pPr marL="1619123" lvl="3" indent="-404749"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charset="0"/>
                <a:ea typeface="宋体" charset="0"/>
                <a:cs typeface="Calibri" charset="0"/>
              </a:rPr>
              <a:t> Innovations in imaging technologies and AI offer promising solutions to overcome these challenges.</a:t>
            </a:r>
          </a:p>
          <a:p>
            <a:pPr marL="0" indent="0" algn="l">
              <a:lnSpc>
                <a:spcPts val="3649"/>
              </a:lnSpc>
              <a:spcBef>
                <a:spcPts val="0"/>
              </a:spcBef>
              <a:spcAft>
                <a:spcPts val="0"/>
              </a:spcAft>
              <a:buNone/>
            </a:pPr>
            <a:endParaRPr lang="zh-CN" altLang="en-US" sz="2499" b="0" i="0" u="none" strike="noStrike" kern="1200" cap="none" spc="0" baseline="0">
              <a:solidFill>
                <a:srgbClr val="FFFFFF"/>
              </a:solidFill>
              <a:latin typeface="DM Sans" charset="0"/>
              <a:ea typeface="宋体" charset="0"/>
              <a:cs typeface="Calibri" charset="0"/>
            </a:endParaRPr>
          </a:p>
        </p:txBody>
      </p:sp>
      <p:sp>
        <p:nvSpPr>
          <p:cNvPr id="49" name="曲线"/>
          <p:cNvSpPr>
            <a:spLocks/>
          </p:cNvSpPr>
          <p:nvPr/>
        </p:nvSpPr>
        <p:spPr>
          <a:xfrm>
            <a:off x="-3508172" y="5903638"/>
            <a:ext cx="8403333" cy="840333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blipFill>
          <a:ln cap="flat" cmpd="sng">
            <a:noFill/>
            <a:prstDash val="solid"/>
            <a:miter/>
          </a:ln>
        </p:spPr>
      </p:sp>
      <p:sp>
        <p:nvSpPr>
          <p:cNvPr id="50" name="曲线"/>
          <p:cNvSpPr>
            <a:spLocks/>
          </p:cNvSpPr>
          <p:nvPr/>
        </p:nvSpPr>
        <p:spPr>
          <a:xfrm>
            <a:off x="14756708" y="-5890224"/>
            <a:ext cx="11445410" cy="1144541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Tree>
    <p:extLst>
      <p:ext uri="{BB962C8B-B14F-4D97-AF65-F5344CB8AC3E}">
        <p14:creationId xmlns:p14="http://schemas.microsoft.com/office/powerpoint/2010/main" val="71697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52" name="矩形"/>
          <p:cNvSpPr>
            <a:spLocks/>
          </p:cNvSpPr>
          <p:nvPr/>
        </p:nvSpPr>
        <p:spPr>
          <a:xfrm>
            <a:off x="3120842" y="942975"/>
            <a:ext cx="12474942" cy="858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762"/>
              </a:lnSpc>
              <a:spcBef>
                <a:spcPts val="0"/>
              </a:spcBef>
              <a:spcAft>
                <a:spcPts val="0"/>
              </a:spcAft>
              <a:buNone/>
            </a:pPr>
            <a:r>
              <a:rPr lang="en-US" altLang="zh-CN" sz="4865" b="0" i="0" u="none" strike="noStrike" kern="1200" cap="none" spc="0" baseline="0">
                <a:solidFill>
                  <a:srgbClr val="048AFF"/>
                </a:solidFill>
                <a:latin typeface="Now Bold" charset="0"/>
                <a:ea typeface="宋体" charset="0"/>
                <a:cs typeface="Calibri" charset="0"/>
              </a:rPr>
              <a:t>PROJECT OVERVIEW</a:t>
            </a:r>
            <a:endParaRPr lang="zh-CN" altLang="en-US" sz="4865" b="0" i="0" u="none" strike="noStrike" kern="1200" cap="none" spc="0" baseline="0">
              <a:solidFill>
                <a:srgbClr val="048AFF"/>
              </a:solidFill>
              <a:latin typeface="Now Bold" charset="0"/>
              <a:ea typeface="宋体" charset="0"/>
              <a:cs typeface="Calibri" charset="0"/>
            </a:endParaRPr>
          </a:p>
        </p:txBody>
      </p:sp>
      <p:sp>
        <p:nvSpPr>
          <p:cNvPr id="53" name="矩形"/>
          <p:cNvSpPr>
            <a:spLocks/>
          </p:cNvSpPr>
          <p:nvPr/>
        </p:nvSpPr>
        <p:spPr>
          <a:xfrm>
            <a:off x="3120842" y="2557985"/>
            <a:ext cx="13924142" cy="5561075"/>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Bold" charset="0"/>
                <a:ea typeface="宋体" charset="0"/>
                <a:cs typeface="Calibri" charset="0"/>
              </a:rPr>
              <a:t>Brain Tumor Detection System</a:t>
            </a:r>
          </a:p>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Bold" charset="0"/>
                <a:ea typeface="宋体" charset="0"/>
                <a:cs typeface="Calibri" charset="0"/>
              </a:rPr>
              <a:t> Introducing an advanced Brain Tumor Detection System designed to improve diagnostic accuracy and patient outcomes.</a:t>
            </a:r>
          </a:p>
          <a:p>
            <a:pPr marL="539623" lvl="1" indent="-269875"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Bold" charset="0"/>
                <a:ea typeface="宋体" charset="0"/>
                <a:cs typeface="Calibri" charset="0"/>
              </a:rPr>
              <a:t> </a:t>
            </a:r>
            <a:r>
              <a:rPr lang="en-US" altLang="zh-CN" sz="2499" b="0" i="0" u="sng" strike="noStrike" kern="1200" cap="none" spc="0" baseline="0">
                <a:solidFill>
                  <a:srgbClr val="FFFFFF"/>
                </a:solidFill>
                <a:latin typeface="DM Sans Bold" charset="0"/>
                <a:ea typeface="宋体" charset="0"/>
                <a:cs typeface="Calibri" charset="0"/>
              </a:rPr>
              <a:t>Innovative Imaging Analysis: </a:t>
            </a:r>
          </a:p>
          <a:p>
            <a:pPr marL="1079373" lvl="2" indent="-359791"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Bold" charset="0"/>
                <a:ea typeface="宋体" charset="0"/>
                <a:cs typeface="Calibri" charset="0"/>
              </a:rPr>
              <a:t>The system utilizes advanced algorithms for precise analysis of MRI and CT scans, aiding in tumor localization and characterization. </a:t>
            </a:r>
          </a:p>
          <a:p>
            <a:pPr marL="539623" lvl="1" indent="-269875" algn="l">
              <a:lnSpc>
                <a:spcPts val="3649"/>
              </a:lnSpc>
              <a:spcBef>
                <a:spcPts val="0"/>
              </a:spcBef>
              <a:spcAft>
                <a:spcPts val="0"/>
              </a:spcAft>
              <a:buFont typeface="Arial" pitchFamily="34" charset="0"/>
              <a:buChar char="•"/>
            </a:pPr>
            <a:r>
              <a:rPr lang="en-US" altLang="zh-CN" sz="2499" b="0" i="0" u="sng" strike="noStrike" kern="1200" cap="none" spc="0" baseline="0">
                <a:solidFill>
                  <a:srgbClr val="FFFFFF"/>
                </a:solidFill>
                <a:latin typeface="DM Sans Bold" charset="0"/>
                <a:ea typeface="宋体" charset="0"/>
                <a:cs typeface="Calibri" charset="0"/>
              </a:rPr>
              <a:t>Machine Learning Integration: </a:t>
            </a:r>
          </a:p>
          <a:p>
            <a:pPr marL="1079373" lvl="2" indent="-359791"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Bold" charset="0"/>
                <a:ea typeface="宋体" charset="0"/>
                <a:cs typeface="Calibri" charset="0"/>
              </a:rPr>
              <a:t>By integrating machine learning, the system can differentiate between benign and malignant tumors and classify tumor types based on imaging features. </a:t>
            </a:r>
          </a:p>
          <a:p>
            <a:pPr marL="539623" lvl="1" indent="-269875" algn="l">
              <a:lnSpc>
                <a:spcPts val="3649"/>
              </a:lnSpc>
              <a:spcBef>
                <a:spcPts val="0"/>
              </a:spcBef>
              <a:spcAft>
                <a:spcPts val="0"/>
              </a:spcAft>
              <a:buFont typeface="Arial" pitchFamily="34" charset="0"/>
              <a:buChar char="•"/>
            </a:pPr>
            <a:r>
              <a:rPr lang="en-US" altLang="zh-CN" sz="2499" b="0" i="0" u="sng" strike="noStrike" kern="1200" cap="none" spc="0" baseline="0">
                <a:solidFill>
                  <a:srgbClr val="FFFFFF"/>
                </a:solidFill>
                <a:latin typeface="DM Sans Bold" charset="0"/>
                <a:ea typeface="宋体" charset="0"/>
                <a:cs typeface="Calibri" charset="0"/>
              </a:rPr>
              <a:t>Early Intervention Capability:</a:t>
            </a:r>
          </a:p>
          <a:p>
            <a:pPr marL="1079373" lvl="2" indent="-359791" algn="l">
              <a:lnSpc>
                <a:spcPts val="3649"/>
              </a:lnSpc>
              <a:spcBef>
                <a:spcPts val="0"/>
              </a:spcBef>
              <a:spcAft>
                <a:spcPts val="0"/>
              </a:spcAft>
              <a:buFont typeface="Arial" pitchFamily="34" charset="0"/>
              <a:buChar char="⚬"/>
            </a:pPr>
            <a:r>
              <a:rPr lang="en-US" altLang="zh-CN" sz="2499" b="0" i="0" u="none" strike="noStrike" kern="1200" cap="none" spc="0" baseline="0">
                <a:solidFill>
                  <a:srgbClr val="FFFFFF"/>
                </a:solidFill>
                <a:latin typeface="DM Sans Bold" charset="0"/>
                <a:ea typeface="宋体" charset="0"/>
                <a:cs typeface="Calibri" charset="0"/>
              </a:rPr>
              <a:t> Early detection enables timely interventions, personalized treatment plans, and improved patient survival rates.</a:t>
            </a:r>
            <a:endParaRPr lang="zh-CN" altLang="en-US" sz="2499" b="0" i="0" u="none" strike="noStrike" kern="1200" cap="none" spc="0" baseline="0">
              <a:solidFill>
                <a:srgbClr val="FFFFFF"/>
              </a:solidFill>
              <a:latin typeface="DM Sans Bold" charset="0"/>
              <a:ea typeface="宋体" charset="0"/>
              <a:cs typeface="Calibri" charset="0"/>
            </a:endParaRPr>
          </a:p>
        </p:txBody>
      </p:sp>
      <p:sp>
        <p:nvSpPr>
          <p:cNvPr id="54" name="曲线"/>
          <p:cNvSpPr>
            <a:spLocks/>
          </p:cNvSpPr>
          <p:nvPr/>
        </p:nvSpPr>
        <p:spPr>
          <a:xfrm>
            <a:off x="-3508172" y="5903638"/>
            <a:ext cx="8403333" cy="840333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blipFill>
          <a:ln cap="flat" cmpd="sng">
            <a:noFill/>
            <a:prstDash val="solid"/>
            <a:miter/>
          </a:ln>
        </p:spPr>
      </p:sp>
      <p:sp>
        <p:nvSpPr>
          <p:cNvPr id="55" name="曲线"/>
          <p:cNvSpPr>
            <a:spLocks/>
          </p:cNvSpPr>
          <p:nvPr/>
        </p:nvSpPr>
        <p:spPr>
          <a:xfrm>
            <a:off x="14756708" y="-5890224"/>
            <a:ext cx="11445410" cy="1144541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Tree>
    <p:extLst>
      <p:ext uri="{BB962C8B-B14F-4D97-AF65-F5344CB8AC3E}">
        <p14:creationId xmlns:p14="http://schemas.microsoft.com/office/powerpoint/2010/main" val="172771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57" name="矩形"/>
          <p:cNvSpPr>
            <a:spLocks/>
          </p:cNvSpPr>
          <p:nvPr/>
        </p:nvSpPr>
        <p:spPr>
          <a:xfrm>
            <a:off x="3120842" y="942975"/>
            <a:ext cx="12474942" cy="85877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6762"/>
              </a:lnSpc>
              <a:spcBef>
                <a:spcPts val="0"/>
              </a:spcBef>
              <a:spcAft>
                <a:spcPts val="0"/>
              </a:spcAft>
              <a:buNone/>
            </a:pPr>
            <a:r>
              <a:rPr lang="en-US" altLang="zh-CN" sz="4865" b="0" i="0" u="none" strike="noStrike" kern="1200" cap="none" spc="0" baseline="0">
                <a:solidFill>
                  <a:srgbClr val="048AFF"/>
                </a:solidFill>
                <a:latin typeface="Now Bold" charset="0"/>
                <a:ea typeface="宋体" charset="0"/>
                <a:cs typeface="Calibri" charset="0"/>
              </a:rPr>
              <a:t>RESEARCH CONTEXT</a:t>
            </a:r>
            <a:endParaRPr lang="zh-CN" altLang="en-US" sz="4865" b="0" i="0" u="none" strike="noStrike" kern="1200" cap="none" spc="0" baseline="0">
              <a:solidFill>
                <a:srgbClr val="048AFF"/>
              </a:solidFill>
              <a:latin typeface="Now Bold" charset="0"/>
              <a:ea typeface="宋体" charset="0"/>
              <a:cs typeface="Calibri" charset="0"/>
            </a:endParaRPr>
          </a:p>
        </p:txBody>
      </p:sp>
      <p:sp>
        <p:nvSpPr>
          <p:cNvPr id="58" name="曲线"/>
          <p:cNvSpPr>
            <a:spLocks/>
          </p:cNvSpPr>
          <p:nvPr/>
        </p:nvSpPr>
        <p:spPr>
          <a:xfrm>
            <a:off x="-3508172" y="5903638"/>
            <a:ext cx="8403333" cy="8403333"/>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599"/>
                </a:lnTo>
                <a:lnTo>
                  <a:pt x="0" y="21599"/>
                </a:lnTo>
                <a:lnTo>
                  <a:pt x="0" y="0"/>
                </a:lnTo>
                <a:close/>
              </a:path>
            </a:pathLst>
          </a:custGeom>
          <a:blipFill rotWithShape="1">
            <a:blip r:embed="rId3"/>
            <a:stretch/>
          </a:blipFill>
          <a:ln cap="flat" cmpd="sng">
            <a:noFill/>
            <a:prstDash val="solid"/>
            <a:miter/>
          </a:ln>
        </p:spPr>
      </p:sp>
      <p:sp>
        <p:nvSpPr>
          <p:cNvPr id="59" name="曲线"/>
          <p:cNvSpPr>
            <a:spLocks/>
          </p:cNvSpPr>
          <p:nvPr/>
        </p:nvSpPr>
        <p:spPr>
          <a:xfrm>
            <a:off x="14756708" y="-5890224"/>
            <a:ext cx="11445410" cy="11445410"/>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60" name="曲线"/>
          <p:cNvSpPr>
            <a:spLocks/>
          </p:cNvSpPr>
          <p:nvPr/>
        </p:nvSpPr>
        <p:spPr>
          <a:xfrm>
            <a:off x="9588868" y="3107550"/>
            <a:ext cx="7011173" cy="5111892"/>
          </a:xfrm>
          <a:custGeom>
            <a:avLst/>
            <a:gdLst>
              <a:gd name="T1" fmla="*/ 0 w 21600"/>
              <a:gd name="T2" fmla="*/ 0 h 21600"/>
              <a:gd name="T3" fmla="*/ 21600 w 21600"/>
              <a:gd name="T4" fmla="*/ 21600 h 21600"/>
            </a:gdLst>
            <a:ahLst/>
            <a:cxnLst/>
            <a:rect l="T1" t="T2" r="T3" b="T4"/>
            <a:pathLst>
              <a:path w="21600" h="21600">
                <a:moveTo>
                  <a:pt x="0" y="0"/>
                </a:moveTo>
                <a:lnTo>
                  <a:pt x="21599" y="0"/>
                </a:lnTo>
                <a:lnTo>
                  <a:pt x="21599" y="21600"/>
                </a:lnTo>
                <a:lnTo>
                  <a:pt x="0" y="21600"/>
                </a:lnTo>
                <a:lnTo>
                  <a:pt x="0" y="0"/>
                </a:lnTo>
                <a:close/>
              </a:path>
            </a:pathLst>
          </a:custGeom>
          <a:blipFill rotWithShape="1">
            <a:blip r:embed="rId5"/>
            <a:stretch/>
          </a:blipFill>
          <a:ln cap="flat" cmpd="sng">
            <a:noFill/>
            <a:prstDash val="solid"/>
            <a:miter/>
          </a:ln>
        </p:spPr>
      </p:sp>
      <p:sp>
        <p:nvSpPr>
          <p:cNvPr id="61" name="矩形"/>
          <p:cNvSpPr>
            <a:spLocks/>
          </p:cNvSpPr>
          <p:nvPr/>
        </p:nvSpPr>
        <p:spPr>
          <a:xfrm>
            <a:off x="1421045" y="2562225"/>
            <a:ext cx="7307204" cy="463423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Bold" charset="0"/>
                <a:ea typeface="宋体" charset="0"/>
                <a:cs typeface="Calibri" charset="0"/>
              </a:rPr>
              <a:t>Brain tumors can significantly impact brain activities, causing cognitive issues such as memory loss and difficulty with attention, motor skill impairments like weakness and coordination problems, sensory changes such as vision or hearing issues, emotional shifts like mood swings, seizures, persistent headaches, fatigue, disrupted sleep, and challenges with executive functions. Effective care involving different medical specialties is crucial for addressing these complex challenges.</a:t>
            </a:r>
            <a:endParaRPr lang="zh-CN" altLang="en-US" sz="2499" b="0" i="0" u="none" strike="noStrike" kern="1200" cap="none" spc="0" baseline="0">
              <a:solidFill>
                <a:srgbClr val="FFFFFF"/>
              </a:solidFill>
              <a:latin typeface="DM Sans Bold" charset="0"/>
              <a:ea typeface="宋体" charset="0"/>
              <a:cs typeface="Calibri" charset="0"/>
            </a:endParaRPr>
          </a:p>
        </p:txBody>
      </p:sp>
      <p:sp>
        <p:nvSpPr>
          <p:cNvPr id="62" name="矩形"/>
          <p:cNvSpPr>
            <a:spLocks/>
          </p:cNvSpPr>
          <p:nvPr/>
        </p:nvSpPr>
        <p:spPr>
          <a:xfrm>
            <a:off x="9144000" y="2374900"/>
            <a:ext cx="7307205" cy="46342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3649"/>
              </a:lnSpc>
              <a:spcBef>
                <a:spcPts val="0"/>
              </a:spcBef>
              <a:spcAft>
                <a:spcPts val="0"/>
              </a:spcAft>
              <a:buNone/>
            </a:pPr>
            <a:r>
              <a:rPr lang="en-US" altLang="zh-CN" sz="2499" b="0" i="0" u="none" strike="noStrike" kern="1200" cap="none" spc="0" baseline="0">
                <a:solidFill>
                  <a:srgbClr val="FFFFFF"/>
                </a:solidFill>
                <a:latin typeface="DM Sans Bold" charset="0"/>
                <a:ea typeface="宋体" charset="0"/>
                <a:cs typeface="Calibri" charset="0"/>
              </a:rPr>
              <a:t>Brain Tumor Detection :</a:t>
            </a:r>
            <a:endParaRPr lang="zh-CN" altLang="en-US" sz="2499" b="0" i="0" u="none" strike="noStrike" kern="1200" cap="none" spc="0" baseline="0">
              <a:solidFill>
                <a:srgbClr val="FFFFFF"/>
              </a:solidFill>
              <a:latin typeface="DM Sans Bold" charset="0"/>
              <a:ea typeface="宋体" charset="0"/>
              <a:cs typeface="Calibri" charset="0"/>
            </a:endParaRPr>
          </a:p>
        </p:txBody>
      </p:sp>
    </p:spTree>
    <p:extLst>
      <p:ext uri="{BB962C8B-B14F-4D97-AF65-F5344CB8AC3E}">
        <p14:creationId xmlns:p14="http://schemas.microsoft.com/office/powerpoint/2010/main" val="1848943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blipFill rotWithShape="1">
            <a:blip r:embed="rId2"/>
            <a:stretch>
              <a:fillRect t="-38888" b="-38888"/>
            </a:stretch>
          </a:blipFill>
          <a:ln cap="flat" cmpd="sng">
            <a:noFill/>
            <a:prstDash val="solid"/>
            <a:miter/>
          </a:ln>
        </p:spPr>
      </p:sp>
      <p:sp>
        <p:nvSpPr>
          <p:cNvPr id="64" name="曲线"/>
          <p:cNvSpPr>
            <a:spLocks/>
          </p:cNvSpPr>
          <p:nvPr/>
        </p:nvSpPr>
        <p:spPr>
          <a:xfrm>
            <a:off x="12438410" y="-5076386"/>
            <a:ext cx="9641781" cy="9629727"/>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65" name="曲线"/>
          <p:cNvSpPr>
            <a:spLocks/>
          </p:cNvSpPr>
          <p:nvPr/>
        </p:nvSpPr>
        <p:spPr>
          <a:xfrm>
            <a:off x="15789970" y="7909420"/>
            <a:ext cx="1469329" cy="142124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ap="flat" cmpd="sng">
            <a:noFill/>
            <a:prstDash val="solid"/>
            <a:miter/>
          </a:ln>
        </p:spPr>
      </p:sp>
      <p:sp>
        <p:nvSpPr>
          <p:cNvPr id="66" name="矩形"/>
          <p:cNvSpPr>
            <a:spLocks/>
          </p:cNvSpPr>
          <p:nvPr/>
        </p:nvSpPr>
        <p:spPr>
          <a:xfrm>
            <a:off x="4679243" y="1239052"/>
            <a:ext cx="8185829" cy="90738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426"/>
              </a:lnSpc>
              <a:spcBef>
                <a:spcPts val="0"/>
              </a:spcBef>
              <a:spcAft>
                <a:spcPts val="0"/>
              </a:spcAft>
              <a:buNone/>
            </a:pPr>
            <a:r>
              <a:rPr lang="en-US" altLang="zh-CN" sz="5343" b="0" i="0" u="none" strike="noStrike" kern="1200" cap="none" spc="0" baseline="0">
                <a:solidFill>
                  <a:srgbClr val="048AFF"/>
                </a:solidFill>
                <a:latin typeface="Now Bold" charset="0"/>
                <a:ea typeface="宋体" charset="0"/>
                <a:cs typeface="Calibri" charset="0"/>
              </a:rPr>
              <a:t>Objectives &amp; Goals</a:t>
            </a:r>
            <a:endParaRPr lang="zh-CN" altLang="en-US" sz="5343" b="0" i="0" u="none" strike="noStrike" kern="1200" cap="none" spc="0" baseline="0">
              <a:solidFill>
                <a:srgbClr val="048AFF"/>
              </a:solidFill>
              <a:latin typeface="Now Bold" charset="0"/>
              <a:ea typeface="宋体" charset="0"/>
              <a:cs typeface="Calibri" charset="0"/>
            </a:endParaRPr>
          </a:p>
        </p:txBody>
      </p:sp>
      <p:sp>
        <p:nvSpPr>
          <p:cNvPr id="67" name="直线"/>
          <p:cNvSpPr>
            <a:spLocks/>
          </p:cNvSpPr>
          <p:nvPr/>
        </p:nvSpPr>
        <p:spPr>
          <a:xfrm>
            <a:off x="9211339" y="2867678"/>
            <a:ext cx="0" cy="5538134"/>
          </a:xfrm>
          <a:prstGeom prst="line">
            <a:avLst/>
          </a:prstGeom>
          <a:noFill/>
          <a:ln w="38100" cap="flat" cmpd="sng">
            <a:solidFill>
              <a:srgbClr val="FFFFFF"/>
            </a:solidFill>
            <a:prstDash val="solid"/>
            <a:round/>
          </a:ln>
        </p:spPr>
      </p:sp>
      <p:sp>
        <p:nvSpPr>
          <p:cNvPr id="68" name="曲线"/>
          <p:cNvSpPr>
            <a:spLocks/>
          </p:cNvSpPr>
          <p:nvPr/>
        </p:nvSpPr>
        <p:spPr>
          <a:xfrm>
            <a:off x="5782250" y="3247220"/>
            <a:ext cx="1390736" cy="1390736"/>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ap="flat" cmpd="sng">
            <a:noFill/>
            <a:prstDash val="solid"/>
            <a:miter/>
          </a:ln>
        </p:spPr>
      </p:sp>
      <p:sp>
        <p:nvSpPr>
          <p:cNvPr id="69" name="曲线"/>
          <p:cNvSpPr>
            <a:spLocks/>
          </p:cNvSpPr>
          <p:nvPr/>
        </p:nvSpPr>
        <p:spPr>
          <a:xfrm>
            <a:off x="11254311" y="3234155"/>
            <a:ext cx="1403803" cy="140380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ap="flat" cmpd="sng">
            <a:noFill/>
            <a:prstDash val="solid"/>
            <a:miter/>
          </a:ln>
        </p:spPr>
      </p:sp>
      <p:sp>
        <p:nvSpPr>
          <p:cNvPr id="70" name="矩形"/>
          <p:cNvSpPr>
            <a:spLocks/>
          </p:cNvSpPr>
          <p:nvPr/>
        </p:nvSpPr>
        <p:spPr>
          <a:xfrm>
            <a:off x="4227594" y="5579595"/>
            <a:ext cx="4544563" cy="239903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254"/>
              </a:lnSpc>
              <a:spcBef>
                <a:spcPts val="0"/>
              </a:spcBef>
              <a:spcAft>
                <a:spcPts val="0"/>
              </a:spcAft>
              <a:buNone/>
            </a:pPr>
            <a:r>
              <a:rPr lang="en-US" altLang="zh-CN" sz="2229" b="0" i="0" u="none" strike="noStrike" kern="1200" cap="none" spc="0" baseline="0">
                <a:solidFill>
                  <a:srgbClr val="FFFFFF"/>
                </a:solidFill>
                <a:latin typeface="DM Sans" charset="0"/>
                <a:ea typeface="宋体" charset="0"/>
                <a:cs typeface="Calibri" charset="0"/>
              </a:rPr>
              <a:t>Develop a system using technology to alert Patients by showing them if they are by chance affected by the brain tumor through the utilization of the MRI scans.</a:t>
            </a:r>
            <a:endParaRPr lang="zh-CN" altLang="en-US" sz="2229" b="0" i="0" u="none" strike="noStrike" kern="1200" cap="none" spc="0" baseline="0">
              <a:solidFill>
                <a:srgbClr val="FFFFFF"/>
              </a:solidFill>
              <a:latin typeface="DM Sans" charset="0"/>
              <a:ea typeface="宋体" charset="0"/>
              <a:cs typeface="Calibri" charset="0"/>
            </a:endParaRPr>
          </a:p>
        </p:txBody>
      </p:sp>
      <p:sp>
        <p:nvSpPr>
          <p:cNvPr id="71" name="矩形"/>
          <p:cNvSpPr>
            <a:spLocks/>
          </p:cNvSpPr>
          <p:nvPr/>
        </p:nvSpPr>
        <p:spPr>
          <a:xfrm>
            <a:off x="1028700" y="4876083"/>
            <a:ext cx="7155586" cy="57308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4718"/>
              </a:lnSpc>
              <a:spcBef>
                <a:spcPts val="0"/>
              </a:spcBef>
              <a:spcAft>
                <a:spcPts val="0"/>
              </a:spcAft>
              <a:buNone/>
            </a:pPr>
            <a:r>
              <a:rPr lang="en-US" altLang="zh-CN" sz="3393" b="0" i="0" u="none" strike="noStrike" kern="1200" cap="none" spc="0" baseline="0">
                <a:solidFill>
                  <a:srgbClr val="B100E8"/>
                </a:solidFill>
                <a:latin typeface="Now Bold" charset="0"/>
                <a:ea typeface="宋体" charset="0"/>
                <a:cs typeface="Calibri" charset="0"/>
              </a:rPr>
              <a:t>Reliable Brain Tumor Detection</a:t>
            </a:r>
            <a:endParaRPr lang="zh-CN" altLang="en-US" sz="3393" b="0" i="0" u="none" strike="noStrike" kern="1200" cap="none" spc="0" baseline="0">
              <a:solidFill>
                <a:srgbClr val="B100E8"/>
              </a:solidFill>
              <a:latin typeface="Now Bold" charset="0"/>
              <a:ea typeface="宋体" charset="0"/>
              <a:cs typeface="Calibri" charset="0"/>
            </a:endParaRPr>
          </a:p>
        </p:txBody>
      </p:sp>
      <p:sp>
        <p:nvSpPr>
          <p:cNvPr id="72" name="曲线"/>
          <p:cNvSpPr>
            <a:spLocks/>
          </p:cNvSpPr>
          <p:nvPr/>
        </p:nvSpPr>
        <p:spPr>
          <a:xfrm>
            <a:off x="-4327715" y="6542790"/>
            <a:ext cx="9641780" cy="962972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73" name="矩形"/>
          <p:cNvSpPr>
            <a:spLocks/>
          </p:cNvSpPr>
          <p:nvPr/>
        </p:nvSpPr>
        <p:spPr>
          <a:xfrm>
            <a:off x="10387903" y="5579595"/>
            <a:ext cx="4082541" cy="19964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3254"/>
              </a:lnSpc>
              <a:spcBef>
                <a:spcPts val="0"/>
              </a:spcBef>
              <a:spcAft>
                <a:spcPts val="0"/>
              </a:spcAft>
              <a:buNone/>
            </a:pPr>
            <a:r>
              <a:rPr lang="en-US" altLang="zh-CN" sz="2229" b="0" i="0" u="none" strike="noStrike" kern="1200" cap="none" spc="0" baseline="0">
                <a:solidFill>
                  <a:srgbClr val="FFFFFF"/>
                </a:solidFill>
                <a:latin typeface="DM Sans" charset="0"/>
                <a:ea typeface="宋体" charset="0"/>
                <a:cs typeface="Calibri" charset="0"/>
              </a:rPr>
              <a:t>Create a user-friendly tool that effortlessly fits into Hospitals for easy evaluation of MRI scans for the identification of Brain tumors .</a:t>
            </a:r>
            <a:endParaRPr lang="zh-CN" altLang="en-US" sz="2229" b="0" i="0" u="none" strike="noStrike" kern="1200" cap="none" spc="0" baseline="0">
              <a:solidFill>
                <a:srgbClr val="FFFFFF"/>
              </a:solidFill>
              <a:latin typeface="DM Sans" charset="0"/>
              <a:ea typeface="宋体" charset="0"/>
              <a:cs typeface="Calibri" charset="0"/>
            </a:endParaRPr>
          </a:p>
        </p:txBody>
      </p:sp>
      <p:sp>
        <p:nvSpPr>
          <p:cNvPr id="74" name="矩形"/>
          <p:cNvSpPr>
            <a:spLocks/>
          </p:cNvSpPr>
          <p:nvPr/>
        </p:nvSpPr>
        <p:spPr>
          <a:xfrm>
            <a:off x="10234742" y="4876083"/>
            <a:ext cx="6494092" cy="57308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4718"/>
              </a:lnSpc>
              <a:spcBef>
                <a:spcPts val="0"/>
              </a:spcBef>
              <a:spcAft>
                <a:spcPts val="0"/>
              </a:spcAft>
              <a:buNone/>
            </a:pPr>
            <a:r>
              <a:rPr lang="en-US" altLang="zh-CN" sz="3393" b="0" i="0" u="none" strike="noStrike" kern="1200" cap="none" spc="0" baseline="0">
                <a:solidFill>
                  <a:srgbClr val="B100E8"/>
                </a:solidFill>
                <a:latin typeface="Now Bold" charset="0"/>
                <a:ea typeface="宋体" charset="0"/>
                <a:cs typeface="Calibri" charset="0"/>
              </a:rPr>
              <a:t>Easy Integration Everywhere</a:t>
            </a:r>
            <a:endParaRPr lang="zh-CN" altLang="en-US" sz="3393" b="0" i="0" u="none" strike="noStrike" kern="1200" cap="none" spc="0" baseline="0">
              <a:solidFill>
                <a:srgbClr val="B100E8"/>
              </a:solidFill>
              <a:latin typeface="Now Bold" charset="0"/>
              <a:ea typeface="宋体" charset="0"/>
              <a:cs typeface="Calibri" charset="0"/>
            </a:endParaRPr>
          </a:p>
        </p:txBody>
      </p:sp>
    </p:spTree>
    <p:extLst>
      <p:ext uri="{BB962C8B-B14F-4D97-AF65-F5344CB8AC3E}">
        <p14:creationId xmlns:p14="http://schemas.microsoft.com/office/powerpoint/2010/main" val="1633817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曲线"/>
          <p:cNvSpPr>
            <a:spLocks/>
          </p:cNvSpPr>
          <p:nvPr/>
        </p:nvSpPr>
        <p:spPr>
          <a:xfrm>
            <a:off x="0" y="0"/>
            <a:ext cx="18288000" cy="10287000"/>
          </a:xfrm>
          <a:custGeom>
            <a:avLst/>
            <a:gdLst>
              <a:gd name="T1" fmla="*/ 0 w 21600"/>
              <a:gd name="T2" fmla="*/ 0 h 21600"/>
              <a:gd name="T3" fmla="*/ 21600 w 21600"/>
              <a:gd name="T4" fmla="*/ 21600 h 21600"/>
            </a:gdLst>
            <a:ahLst/>
            <a:cxnLst/>
            <a:rect l="T1" t="T2" r="T3" b="T4"/>
            <a:pathLst>
              <a:path w="21600" h="21600">
                <a:moveTo>
                  <a:pt x="21600" y="21600"/>
                </a:moveTo>
                <a:lnTo>
                  <a:pt x="0" y="21600"/>
                </a:lnTo>
                <a:lnTo>
                  <a:pt x="0" y="0"/>
                </a:lnTo>
                <a:lnTo>
                  <a:pt x="21600" y="0"/>
                </a:lnTo>
                <a:lnTo>
                  <a:pt x="21600" y="21600"/>
                </a:lnTo>
                <a:close/>
              </a:path>
            </a:pathLst>
          </a:custGeom>
          <a:blipFill rotWithShape="1">
            <a:blip r:embed="rId2"/>
            <a:stretch>
              <a:fillRect t="-38888" b="-38888"/>
            </a:stretch>
          </a:blipFill>
          <a:ln cap="flat" cmpd="sng">
            <a:noFill/>
            <a:prstDash val="solid"/>
            <a:miter/>
          </a:ln>
        </p:spPr>
      </p:sp>
      <p:sp>
        <p:nvSpPr>
          <p:cNvPr id="76" name="曲线"/>
          <p:cNvSpPr>
            <a:spLocks/>
          </p:cNvSpPr>
          <p:nvPr/>
        </p:nvSpPr>
        <p:spPr>
          <a:xfrm rot="3567097">
            <a:off x="14624984" y="-2635166"/>
            <a:ext cx="5268633" cy="51500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grpSp>
        <p:nvGrpSpPr>
          <p:cNvPr id="79" name="组合"/>
          <p:cNvGrpSpPr>
            <a:grpSpLocks/>
          </p:cNvGrpSpPr>
          <p:nvPr/>
        </p:nvGrpSpPr>
        <p:grpSpPr>
          <a:xfrm>
            <a:off x="2771269" y="3430233"/>
            <a:ext cx="2878545" cy="4899586"/>
            <a:chOff x="2771269" y="3430233"/>
            <a:chExt cx="2878545" cy="4899586"/>
          </a:xfrm>
        </p:grpSpPr>
        <p:sp>
          <p:nvSpPr>
            <p:cNvPr id="77" name="曲线"/>
            <p:cNvSpPr>
              <a:spLocks/>
            </p:cNvSpPr>
            <p:nvPr/>
          </p:nvSpPr>
          <p:spPr>
            <a:xfrm>
              <a:off x="2771269" y="3466398"/>
              <a:ext cx="2878545" cy="4863421"/>
            </a:xfrm>
            <a:custGeom>
              <a:avLst/>
              <a:gdLst>
                <a:gd name="T1" fmla="*/ 0 w 21600"/>
                <a:gd name="T2" fmla="*/ 0 h 21600"/>
                <a:gd name="T3" fmla="*/ 21600 w 21600"/>
                <a:gd name="T4" fmla="*/ 21600 h 21600"/>
              </a:gdLst>
              <a:ahLst/>
              <a:cxnLst/>
              <a:rect l="T1" t="T2" r="T3" b="T4"/>
              <a:pathLst>
                <a:path w="21600" h="21600">
                  <a:moveTo>
                    <a:pt x="1226" y="0"/>
                  </a:moveTo>
                  <a:lnTo>
                    <a:pt x="20373" y="0"/>
                  </a:lnTo>
                  <a:cubicBezTo>
                    <a:pt x="21051" y="0"/>
                    <a:pt x="21600" y="324"/>
                    <a:pt x="21600" y="725"/>
                  </a:cubicBezTo>
                  <a:lnTo>
                    <a:pt x="21600" y="20874"/>
                  </a:lnTo>
                  <a:cubicBezTo>
                    <a:pt x="21600" y="21066"/>
                    <a:pt x="21470" y="21251"/>
                    <a:pt x="21240" y="21387"/>
                  </a:cubicBezTo>
                  <a:cubicBezTo>
                    <a:pt x="21010" y="21523"/>
                    <a:pt x="20699" y="21600"/>
                    <a:pt x="20373" y="21600"/>
                  </a:cubicBezTo>
                  <a:lnTo>
                    <a:pt x="1226" y="21600"/>
                  </a:lnTo>
                  <a:cubicBezTo>
                    <a:pt x="900" y="21600"/>
                    <a:pt x="589" y="21523"/>
                    <a:pt x="359" y="21387"/>
                  </a:cubicBezTo>
                  <a:cubicBezTo>
                    <a:pt x="129" y="21251"/>
                    <a:pt x="0" y="21066"/>
                    <a:pt x="0" y="20874"/>
                  </a:cubicBezTo>
                  <a:lnTo>
                    <a:pt x="0" y="725"/>
                  </a:lnTo>
                  <a:cubicBezTo>
                    <a:pt x="0" y="533"/>
                    <a:pt x="129" y="348"/>
                    <a:pt x="359" y="212"/>
                  </a:cubicBezTo>
                  <a:cubicBezTo>
                    <a:pt x="589" y="76"/>
                    <a:pt x="900" y="0"/>
                    <a:pt x="1226"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78" name="矩形"/>
            <p:cNvSpPr>
              <a:spLocks/>
            </p:cNvSpPr>
            <p:nvPr/>
          </p:nvSpPr>
          <p:spPr>
            <a:xfrm>
              <a:off x="2771269" y="3430233"/>
              <a:ext cx="2878545" cy="4899586"/>
            </a:xfrm>
            <a:prstGeom prst="rect">
              <a:avLst/>
            </a:prstGeom>
            <a:noFill/>
            <a:ln w="12700" cap="flat" cmpd="sng">
              <a:noFill/>
              <a:prstDash val="solid"/>
              <a:miter/>
            </a:ln>
          </p:spPr>
        </p:sp>
      </p:grpSp>
      <p:grpSp>
        <p:nvGrpSpPr>
          <p:cNvPr id="81" name="组合"/>
          <p:cNvGrpSpPr>
            <a:grpSpLocks/>
          </p:cNvGrpSpPr>
          <p:nvPr/>
        </p:nvGrpSpPr>
        <p:grpSpPr>
          <a:xfrm>
            <a:off x="2892984" y="3622133"/>
            <a:ext cx="2635116" cy="2635643"/>
            <a:chOff x="2892984" y="3622133"/>
            <a:chExt cx="2635116" cy="2635643"/>
          </a:xfrm>
        </p:grpSpPr>
        <p:sp>
          <p:nvSpPr>
            <p:cNvPr id="80" name="曲线"/>
            <p:cNvSpPr>
              <a:spLocks/>
            </p:cNvSpPr>
            <p:nvPr/>
          </p:nvSpPr>
          <p:spPr>
            <a:xfrm>
              <a:off x="2892984" y="3622133"/>
              <a:ext cx="2635116" cy="2635643"/>
            </a:xfrm>
            <a:custGeom>
              <a:avLst/>
              <a:gdLst>
                <a:gd name="T1" fmla="*/ 0 w 21600"/>
                <a:gd name="T2" fmla="*/ 0 h 21600"/>
                <a:gd name="T3" fmla="*/ 21600 w 21600"/>
                <a:gd name="T4" fmla="*/ 21600 h 21600"/>
              </a:gdLst>
              <a:ahLst/>
              <a:cxnLst/>
              <a:rect l="T1" t="T2" r="T3" b="T4"/>
              <a:pathLst>
                <a:path w="21600" h="21600">
                  <a:moveTo>
                    <a:pt x="0" y="20252"/>
                  </a:moveTo>
                  <a:lnTo>
                    <a:pt x="0" y="1343"/>
                  </a:lnTo>
                  <a:cubicBezTo>
                    <a:pt x="0" y="600"/>
                    <a:pt x="600" y="0"/>
                    <a:pt x="1343" y="0"/>
                  </a:cubicBezTo>
                  <a:lnTo>
                    <a:pt x="20260" y="0"/>
                  </a:lnTo>
                  <a:cubicBezTo>
                    <a:pt x="20999" y="0"/>
                    <a:pt x="21600" y="600"/>
                    <a:pt x="21600" y="1343"/>
                  </a:cubicBezTo>
                  <a:lnTo>
                    <a:pt x="21600" y="20256"/>
                  </a:lnTo>
                  <a:cubicBezTo>
                    <a:pt x="21600" y="20999"/>
                    <a:pt x="20999" y="21600"/>
                    <a:pt x="20256" y="21600"/>
                  </a:cubicBezTo>
                  <a:lnTo>
                    <a:pt x="1343" y="21600"/>
                  </a:lnTo>
                  <a:cubicBezTo>
                    <a:pt x="600" y="21595"/>
                    <a:pt x="0" y="20995"/>
                    <a:pt x="0" y="20252"/>
                  </a:cubicBezTo>
                  <a:close/>
                </a:path>
              </a:pathLst>
            </a:custGeom>
            <a:blipFill rotWithShape="1">
              <a:blip r:embed="rId4"/>
              <a:stretch>
                <a:fillRect l="-49522" r="-49522"/>
              </a:stretch>
            </a:blipFill>
            <a:ln cap="flat" cmpd="sng">
              <a:noFill/>
              <a:prstDash val="solid"/>
              <a:miter/>
            </a:ln>
          </p:spPr>
        </p:sp>
      </p:grpSp>
      <p:grpSp>
        <p:nvGrpSpPr>
          <p:cNvPr id="84" name="组合"/>
          <p:cNvGrpSpPr>
            <a:grpSpLocks/>
          </p:cNvGrpSpPr>
          <p:nvPr/>
        </p:nvGrpSpPr>
        <p:grpSpPr>
          <a:xfrm>
            <a:off x="-2878545" y="3596887"/>
            <a:ext cx="2878545" cy="2878545"/>
            <a:chOff x="-2878545" y="3596887"/>
            <a:chExt cx="2878545" cy="2878545"/>
          </a:xfrm>
        </p:grpSpPr>
        <p:sp>
          <p:nvSpPr>
            <p:cNvPr id="82" name="曲线"/>
            <p:cNvSpPr>
              <a:spLocks/>
            </p:cNvSpPr>
            <p:nvPr/>
          </p:nvSpPr>
          <p:spPr>
            <a:xfrm>
              <a:off x="-2838246" y="3637186"/>
              <a:ext cx="2797947" cy="2797947"/>
            </a:xfrm>
            <a:custGeom>
              <a:avLst/>
              <a:gdLst>
                <a:gd name="T1" fmla="*/ 0 w 21600"/>
                <a:gd name="T2" fmla="*/ 0 h 21600"/>
                <a:gd name="T3" fmla="*/ 21600 w 21600"/>
                <a:gd name="T4" fmla="*/ 21600 h 21600"/>
              </a:gdLst>
              <a:ahLst/>
              <a:cxnLst/>
              <a:rect l="T1" t="T2" r="T3" b="T4"/>
              <a:pathLst>
                <a:path w="21600" h="21600">
                  <a:moveTo>
                    <a:pt x="21600" y="20524"/>
                  </a:moveTo>
                  <a:cubicBezTo>
                    <a:pt x="21600" y="21115"/>
                    <a:pt x="21120" y="21595"/>
                    <a:pt x="20528" y="21595"/>
                  </a:cubicBezTo>
                  <a:lnTo>
                    <a:pt x="1075" y="21595"/>
                  </a:lnTo>
                  <a:cubicBezTo>
                    <a:pt x="480" y="21600"/>
                    <a:pt x="0" y="21120"/>
                    <a:pt x="0" y="20524"/>
                  </a:cubicBezTo>
                  <a:lnTo>
                    <a:pt x="0" y="1075"/>
                  </a:lnTo>
                  <a:cubicBezTo>
                    <a:pt x="0" y="480"/>
                    <a:pt x="480" y="0"/>
                    <a:pt x="1075" y="0"/>
                  </a:cubicBezTo>
                  <a:lnTo>
                    <a:pt x="20528" y="0"/>
                  </a:lnTo>
                  <a:cubicBezTo>
                    <a:pt x="21120" y="0"/>
                    <a:pt x="21600" y="480"/>
                    <a:pt x="21600" y="1075"/>
                  </a:cubicBezTo>
                  <a:lnTo>
                    <a:pt x="21600" y="20524"/>
                  </a:lnTo>
                  <a:close/>
                </a:path>
              </a:pathLst>
            </a:custGeom>
            <a:blipFill rotWithShape="1">
              <a:blip r:embed="rId5"/>
              <a:stretch>
                <a:fillRect l="-25031" r="-25031"/>
              </a:stretch>
            </a:blipFill>
            <a:ln cap="flat" cmpd="sng">
              <a:noFill/>
              <a:prstDash val="solid"/>
              <a:miter/>
            </a:ln>
          </p:spPr>
        </p:sp>
        <p:sp>
          <p:nvSpPr>
            <p:cNvPr id="83" name="曲线"/>
            <p:cNvSpPr>
              <a:spLocks/>
            </p:cNvSpPr>
            <p:nvPr/>
          </p:nvSpPr>
          <p:spPr>
            <a:xfrm>
              <a:off x="-2878545" y="3596887"/>
              <a:ext cx="2878545" cy="2878545"/>
            </a:xfrm>
            <a:custGeom>
              <a:avLst/>
              <a:gdLst>
                <a:gd name="T1" fmla="*/ 0 w 21600"/>
                <a:gd name="T2" fmla="*/ 0 h 21600"/>
                <a:gd name="T3" fmla="*/ 21600 w 21600"/>
                <a:gd name="T4" fmla="*/ 21600 h 21600"/>
              </a:gdLst>
              <a:ahLst/>
              <a:cxnLst/>
              <a:rect l="T1" t="T2" r="T3" b="T4"/>
              <a:pathLst>
                <a:path w="21600" h="21600">
                  <a:moveTo>
                    <a:pt x="20252" y="21600"/>
                  </a:moveTo>
                  <a:lnTo>
                    <a:pt x="1347" y="21600"/>
                  </a:lnTo>
                  <a:cubicBezTo>
                    <a:pt x="604" y="21600"/>
                    <a:pt x="0" y="20995"/>
                    <a:pt x="0" y="20252"/>
                  </a:cubicBezTo>
                  <a:lnTo>
                    <a:pt x="0" y="1347"/>
                  </a:lnTo>
                  <a:cubicBezTo>
                    <a:pt x="0" y="604"/>
                    <a:pt x="604" y="0"/>
                    <a:pt x="1347" y="0"/>
                  </a:cubicBezTo>
                  <a:lnTo>
                    <a:pt x="20256" y="0"/>
                  </a:lnTo>
                  <a:cubicBezTo>
                    <a:pt x="20995" y="0"/>
                    <a:pt x="21600" y="604"/>
                    <a:pt x="21600" y="1347"/>
                  </a:cubicBezTo>
                  <a:lnTo>
                    <a:pt x="21600" y="20256"/>
                  </a:lnTo>
                  <a:cubicBezTo>
                    <a:pt x="21600" y="20995"/>
                    <a:pt x="20995" y="21600"/>
                    <a:pt x="20252" y="21600"/>
                  </a:cubicBezTo>
                </a:path>
                <a:path w="21600" h="21600">
                  <a:moveTo>
                    <a:pt x="1347" y="609"/>
                  </a:moveTo>
                  <a:cubicBezTo>
                    <a:pt x="941" y="609"/>
                    <a:pt x="609" y="941"/>
                    <a:pt x="609" y="1347"/>
                  </a:cubicBezTo>
                  <a:lnTo>
                    <a:pt x="609" y="20256"/>
                  </a:lnTo>
                  <a:cubicBezTo>
                    <a:pt x="609" y="20662"/>
                    <a:pt x="941" y="20995"/>
                    <a:pt x="1347" y="20995"/>
                  </a:cubicBezTo>
                  <a:lnTo>
                    <a:pt x="20256" y="20995"/>
                  </a:lnTo>
                  <a:cubicBezTo>
                    <a:pt x="20662" y="20995"/>
                    <a:pt x="20995" y="20662"/>
                    <a:pt x="20995" y="20256"/>
                  </a:cubicBezTo>
                  <a:lnTo>
                    <a:pt x="20995" y="1347"/>
                  </a:lnTo>
                  <a:cubicBezTo>
                    <a:pt x="20995" y="941"/>
                    <a:pt x="20662" y="609"/>
                    <a:pt x="20256" y="609"/>
                  </a:cubicBezTo>
                  <a:lnTo>
                    <a:pt x="1347" y="609"/>
                  </a:ln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grpSp>
      <p:sp>
        <p:nvSpPr>
          <p:cNvPr id="85" name="曲线"/>
          <p:cNvSpPr>
            <a:spLocks/>
          </p:cNvSpPr>
          <p:nvPr/>
        </p:nvSpPr>
        <p:spPr>
          <a:xfrm rot="3567097">
            <a:off x="-967132" y="7873757"/>
            <a:ext cx="5268632" cy="51500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
        <p:nvSpPr>
          <p:cNvPr id="86" name="矩形"/>
          <p:cNvSpPr>
            <a:spLocks/>
          </p:cNvSpPr>
          <p:nvPr/>
        </p:nvSpPr>
        <p:spPr>
          <a:xfrm>
            <a:off x="4406629" y="2042850"/>
            <a:ext cx="9474742" cy="983493"/>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7981"/>
              </a:lnSpc>
              <a:spcBef>
                <a:spcPts val="0"/>
              </a:spcBef>
              <a:spcAft>
                <a:spcPts val="0"/>
              </a:spcAft>
              <a:buNone/>
            </a:pPr>
            <a:r>
              <a:rPr lang="en-US" altLang="zh-CN" sz="5741" b="0" i="0" u="none" strike="noStrike" kern="1200" cap="none" spc="0" baseline="0">
                <a:solidFill>
                  <a:srgbClr val="048AFF"/>
                </a:solidFill>
                <a:latin typeface="Now Bold" charset="0"/>
                <a:ea typeface="宋体" charset="0"/>
                <a:cs typeface="Calibri" charset="0"/>
              </a:rPr>
              <a:t>Technologies Used</a:t>
            </a:r>
            <a:endParaRPr lang="zh-CN" altLang="en-US" sz="5741" b="0" i="0" u="none" strike="noStrike" kern="1200" cap="none" spc="0" baseline="0">
              <a:solidFill>
                <a:srgbClr val="048AFF"/>
              </a:solidFill>
              <a:latin typeface="Now Bold" charset="0"/>
              <a:ea typeface="宋体" charset="0"/>
              <a:cs typeface="Calibri" charset="0"/>
            </a:endParaRPr>
          </a:p>
        </p:txBody>
      </p:sp>
      <p:sp>
        <p:nvSpPr>
          <p:cNvPr id="87" name="曲线"/>
          <p:cNvSpPr>
            <a:spLocks/>
          </p:cNvSpPr>
          <p:nvPr/>
        </p:nvSpPr>
        <p:spPr>
          <a:xfrm>
            <a:off x="15789970" y="7837056"/>
            <a:ext cx="1469329" cy="1421242"/>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ap="flat" cmpd="sng">
            <a:noFill/>
            <a:prstDash val="solid"/>
            <a:miter/>
          </a:ln>
        </p:spPr>
      </p:sp>
      <p:sp>
        <p:nvSpPr>
          <p:cNvPr id="88" name="矩形"/>
          <p:cNvSpPr>
            <a:spLocks/>
          </p:cNvSpPr>
          <p:nvPr/>
        </p:nvSpPr>
        <p:spPr>
          <a:xfrm>
            <a:off x="2998249" y="6468407"/>
            <a:ext cx="2447820" cy="114001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Machine Learning:</a:t>
            </a:r>
          </a:p>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TensorFlow and Keras are employed for developing, training, and evaluating machine learning models.</a:t>
            </a:r>
            <a:endParaRPr lang="zh-CN" altLang="en-US" sz="1249" b="0" i="0" u="none" strike="noStrike" kern="1200" cap="none" spc="0" baseline="0">
              <a:solidFill>
                <a:srgbClr val="FFFFFF"/>
              </a:solidFill>
              <a:latin typeface="DM Sans" charset="0"/>
              <a:ea typeface="宋体" charset="0"/>
              <a:cs typeface="Calibri" charset="0"/>
            </a:endParaRPr>
          </a:p>
        </p:txBody>
      </p:sp>
      <p:grpSp>
        <p:nvGrpSpPr>
          <p:cNvPr id="91" name="组合"/>
          <p:cNvGrpSpPr>
            <a:grpSpLocks/>
          </p:cNvGrpSpPr>
          <p:nvPr/>
        </p:nvGrpSpPr>
        <p:grpSpPr>
          <a:xfrm>
            <a:off x="6061944" y="3430233"/>
            <a:ext cx="2878545" cy="4899586"/>
            <a:chOff x="6061944" y="3430233"/>
            <a:chExt cx="2878545" cy="4899586"/>
          </a:xfrm>
        </p:grpSpPr>
        <p:sp>
          <p:nvSpPr>
            <p:cNvPr id="89" name="曲线"/>
            <p:cNvSpPr>
              <a:spLocks/>
            </p:cNvSpPr>
            <p:nvPr/>
          </p:nvSpPr>
          <p:spPr>
            <a:xfrm>
              <a:off x="6061944" y="3466398"/>
              <a:ext cx="2878545" cy="4863421"/>
            </a:xfrm>
            <a:custGeom>
              <a:avLst/>
              <a:gdLst>
                <a:gd name="T1" fmla="*/ 0 w 21600"/>
                <a:gd name="T2" fmla="*/ 0 h 21600"/>
                <a:gd name="T3" fmla="*/ 21600 w 21600"/>
                <a:gd name="T4" fmla="*/ 21600 h 21600"/>
              </a:gdLst>
              <a:ahLst/>
              <a:cxnLst/>
              <a:rect l="T1" t="T2" r="T3" b="T4"/>
              <a:pathLst>
                <a:path w="21600" h="21600">
                  <a:moveTo>
                    <a:pt x="1226" y="0"/>
                  </a:moveTo>
                  <a:lnTo>
                    <a:pt x="20373" y="0"/>
                  </a:lnTo>
                  <a:cubicBezTo>
                    <a:pt x="21051" y="0"/>
                    <a:pt x="21600" y="324"/>
                    <a:pt x="21600" y="725"/>
                  </a:cubicBezTo>
                  <a:lnTo>
                    <a:pt x="21600" y="20874"/>
                  </a:lnTo>
                  <a:cubicBezTo>
                    <a:pt x="21600" y="21066"/>
                    <a:pt x="21470" y="21251"/>
                    <a:pt x="21240" y="21387"/>
                  </a:cubicBezTo>
                  <a:cubicBezTo>
                    <a:pt x="21010" y="21523"/>
                    <a:pt x="20699" y="21600"/>
                    <a:pt x="20373" y="21600"/>
                  </a:cubicBezTo>
                  <a:lnTo>
                    <a:pt x="1226" y="21600"/>
                  </a:lnTo>
                  <a:cubicBezTo>
                    <a:pt x="900" y="21600"/>
                    <a:pt x="589" y="21523"/>
                    <a:pt x="359" y="21387"/>
                  </a:cubicBezTo>
                  <a:cubicBezTo>
                    <a:pt x="129" y="21251"/>
                    <a:pt x="0" y="21066"/>
                    <a:pt x="0" y="20874"/>
                  </a:cubicBezTo>
                  <a:lnTo>
                    <a:pt x="0" y="725"/>
                  </a:lnTo>
                  <a:cubicBezTo>
                    <a:pt x="0" y="533"/>
                    <a:pt x="129" y="348"/>
                    <a:pt x="359" y="212"/>
                  </a:cubicBezTo>
                  <a:cubicBezTo>
                    <a:pt x="589" y="76"/>
                    <a:pt x="900" y="0"/>
                    <a:pt x="1226"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90" name="矩形"/>
            <p:cNvSpPr>
              <a:spLocks/>
            </p:cNvSpPr>
            <p:nvPr/>
          </p:nvSpPr>
          <p:spPr>
            <a:xfrm>
              <a:off x="6061944" y="3430233"/>
              <a:ext cx="2878545" cy="4899586"/>
            </a:xfrm>
            <a:prstGeom prst="rect">
              <a:avLst/>
            </a:prstGeom>
            <a:noFill/>
            <a:ln w="12700" cap="flat" cmpd="sng">
              <a:noFill/>
              <a:prstDash val="solid"/>
              <a:miter/>
            </a:ln>
          </p:spPr>
        </p:sp>
      </p:grpSp>
      <p:grpSp>
        <p:nvGrpSpPr>
          <p:cNvPr id="93" name="组合"/>
          <p:cNvGrpSpPr>
            <a:grpSpLocks/>
          </p:cNvGrpSpPr>
          <p:nvPr/>
        </p:nvGrpSpPr>
        <p:grpSpPr>
          <a:xfrm>
            <a:off x="6183659" y="3622133"/>
            <a:ext cx="2635115" cy="2635643"/>
            <a:chOff x="6183659" y="3622133"/>
            <a:chExt cx="2635115" cy="2635643"/>
          </a:xfrm>
        </p:grpSpPr>
        <p:sp>
          <p:nvSpPr>
            <p:cNvPr id="92" name="曲线"/>
            <p:cNvSpPr>
              <a:spLocks/>
            </p:cNvSpPr>
            <p:nvPr/>
          </p:nvSpPr>
          <p:spPr>
            <a:xfrm>
              <a:off x="6183659" y="3622133"/>
              <a:ext cx="2635115" cy="2635643"/>
            </a:xfrm>
            <a:custGeom>
              <a:avLst/>
              <a:gdLst>
                <a:gd name="T1" fmla="*/ 0 w 21600"/>
                <a:gd name="T2" fmla="*/ 0 h 21600"/>
                <a:gd name="T3" fmla="*/ 21600 w 21600"/>
                <a:gd name="T4" fmla="*/ 21600 h 21600"/>
              </a:gdLst>
              <a:ahLst/>
              <a:cxnLst/>
              <a:rect l="T1" t="T2" r="T3" b="T4"/>
              <a:pathLst>
                <a:path w="21600" h="21600">
                  <a:moveTo>
                    <a:pt x="0" y="20252"/>
                  </a:moveTo>
                  <a:lnTo>
                    <a:pt x="0" y="1343"/>
                  </a:lnTo>
                  <a:cubicBezTo>
                    <a:pt x="0" y="600"/>
                    <a:pt x="600" y="0"/>
                    <a:pt x="1343" y="0"/>
                  </a:cubicBezTo>
                  <a:lnTo>
                    <a:pt x="20260" y="0"/>
                  </a:lnTo>
                  <a:cubicBezTo>
                    <a:pt x="20999" y="0"/>
                    <a:pt x="21600" y="600"/>
                    <a:pt x="21600" y="1343"/>
                  </a:cubicBezTo>
                  <a:lnTo>
                    <a:pt x="21600" y="20256"/>
                  </a:lnTo>
                  <a:cubicBezTo>
                    <a:pt x="21600" y="20999"/>
                    <a:pt x="20999" y="21600"/>
                    <a:pt x="20256" y="21600"/>
                  </a:cubicBezTo>
                  <a:lnTo>
                    <a:pt x="1343" y="21600"/>
                  </a:lnTo>
                  <a:cubicBezTo>
                    <a:pt x="600" y="21595"/>
                    <a:pt x="0" y="20995"/>
                    <a:pt x="0" y="20252"/>
                  </a:cubicBezTo>
                  <a:close/>
                </a:path>
              </a:pathLst>
            </a:custGeom>
            <a:blipFill rotWithShape="1">
              <a:blip r:embed="rId7"/>
              <a:stretch>
                <a:fillRect l="-10" r="-10"/>
              </a:stretch>
            </a:blipFill>
            <a:ln cap="flat" cmpd="sng">
              <a:noFill/>
              <a:prstDash val="solid"/>
              <a:miter/>
            </a:ln>
          </p:spPr>
        </p:sp>
      </p:grpSp>
      <p:sp>
        <p:nvSpPr>
          <p:cNvPr id="94" name="矩形"/>
          <p:cNvSpPr>
            <a:spLocks/>
          </p:cNvSpPr>
          <p:nvPr/>
        </p:nvSpPr>
        <p:spPr>
          <a:xfrm>
            <a:off x="6288924" y="6468407"/>
            <a:ext cx="2447820" cy="182592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Tkinter is a Python binding to the Tk GUI toolkit. It is the standard Python interface to the Tk GUI toolkit, and is Python's de facto standard GUI. Tkinter is included with standard Linux, Microsoft Windows and macOS installs of Python.</a:t>
            </a:r>
            <a:endParaRPr lang="zh-CN" altLang="en-US" sz="1249" b="0" i="0" u="none" strike="noStrike" kern="1200" cap="none" spc="0" baseline="0">
              <a:solidFill>
                <a:srgbClr val="FFFFFF"/>
              </a:solidFill>
              <a:latin typeface="DM Sans" charset="0"/>
              <a:ea typeface="宋体" charset="0"/>
              <a:cs typeface="Calibri" charset="0"/>
            </a:endParaRPr>
          </a:p>
        </p:txBody>
      </p:sp>
      <p:grpSp>
        <p:nvGrpSpPr>
          <p:cNvPr id="97" name="组合"/>
          <p:cNvGrpSpPr>
            <a:grpSpLocks/>
          </p:cNvGrpSpPr>
          <p:nvPr/>
        </p:nvGrpSpPr>
        <p:grpSpPr>
          <a:xfrm>
            <a:off x="9350065" y="3430233"/>
            <a:ext cx="2878545" cy="4899586"/>
            <a:chOff x="9350065" y="3430233"/>
            <a:chExt cx="2878545" cy="4899586"/>
          </a:xfrm>
        </p:grpSpPr>
        <p:sp>
          <p:nvSpPr>
            <p:cNvPr id="95" name="曲线"/>
            <p:cNvSpPr>
              <a:spLocks/>
            </p:cNvSpPr>
            <p:nvPr/>
          </p:nvSpPr>
          <p:spPr>
            <a:xfrm>
              <a:off x="9350065" y="3466398"/>
              <a:ext cx="2878545" cy="4863421"/>
            </a:xfrm>
            <a:custGeom>
              <a:avLst/>
              <a:gdLst>
                <a:gd name="T1" fmla="*/ 0 w 21600"/>
                <a:gd name="T2" fmla="*/ 0 h 21600"/>
                <a:gd name="T3" fmla="*/ 21600 w 21600"/>
                <a:gd name="T4" fmla="*/ 21600 h 21600"/>
              </a:gdLst>
              <a:ahLst/>
              <a:cxnLst/>
              <a:rect l="T1" t="T2" r="T3" b="T4"/>
              <a:pathLst>
                <a:path w="21600" h="21600">
                  <a:moveTo>
                    <a:pt x="1226" y="0"/>
                  </a:moveTo>
                  <a:lnTo>
                    <a:pt x="20373" y="0"/>
                  </a:lnTo>
                  <a:cubicBezTo>
                    <a:pt x="21051" y="0"/>
                    <a:pt x="21600" y="324"/>
                    <a:pt x="21600" y="725"/>
                  </a:cubicBezTo>
                  <a:lnTo>
                    <a:pt x="21600" y="20874"/>
                  </a:lnTo>
                  <a:cubicBezTo>
                    <a:pt x="21600" y="21066"/>
                    <a:pt x="21470" y="21251"/>
                    <a:pt x="21240" y="21387"/>
                  </a:cubicBezTo>
                  <a:cubicBezTo>
                    <a:pt x="21010" y="21523"/>
                    <a:pt x="20699" y="21600"/>
                    <a:pt x="20373" y="21600"/>
                  </a:cubicBezTo>
                  <a:lnTo>
                    <a:pt x="1226" y="21600"/>
                  </a:lnTo>
                  <a:cubicBezTo>
                    <a:pt x="900" y="21600"/>
                    <a:pt x="589" y="21523"/>
                    <a:pt x="359" y="21387"/>
                  </a:cubicBezTo>
                  <a:cubicBezTo>
                    <a:pt x="129" y="21251"/>
                    <a:pt x="0" y="21066"/>
                    <a:pt x="0" y="20874"/>
                  </a:cubicBezTo>
                  <a:lnTo>
                    <a:pt x="0" y="725"/>
                  </a:lnTo>
                  <a:cubicBezTo>
                    <a:pt x="0" y="533"/>
                    <a:pt x="129" y="348"/>
                    <a:pt x="359" y="212"/>
                  </a:cubicBezTo>
                  <a:cubicBezTo>
                    <a:pt x="589" y="76"/>
                    <a:pt x="900" y="0"/>
                    <a:pt x="1226"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96" name="矩形"/>
            <p:cNvSpPr>
              <a:spLocks/>
            </p:cNvSpPr>
            <p:nvPr/>
          </p:nvSpPr>
          <p:spPr>
            <a:xfrm>
              <a:off x="9350065" y="3430233"/>
              <a:ext cx="2878545" cy="4899586"/>
            </a:xfrm>
            <a:prstGeom prst="rect">
              <a:avLst/>
            </a:prstGeom>
            <a:noFill/>
            <a:ln w="12700" cap="flat" cmpd="sng">
              <a:noFill/>
              <a:prstDash val="solid"/>
              <a:miter/>
            </a:ln>
          </p:spPr>
        </p:sp>
      </p:grpSp>
      <p:grpSp>
        <p:nvGrpSpPr>
          <p:cNvPr id="99" name="组合"/>
          <p:cNvGrpSpPr>
            <a:grpSpLocks/>
          </p:cNvGrpSpPr>
          <p:nvPr/>
        </p:nvGrpSpPr>
        <p:grpSpPr>
          <a:xfrm>
            <a:off x="9471780" y="3622133"/>
            <a:ext cx="2635116" cy="2635643"/>
            <a:chOff x="9471780" y="3622133"/>
            <a:chExt cx="2635116" cy="2635643"/>
          </a:xfrm>
        </p:grpSpPr>
        <p:sp>
          <p:nvSpPr>
            <p:cNvPr id="98" name="曲线"/>
            <p:cNvSpPr>
              <a:spLocks/>
            </p:cNvSpPr>
            <p:nvPr/>
          </p:nvSpPr>
          <p:spPr>
            <a:xfrm>
              <a:off x="9471780" y="3622133"/>
              <a:ext cx="2635116" cy="2635643"/>
            </a:xfrm>
            <a:custGeom>
              <a:avLst/>
              <a:gdLst>
                <a:gd name="T1" fmla="*/ 0 w 21600"/>
                <a:gd name="T2" fmla="*/ 0 h 21600"/>
                <a:gd name="T3" fmla="*/ 21600 w 21600"/>
                <a:gd name="T4" fmla="*/ 21600 h 21600"/>
              </a:gdLst>
              <a:ahLst/>
              <a:cxnLst/>
              <a:rect l="T1" t="T2" r="T3" b="T4"/>
              <a:pathLst>
                <a:path w="21600" h="21600">
                  <a:moveTo>
                    <a:pt x="0" y="20252"/>
                  </a:moveTo>
                  <a:lnTo>
                    <a:pt x="0" y="1343"/>
                  </a:lnTo>
                  <a:cubicBezTo>
                    <a:pt x="0" y="600"/>
                    <a:pt x="600" y="0"/>
                    <a:pt x="1343" y="0"/>
                  </a:cubicBezTo>
                  <a:lnTo>
                    <a:pt x="20260" y="0"/>
                  </a:lnTo>
                  <a:cubicBezTo>
                    <a:pt x="20999" y="0"/>
                    <a:pt x="21600" y="600"/>
                    <a:pt x="21600" y="1343"/>
                  </a:cubicBezTo>
                  <a:lnTo>
                    <a:pt x="21600" y="20256"/>
                  </a:lnTo>
                  <a:cubicBezTo>
                    <a:pt x="21600" y="20999"/>
                    <a:pt x="20999" y="21600"/>
                    <a:pt x="20256" y="21600"/>
                  </a:cubicBezTo>
                  <a:lnTo>
                    <a:pt x="1343" y="21600"/>
                  </a:lnTo>
                  <a:cubicBezTo>
                    <a:pt x="600" y="21595"/>
                    <a:pt x="0" y="20995"/>
                    <a:pt x="0" y="20252"/>
                  </a:cubicBezTo>
                  <a:close/>
                </a:path>
              </a:pathLst>
            </a:custGeom>
            <a:blipFill rotWithShape="1">
              <a:blip r:embed="rId8"/>
              <a:stretch>
                <a:fillRect l="-45865" r="-45865"/>
              </a:stretch>
            </a:blipFill>
            <a:ln cap="flat" cmpd="sng">
              <a:noFill/>
              <a:prstDash val="solid"/>
              <a:miter/>
            </a:ln>
          </p:spPr>
        </p:sp>
      </p:grpSp>
      <p:sp>
        <p:nvSpPr>
          <p:cNvPr id="100" name="矩形"/>
          <p:cNvSpPr>
            <a:spLocks/>
          </p:cNvSpPr>
          <p:nvPr/>
        </p:nvSpPr>
        <p:spPr>
          <a:xfrm>
            <a:off x="9659074" y="6354107"/>
            <a:ext cx="2447821" cy="1825922"/>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Neural Network Architecture:</a:t>
            </a:r>
          </a:p>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MobileNetV2, a convolutional neural network design optimized for mobile and embedded applications, functions as the underlying architecture in the script train_model.py for extracting features.</a:t>
            </a:r>
            <a:endParaRPr lang="zh-CN" altLang="en-US" sz="1249" b="0" i="0" u="none" strike="noStrike" kern="1200" cap="none" spc="0" baseline="0">
              <a:solidFill>
                <a:srgbClr val="FFFFFF"/>
              </a:solidFill>
              <a:latin typeface="DM Sans" charset="0"/>
              <a:ea typeface="宋体" charset="0"/>
              <a:cs typeface="Calibri" charset="0"/>
            </a:endParaRPr>
          </a:p>
        </p:txBody>
      </p:sp>
      <p:grpSp>
        <p:nvGrpSpPr>
          <p:cNvPr id="103" name="组合"/>
          <p:cNvGrpSpPr>
            <a:grpSpLocks/>
          </p:cNvGrpSpPr>
          <p:nvPr/>
        </p:nvGrpSpPr>
        <p:grpSpPr>
          <a:xfrm>
            <a:off x="12638187" y="3430233"/>
            <a:ext cx="2878545" cy="4899586"/>
            <a:chOff x="12638187" y="3430233"/>
            <a:chExt cx="2878545" cy="4899586"/>
          </a:xfrm>
        </p:grpSpPr>
        <p:sp>
          <p:nvSpPr>
            <p:cNvPr id="101" name="曲线"/>
            <p:cNvSpPr>
              <a:spLocks/>
            </p:cNvSpPr>
            <p:nvPr/>
          </p:nvSpPr>
          <p:spPr>
            <a:xfrm>
              <a:off x="12638187" y="3466398"/>
              <a:ext cx="2878545" cy="4863421"/>
            </a:xfrm>
            <a:custGeom>
              <a:avLst/>
              <a:gdLst>
                <a:gd name="T1" fmla="*/ 0 w 21600"/>
                <a:gd name="T2" fmla="*/ 0 h 21600"/>
                <a:gd name="T3" fmla="*/ 21600 w 21600"/>
                <a:gd name="T4" fmla="*/ 21600 h 21600"/>
              </a:gdLst>
              <a:ahLst/>
              <a:cxnLst/>
              <a:rect l="T1" t="T2" r="T3" b="T4"/>
              <a:pathLst>
                <a:path w="21600" h="21600">
                  <a:moveTo>
                    <a:pt x="1226" y="0"/>
                  </a:moveTo>
                  <a:lnTo>
                    <a:pt x="20373" y="0"/>
                  </a:lnTo>
                  <a:cubicBezTo>
                    <a:pt x="21051" y="0"/>
                    <a:pt x="21600" y="324"/>
                    <a:pt x="21600" y="725"/>
                  </a:cubicBezTo>
                  <a:lnTo>
                    <a:pt x="21600" y="20874"/>
                  </a:lnTo>
                  <a:cubicBezTo>
                    <a:pt x="21600" y="21066"/>
                    <a:pt x="21470" y="21251"/>
                    <a:pt x="21240" y="21387"/>
                  </a:cubicBezTo>
                  <a:cubicBezTo>
                    <a:pt x="21010" y="21523"/>
                    <a:pt x="20699" y="21600"/>
                    <a:pt x="20373" y="21600"/>
                  </a:cubicBezTo>
                  <a:lnTo>
                    <a:pt x="1226" y="21600"/>
                  </a:lnTo>
                  <a:cubicBezTo>
                    <a:pt x="900" y="21600"/>
                    <a:pt x="589" y="21523"/>
                    <a:pt x="359" y="21387"/>
                  </a:cubicBezTo>
                  <a:cubicBezTo>
                    <a:pt x="129" y="21251"/>
                    <a:pt x="0" y="21066"/>
                    <a:pt x="0" y="20874"/>
                  </a:cubicBezTo>
                  <a:lnTo>
                    <a:pt x="0" y="725"/>
                  </a:lnTo>
                  <a:cubicBezTo>
                    <a:pt x="0" y="533"/>
                    <a:pt x="129" y="348"/>
                    <a:pt x="359" y="212"/>
                  </a:cubicBezTo>
                  <a:cubicBezTo>
                    <a:pt x="589" y="76"/>
                    <a:pt x="900" y="0"/>
                    <a:pt x="1226" y="0"/>
                  </a:cubicBezTo>
                  <a:close/>
                </a:path>
              </a:pathLst>
            </a:custGeom>
            <a:gradFill rotWithShape="1">
              <a:gsLst>
                <a:gs pos="0">
                  <a:srgbClr val="048AFF">
                    <a:alpha val="100000"/>
                  </a:srgbClr>
                </a:gs>
                <a:gs pos="100000">
                  <a:srgbClr val="B100E8">
                    <a:alpha val="100000"/>
                  </a:srgbClr>
                </a:gs>
              </a:gsLst>
              <a:path path="circle">
                <a:fillToRect l="100000" t="100000"/>
              </a:path>
              <a:tileRect r="-100000" b="-100000"/>
            </a:gradFill>
            <a:ln cap="flat" cmpd="sng">
              <a:noFill/>
              <a:prstDash val="solid"/>
              <a:miter/>
            </a:ln>
          </p:spPr>
        </p:sp>
        <p:sp>
          <p:nvSpPr>
            <p:cNvPr id="102" name="矩形"/>
            <p:cNvSpPr>
              <a:spLocks/>
            </p:cNvSpPr>
            <p:nvPr/>
          </p:nvSpPr>
          <p:spPr>
            <a:xfrm>
              <a:off x="12638187" y="3430233"/>
              <a:ext cx="2878545" cy="4899586"/>
            </a:xfrm>
            <a:prstGeom prst="rect">
              <a:avLst/>
            </a:prstGeom>
            <a:noFill/>
            <a:ln w="12700" cap="flat" cmpd="sng">
              <a:noFill/>
              <a:prstDash val="solid"/>
              <a:miter/>
            </a:ln>
          </p:spPr>
        </p:sp>
      </p:grpSp>
      <p:grpSp>
        <p:nvGrpSpPr>
          <p:cNvPr id="105" name="组合"/>
          <p:cNvGrpSpPr>
            <a:grpSpLocks/>
          </p:cNvGrpSpPr>
          <p:nvPr/>
        </p:nvGrpSpPr>
        <p:grpSpPr>
          <a:xfrm>
            <a:off x="12759901" y="3622133"/>
            <a:ext cx="2635116" cy="2635643"/>
            <a:chOff x="12759901" y="3622133"/>
            <a:chExt cx="2635116" cy="2635643"/>
          </a:xfrm>
        </p:grpSpPr>
        <p:sp>
          <p:nvSpPr>
            <p:cNvPr id="104" name="曲线"/>
            <p:cNvSpPr>
              <a:spLocks/>
            </p:cNvSpPr>
            <p:nvPr/>
          </p:nvSpPr>
          <p:spPr>
            <a:xfrm>
              <a:off x="12759901" y="3622133"/>
              <a:ext cx="2635116" cy="2635643"/>
            </a:xfrm>
            <a:custGeom>
              <a:avLst/>
              <a:gdLst>
                <a:gd name="T1" fmla="*/ 0 w 21600"/>
                <a:gd name="T2" fmla="*/ 0 h 21600"/>
                <a:gd name="T3" fmla="*/ 21600 w 21600"/>
                <a:gd name="T4" fmla="*/ 21600 h 21600"/>
              </a:gdLst>
              <a:ahLst/>
              <a:cxnLst/>
              <a:rect l="T1" t="T2" r="T3" b="T4"/>
              <a:pathLst>
                <a:path w="21600" h="21600">
                  <a:moveTo>
                    <a:pt x="0" y="20252"/>
                  </a:moveTo>
                  <a:lnTo>
                    <a:pt x="0" y="1343"/>
                  </a:lnTo>
                  <a:cubicBezTo>
                    <a:pt x="0" y="600"/>
                    <a:pt x="600" y="0"/>
                    <a:pt x="1343" y="0"/>
                  </a:cubicBezTo>
                  <a:lnTo>
                    <a:pt x="20260" y="0"/>
                  </a:lnTo>
                  <a:cubicBezTo>
                    <a:pt x="20999" y="0"/>
                    <a:pt x="21600" y="600"/>
                    <a:pt x="21600" y="1343"/>
                  </a:cubicBezTo>
                  <a:lnTo>
                    <a:pt x="21600" y="20256"/>
                  </a:lnTo>
                  <a:cubicBezTo>
                    <a:pt x="21600" y="20999"/>
                    <a:pt x="20999" y="21600"/>
                    <a:pt x="20256" y="21600"/>
                  </a:cubicBezTo>
                  <a:lnTo>
                    <a:pt x="1343" y="21600"/>
                  </a:lnTo>
                  <a:cubicBezTo>
                    <a:pt x="600" y="21595"/>
                    <a:pt x="0" y="20995"/>
                    <a:pt x="0" y="20252"/>
                  </a:cubicBezTo>
                  <a:close/>
                </a:path>
              </a:pathLst>
            </a:custGeom>
            <a:blipFill rotWithShape="1">
              <a:blip r:embed="rId9"/>
              <a:stretch>
                <a:fillRect l="-10" r="-10"/>
              </a:stretch>
            </a:blipFill>
            <a:ln cap="flat" cmpd="sng">
              <a:noFill/>
              <a:prstDash val="solid"/>
              <a:miter/>
            </a:ln>
          </p:spPr>
        </p:sp>
      </p:grpSp>
      <p:sp>
        <p:nvSpPr>
          <p:cNvPr id="106" name="矩形"/>
          <p:cNvSpPr>
            <a:spLocks/>
          </p:cNvSpPr>
          <p:nvPr/>
        </p:nvSpPr>
        <p:spPr>
          <a:xfrm>
            <a:off x="12865166" y="6468407"/>
            <a:ext cx="2447821" cy="1825921"/>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ctr">
              <a:lnSpc>
                <a:spcPts val="1824"/>
              </a:lnSpc>
              <a:spcBef>
                <a:spcPts val="0"/>
              </a:spcBef>
              <a:spcAft>
                <a:spcPts val="0"/>
              </a:spcAft>
              <a:buNone/>
            </a:pPr>
            <a:r>
              <a:rPr lang="en-US" altLang="zh-CN" sz="1249" b="0" i="0" u="none" strike="noStrike" kern="1200" cap="none" spc="0" baseline="0">
                <a:solidFill>
                  <a:srgbClr val="FFFFFF"/>
                </a:solidFill>
                <a:latin typeface="DM Sans" charset="0"/>
                <a:ea typeface="宋体" charset="0"/>
                <a:cs typeface="Calibri" charset="0"/>
              </a:rPr>
              <a:t>MRI is a type of diagnostic test that can create detailed images of nearly every structure and organ inside the body. MRI uses magnets and radio waves to produce images on a computer. MRI does not use ionizing radiation. </a:t>
            </a:r>
            <a:endParaRPr lang="zh-CN" altLang="en-US" sz="1249" b="0" i="0" u="none" strike="noStrike" kern="1200" cap="none" spc="0" baseline="0">
              <a:solidFill>
                <a:srgbClr val="FFFFFF"/>
              </a:solidFill>
              <a:latin typeface="DM Sans" charset="0"/>
              <a:ea typeface="宋体" charset="0"/>
              <a:cs typeface="Calibri" charset="0"/>
            </a:endParaRPr>
          </a:p>
        </p:txBody>
      </p:sp>
      <p:sp>
        <p:nvSpPr>
          <p:cNvPr id="107" name="曲线"/>
          <p:cNvSpPr>
            <a:spLocks/>
          </p:cNvSpPr>
          <p:nvPr/>
        </p:nvSpPr>
        <p:spPr>
          <a:xfrm rot="3567097">
            <a:off x="-1385063" y="-3257626"/>
            <a:ext cx="5268632" cy="515008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ap="flat" cmpd="sng">
            <a:noFill/>
            <a:prstDash val="solid"/>
            <a:miter/>
          </a:ln>
        </p:spPr>
      </p:sp>
    </p:spTree>
    <p:extLst>
      <p:ext uri="{BB962C8B-B14F-4D97-AF65-F5344CB8AC3E}">
        <p14:creationId xmlns:p14="http://schemas.microsoft.com/office/powerpoint/2010/main" val="48910382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TotalTime>
  <Words>1304</Words>
  <Application>Microsoft Office PowerPoint</Application>
  <PresentationFormat>Custom</PresentationFormat>
  <Paragraphs>106</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dc:title>
  <dc:creator>RIZWAN RAJA</dc:creator>
  <cp:lastModifiedBy>Hp</cp:lastModifiedBy>
  <cp:revision>7</cp:revision>
  <dcterms:created xsi:type="dcterms:W3CDTF">2006-08-16T00:00:00Z</dcterms:created>
  <dcterms:modified xsi:type="dcterms:W3CDTF">2024-08-09T17:29:34Z</dcterms:modified>
</cp:coreProperties>
</file>