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fA6HGnrNjjshPUNA2GZ0gAVbi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cdb6d217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" name="Google Shape;29;gacdb6d217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d1dabd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b2d1dabd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d1da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b2d1da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d1dabd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2d1dabd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a2010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aa2010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201055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aa201055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d1dabd3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2d1dabd3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d1dabd3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b2d1dabd3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2a19b6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gb2a19b6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2d1dabd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" name="Google Shape;48;gb2d1dabd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1fa923c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a1fa923c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d1dabd3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b2d1dabd3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d1dabd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b2d1dabd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d1dabd3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b2d1dabd3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d1dabd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b2d1dabd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94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468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5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3404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712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25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880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sz="41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0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Title + Body + Right Side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8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80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754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290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629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11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7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174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782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cdb6d217b_0_200"/>
          <p:cNvSpPr txBox="1"/>
          <p:nvPr/>
        </p:nvSpPr>
        <p:spPr>
          <a:xfrm>
            <a:off x="822750" y="1163900"/>
            <a:ext cx="10546500" cy="3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Fruit Recognition</a:t>
            </a:r>
            <a:endParaRPr sz="95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d1dabd33_0_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Setup</a:t>
            </a:r>
            <a:endParaRPr b="0"/>
          </a:p>
        </p:txBody>
      </p:sp>
      <p:sp>
        <p:nvSpPr>
          <p:cNvPr id="91" name="Google Shape;91;gb2d1dabd33_0_11"/>
          <p:cNvSpPr txBox="1">
            <a:spLocks noGrp="1"/>
          </p:cNvSpPr>
          <p:nvPr>
            <p:ph type="body" idx="1"/>
          </p:nvPr>
        </p:nvSpPr>
        <p:spPr>
          <a:xfrm>
            <a:off x="357000" y="1359900"/>
            <a:ext cx="114780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run on a normal CPU, having a ‘CUDA’ enabled GPU helps models get trained quicker.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‘Google’s Colaboratory’ is the developer's best friend when it comes to deep learning.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Colaboratory is a Google research project created to help machine learning education and research. 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Hosted on Google Cloud instances which we can use for free. </a:t>
            </a:r>
            <a:endParaRPr sz="2500"/>
          </a:p>
        </p:txBody>
      </p:sp>
      <p:cxnSp>
        <p:nvCxnSpPr>
          <p:cNvPr id="92" name="Google Shape;92;gb2d1dabd33_0_1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d1dabd33_0_39"/>
          <p:cNvSpPr txBox="1"/>
          <p:nvPr/>
        </p:nvSpPr>
        <p:spPr>
          <a:xfrm>
            <a:off x="822750" y="1110175"/>
            <a:ext cx="10546500" cy="3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Time Prediction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d1dabd33_0_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For Example</a:t>
            </a:r>
            <a:endParaRPr b="0"/>
          </a:p>
        </p:txBody>
      </p:sp>
      <p:sp>
        <p:nvSpPr>
          <p:cNvPr id="103" name="Google Shape;103;gb2d1dabd33_0_43"/>
          <p:cNvSpPr txBox="1">
            <a:spLocks noGrp="1"/>
          </p:cNvSpPr>
          <p:nvPr>
            <p:ph type="body" idx="1"/>
          </p:nvPr>
        </p:nvSpPr>
        <p:spPr>
          <a:xfrm>
            <a:off x="101700" y="1276500"/>
            <a:ext cx="119886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built a model that can classify different types of fruits and vegetables, we can go ahead and make a simple application out of it.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 customer would click an image with his smart phone and upload it in our application and we detect the fruit name and return it back to the customer.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to build a pipeline that takes an input as a single image and the output would be a string that tells the name of the fruit.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04" name="Google Shape;104;gb2d1dabd33_0_43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201055ac_0_0"/>
          <p:cNvSpPr txBox="1"/>
          <p:nvPr/>
        </p:nvSpPr>
        <p:spPr>
          <a:xfrm>
            <a:off x="822750" y="1110175"/>
            <a:ext cx="105465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201055ac_0_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Summary</a:t>
            </a:r>
            <a:endParaRPr b="0"/>
          </a:p>
        </p:txBody>
      </p:sp>
      <p:sp>
        <p:nvSpPr>
          <p:cNvPr id="115" name="Google Shape;115;gaa201055ac_0_4"/>
          <p:cNvSpPr txBox="1">
            <a:spLocks noGrp="1"/>
          </p:cNvSpPr>
          <p:nvPr>
            <p:ph type="body" idx="1"/>
          </p:nvPr>
        </p:nvSpPr>
        <p:spPr>
          <a:xfrm>
            <a:off x="101700" y="1276500"/>
            <a:ext cx="119886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Google Colab and GPUs.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Utilizing the Resources for solving High level Computational Problems where Datasets consist of Images, Text, and Videos.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To Set up the environment for Solving Deep Learning Problems.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How to use Tensorflow to build Convolutional Neural Networks.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Created a Model that can detect different types of fruits and vegetables from their images.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16" name="Google Shape;116;gaa201055ac_0_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d1dabd33_0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Summary</a:t>
            </a:r>
            <a:endParaRPr b="0"/>
          </a:p>
        </p:txBody>
      </p:sp>
      <p:sp>
        <p:nvSpPr>
          <p:cNvPr id="122" name="Google Shape;122;gb2d1dabd33_0_61"/>
          <p:cNvSpPr txBox="1">
            <a:spLocks noGrp="1"/>
          </p:cNvSpPr>
          <p:nvPr>
            <p:ph type="body" idx="1"/>
          </p:nvPr>
        </p:nvSpPr>
        <p:spPr>
          <a:xfrm>
            <a:off x="113925" y="1401850"/>
            <a:ext cx="11847300" cy="2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We have trained multiple models and compared their result to select the best performing model.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Two phase training on our models, where we have frozen a few layers before our model starts overfitting.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Evaluated our model on Test set and applied real time prediction.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123" name="Google Shape;123;gb2d1dabd33_0_61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d1dabd33_0_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Ways to improve our training results</a:t>
            </a:r>
            <a:endParaRPr b="0"/>
          </a:p>
        </p:txBody>
      </p:sp>
      <p:sp>
        <p:nvSpPr>
          <p:cNvPr id="129" name="Google Shape;129;gb2d1dabd33_0_49"/>
          <p:cNvSpPr txBox="1">
            <a:spLocks noGrp="1"/>
          </p:cNvSpPr>
          <p:nvPr>
            <p:ph type="body" idx="1"/>
          </p:nvPr>
        </p:nvSpPr>
        <p:spPr>
          <a:xfrm>
            <a:off x="78200" y="1359900"/>
            <a:ext cx="119010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Increasing the training in Phase 1 for 1 more epoch.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Increase Number of phases and Decrease number of epochs per phase. 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 b="1">
                <a:solidFill>
                  <a:schemeClr val="dk1"/>
                </a:solidFill>
              </a:rPr>
              <a:t>For example:</a:t>
            </a:r>
            <a:r>
              <a:rPr lang="en-US" sz="2500">
                <a:solidFill>
                  <a:schemeClr val="dk1"/>
                </a:solidFill>
              </a:rPr>
              <a:t> You can train a model using a phase 1 with 2 epochs repeated by phase 2 with 4 epochs for 2 times.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Better version of EfficientNet, as EfficientNetB3 performed better in this case.</a:t>
            </a:r>
            <a:endParaRPr sz="2500"/>
          </a:p>
        </p:txBody>
      </p:sp>
      <p:cxnSp>
        <p:nvCxnSpPr>
          <p:cNvPr id="130" name="Google Shape;130;gb2d1dabd33_0_49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Fruits Identification Systems</a:t>
            </a:r>
            <a:endParaRPr sz="4200" b="0"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322300" y="1454475"/>
            <a:ext cx="106911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Dealing with Image datasets.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Performing Data Processing and Augmentation as and when required.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Creating and training a Convolutional Neural Network using Tensorflow 2.0.</a:t>
            </a:r>
            <a:endParaRPr sz="2500"/>
          </a:p>
        </p:txBody>
      </p:sp>
      <p:cxnSp>
        <p:nvCxnSpPr>
          <p:cNvPr id="38" name="Google Shape;38;p2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2a19b60a7_0_0"/>
          <p:cNvSpPr txBox="1">
            <a:spLocks noGrp="1"/>
          </p:cNvSpPr>
          <p:nvPr>
            <p:ph type="title"/>
          </p:nvPr>
        </p:nvSpPr>
        <p:spPr>
          <a:xfrm>
            <a:off x="503250" y="300325"/>
            <a:ext cx="11688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Pre-Requisites</a:t>
            </a:r>
            <a:endParaRPr sz="4200" b="0">
              <a:solidFill>
                <a:schemeClr val="dk1"/>
              </a:solidFill>
            </a:endParaRPr>
          </a:p>
        </p:txBody>
      </p:sp>
      <p:sp>
        <p:nvSpPr>
          <p:cNvPr id="44" name="Google Shape;44;gb2a19b60a7_0_0"/>
          <p:cNvSpPr txBox="1">
            <a:spLocks noGrp="1"/>
          </p:cNvSpPr>
          <p:nvPr>
            <p:ph type="body" idx="1"/>
          </p:nvPr>
        </p:nvSpPr>
        <p:spPr>
          <a:xfrm>
            <a:off x="322300" y="1265850"/>
            <a:ext cx="11770200" cy="4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Good Knowledge of Python programming language, as the whole code would be written in python.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Depth knowledge over Linear and Logistic regression because these are the Bricks of Neural Networks.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Understanding of Basic Image processing.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Basic Understanding on Artificial neural networks and Convolutional neural networks Working and Implementation.</a:t>
            </a:r>
            <a:endParaRPr sz="2500"/>
          </a:p>
        </p:txBody>
      </p:sp>
      <p:cxnSp>
        <p:nvCxnSpPr>
          <p:cNvPr id="45" name="Google Shape;45;gb2a19b60a7_0_0"/>
          <p:cNvCxnSpPr/>
          <p:nvPr/>
        </p:nvCxnSpPr>
        <p:spPr>
          <a:xfrm>
            <a:off x="322300" y="250675"/>
            <a:ext cx="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2d1dabd33_0_1"/>
          <p:cNvSpPr txBox="1"/>
          <p:nvPr/>
        </p:nvSpPr>
        <p:spPr>
          <a:xfrm>
            <a:off x="125850" y="2053275"/>
            <a:ext cx="12066300" cy="17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vs Multiclass</a:t>
            </a:r>
            <a:endParaRPr sz="8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1fa923c5f_0_8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Binary vs Multiclass classification</a:t>
            </a:r>
            <a:endParaRPr sz="4200" b="0">
              <a:solidFill>
                <a:schemeClr val="dk1"/>
              </a:solidFill>
            </a:endParaRPr>
          </a:p>
        </p:txBody>
      </p:sp>
      <p:sp>
        <p:nvSpPr>
          <p:cNvPr id="56" name="Google Shape;56;ga1fa923c5f_0_8"/>
          <p:cNvSpPr txBox="1">
            <a:spLocks noGrp="1"/>
          </p:cNvSpPr>
          <p:nvPr>
            <p:ph type="body" idx="1"/>
          </p:nvPr>
        </p:nvSpPr>
        <p:spPr>
          <a:xfrm>
            <a:off x="322400" y="1533750"/>
            <a:ext cx="115011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Binary Classification problem statements have two outputs, it would be 1 or 0.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But in the real world there would be multiple objects and we cannot create a binary classification model for each object to predict whether it's that object or not.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 Multi class classification addresses this issue.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7" name="Google Shape;57;ga1fa923c5f_0_8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d1dabd33_1_7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0">
                <a:solidFill>
                  <a:schemeClr val="dk1"/>
                </a:solidFill>
              </a:rPr>
              <a:t>Binary vs Multiclass classification</a:t>
            </a:r>
            <a:endParaRPr sz="4200" b="0">
              <a:solidFill>
                <a:schemeClr val="dk1"/>
              </a:solidFill>
            </a:endParaRPr>
          </a:p>
        </p:txBody>
      </p:sp>
      <p:sp>
        <p:nvSpPr>
          <p:cNvPr id="63" name="Google Shape;63;gb2d1dabd33_1_7"/>
          <p:cNvSpPr txBox="1">
            <a:spLocks noGrp="1"/>
          </p:cNvSpPr>
          <p:nvPr>
            <p:ph type="body" idx="1"/>
          </p:nvPr>
        </p:nvSpPr>
        <p:spPr>
          <a:xfrm>
            <a:off x="139650" y="1412825"/>
            <a:ext cx="119127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this type of problem we predict a vector of outputs, where each index of vector represents a different class.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6" name="Google Shape;66;gb2d1dabd33_1_7"/>
          <p:cNvSpPr txBox="1">
            <a:spLocks noGrp="1"/>
          </p:cNvSpPr>
          <p:nvPr>
            <p:ph type="body" idx="4294967295"/>
          </p:nvPr>
        </p:nvSpPr>
        <p:spPr>
          <a:xfrm>
            <a:off x="0" y="2593975"/>
            <a:ext cx="83851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Here is an example of multi class classification: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Pedestrian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Car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Motorcycle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Truck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4" name="Google Shape;64;gb2d1dabd33_1_7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" name="Google Shape;65;gb2d1dabd33_1_7"/>
          <p:cNvPicPr preferRelativeResize="0"/>
          <p:nvPr/>
        </p:nvPicPr>
        <p:blipFill rotWithShape="1">
          <a:blip r:embed="rId3">
            <a:alphaModFix/>
          </a:blip>
          <a:srcRect l="1972" t="4384" r="2288" b="3889"/>
          <a:stretch/>
        </p:blipFill>
        <p:spPr>
          <a:xfrm>
            <a:off x="4601850" y="3411325"/>
            <a:ext cx="7223425" cy="22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1dabd33_1_0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Binary vs Multiclass classification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2" name="Google Shape;72;gb2d1dabd33_1_0"/>
          <p:cNvSpPr txBox="1">
            <a:spLocks noGrp="1"/>
          </p:cNvSpPr>
          <p:nvPr>
            <p:ph type="body" idx="1"/>
          </p:nvPr>
        </p:nvSpPr>
        <p:spPr>
          <a:xfrm>
            <a:off x="304400" y="1679350"/>
            <a:ext cx="112932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Compared to Binary Classification.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Multi class classification problems are difficult to solve because now there are multiple classes.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It's easy for our model to commit a mistake between classes. 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73" name="Google Shape;73;gb2d1dabd33_1_0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d1dabd33_1_14"/>
          <p:cNvSpPr txBox="1">
            <a:spLocks noGrp="1"/>
          </p:cNvSpPr>
          <p:nvPr>
            <p:ph type="title"/>
          </p:nvPr>
        </p:nvSpPr>
        <p:spPr>
          <a:xfrm>
            <a:off x="431600" y="340225"/>
            <a:ext cx="11501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solidFill>
                  <a:schemeClr val="dk1"/>
                </a:solidFill>
              </a:rPr>
              <a:t>Binary vs Multiclass classification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9" name="Google Shape;79;gb2d1dabd33_1_14"/>
          <p:cNvSpPr txBox="1">
            <a:spLocks noGrp="1"/>
          </p:cNvSpPr>
          <p:nvPr>
            <p:ph type="body" idx="1"/>
          </p:nvPr>
        </p:nvSpPr>
        <p:spPr>
          <a:xfrm>
            <a:off x="225600" y="1532000"/>
            <a:ext cx="117408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In Binary Classification the probability for a random guess to win is 50% but for Multi class it decreases with increase in number of classes.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Given 131 class classification in our current dataset, the probability for a random guess to win is 0.7% which is almost 70 times less likely compared to Binary class.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80" name="Google Shape;80;gb2d1dabd33_1_14"/>
          <p:cNvCxnSpPr/>
          <p:nvPr/>
        </p:nvCxnSpPr>
        <p:spPr>
          <a:xfrm>
            <a:off x="304400" y="340225"/>
            <a:ext cx="18000" cy="805800"/>
          </a:xfrm>
          <a:prstGeom prst="straightConnector1">
            <a:avLst/>
          </a:prstGeom>
          <a:noFill/>
          <a:ln w="1143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d1dabd33_0_7"/>
          <p:cNvSpPr txBox="1"/>
          <p:nvPr/>
        </p:nvSpPr>
        <p:spPr>
          <a:xfrm>
            <a:off x="822750" y="1469000"/>
            <a:ext cx="105465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Setup</a:t>
            </a:r>
            <a:endParaRPr sz="95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622</Words>
  <Application>Microsoft Office PowerPoint</Application>
  <PresentationFormat>Widescreen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Montserrat</vt:lpstr>
      <vt:lpstr>Trebuchet MS</vt:lpstr>
      <vt:lpstr>Montserrat ExtraBold</vt:lpstr>
      <vt:lpstr>Arial</vt:lpstr>
      <vt:lpstr>Wingdings 3</vt:lpstr>
      <vt:lpstr>Facet</vt:lpstr>
      <vt:lpstr>PowerPoint Presentation</vt:lpstr>
      <vt:lpstr>Fruits Identification Systems</vt:lpstr>
      <vt:lpstr>Pre-Requisites</vt:lpstr>
      <vt:lpstr>PowerPoint Presentation</vt:lpstr>
      <vt:lpstr>Binary vs Multiclass classification</vt:lpstr>
      <vt:lpstr>Binary vs Multiclass classification</vt:lpstr>
      <vt:lpstr>Binary vs Multiclass classification</vt:lpstr>
      <vt:lpstr>Binary vs Multiclass classification</vt:lpstr>
      <vt:lpstr>PowerPoint Presentation</vt:lpstr>
      <vt:lpstr>Setup</vt:lpstr>
      <vt:lpstr>PowerPoint Presentation</vt:lpstr>
      <vt:lpstr>For Example</vt:lpstr>
      <vt:lpstr>PowerPoint Presentation</vt:lpstr>
      <vt:lpstr>Summary</vt:lpstr>
      <vt:lpstr>Summary</vt:lpstr>
      <vt:lpstr>Ways to improve our training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lakshmi ranga sai gajulapalli</cp:lastModifiedBy>
  <cp:revision>1</cp:revision>
  <dcterms:modified xsi:type="dcterms:W3CDTF">2022-10-15T15:48:44Z</dcterms:modified>
</cp:coreProperties>
</file>