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71" r:id="rId3"/>
    <p:sldId id="257" r:id="rId4"/>
    <p:sldId id="296" r:id="rId5"/>
    <p:sldId id="258" r:id="rId6"/>
    <p:sldId id="280" r:id="rId7"/>
    <p:sldId id="259" r:id="rId8"/>
    <p:sldId id="260" r:id="rId9"/>
    <p:sldId id="273" r:id="rId10"/>
    <p:sldId id="274" r:id="rId11"/>
    <p:sldId id="318" r:id="rId12"/>
    <p:sldId id="268" r:id="rId13"/>
    <p:sldId id="261" r:id="rId14"/>
    <p:sldId id="267" r:id="rId15"/>
    <p:sldId id="262" r:id="rId16"/>
    <p:sldId id="263" r:id="rId17"/>
    <p:sldId id="322" r:id="rId18"/>
    <p:sldId id="277" r:id="rId19"/>
    <p:sldId id="275" r:id="rId20"/>
    <p:sldId id="276" r:id="rId21"/>
    <p:sldId id="281" r:id="rId22"/>
    <p:sldId id="282" r:id="rId23"/>
    <p:sldId id="283" r:id="rId24"/>
    <p:sldId id="284" r:id="rId25"/>
    <p:sldId id="285" r:id="rId26"/>
    <p:sldId id="278" r:id="rId27"/>
    <p:sldId id="321" r:id="rId28"/>
    <p:sldId id="323" r:id="rId29"/>
    <p:sldId id="269" r:id="rId30"/>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Default Section" id="{AC35FFB2-683F-4B20-8CF4-55E4F0E99F84}">
          <p14:sldIdLst>
            <p14:sldId id="256"/>
            <p14:sldId id="271"/>
            <p14:sldId id="257"/>
            <p14:sldId id="296"/>
            <p14:sldId id="258"/>
            <p14:sldId id="280"/>
            <p14:sldId id="259"/>
            <p14:sldId id="260"/>
            <p14:sldId id="273"/>
            <p14:sldId id="274"/>
            <p14:sldId id="318"/>
            <p14:sldId id="268"/>
            <p14:sldId id="261"/>
            <p14:sldId id="267"/>
            <p14:sldId id="262"/>
            <p14:sldId id="263"/>
            <p14:sldId id="322"/>
            <p14:sldId id="277"/>
          </p14:sldIdLst>
        </p14:section>
        <p14:section name="Untitled Section" id="{298485F5-7360-4CB7-9E9A-C8474B38E247}">
          <p14:sldIdLst>
            <p14:sldId id="275"/>
            <p14:sldId id="276"/>
            <p14:sldId id="281"/>
            <p14:sldId id="282"/>
            <p14:sldId id="283"/>
            <p14:sldId id="284"/>
            <p14:sldId id="285"/>
            <p14:sldId id="278"/>
            <p14:sldId id="321"/>
            <p14:sldId id="323"/>
            <p14:sldId id="269"/>
          </p14:sldIdLst>
        </p14:section>
      </p14:sectionLst>
    </p:ext>
    <p:ext uri="{EFAFB233-063F-42B5-8137-9DF3F51BA10A}">
      <p15:sldGuideLst xmlns:p15="http://schemas.microsoft.com/office/powerpoint/2012/main">
        <p15:guide id="1" orient="horz" pos="214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eenivas Reddy" initials="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5C5"/>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showGuides="1">
      <p:cViewPr varScale="1">
        <p:scale>
          <a:sx n="81" d="100"/>
          <a:sy n="81" d="100"/>
        </p:scale>
        <p:origin x="590" y="48"/>
      </p:cViewPr>
      <p:guideLst>
        <p:guide orient="horz" pos="214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D4E9CBD-27A6-4644-A605-DD9CD0B781B7}" type="datetimeFigureOut">
              <a:rPr kumimoji="0" lang="en-IN" sz="1200" b="0" i="0" u="none" strike="noStrike" kern="1200" cap="none" spc="0" normalizeH="0" baseline="0" noProof="0">
                <a:ln>
                  <a:noFill/>
                </a:ln>
                <a:solidFill>
                  <a:schemeClr val="tx1"/>
                </a:solidFill>
                <a:effectLst/>
                <a:uLnTx/>
                <a:uFillTx/>
                <a:latin typeface="+mn-lt"/>
                <a:ea typeface="+mn-ea"/>
                <a:cs typeface="+mn-cs"/>
              </a:rPr>
              <a:t>12-04-2024</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IN" altLang="en-US" sz="1200" dirty="0"/>
              <a:t>‹#›</a:t>
            </a:fld>
            <a:endParaRPr lang="en-I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1"/>
          <p:cNvSpPr/>
          <p:nvPr/>
        </p:nvSpPr>
        <p:spPr>
          <a:xfrm>
            <a:off x="0" y="0"/>
            <a:ext cx="12192000" cy="24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2"/>
          <p:cNvSpPr/>
          <p:nvPr/>
        </p:nvSpPr>
        <p:spPr>
          <a:xfrm>
            <a:off x="0" y="6553200"/>
            <a:ext cx="12192000" cy="314325"/>
          </a:xfrm>
          <a:prstGeom prst="rect">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tx1"/>
                </a:solidFill>
                <a:effectLst/>
                <a:uLnTx/>
                <a:uFillTx/>
                <a:latin typeface="+mn-lt"/>
                <a:ea typeface="+mn-ea"/>
                <a:cs typeface="+mn-cs"/>
              </a:rPr>
              <a:t>MRCET | Department of Emerging Technologies | Project Development (Major) PPT| IV Year </a:t>
            </a:r>
            <a:r>
              <a:rPr kumimoji="0" lang="en-IN" sz="1800" b="0" i="0" u="none" strike="noStrike" kern="1200" cap="none" spc="0" normalizeH="0" baseline="0" noProof="0" dirty="0" err="1">
                <a:ln>
                  <a:noFill/>
                </a:ln>
                <a:solidFill>
                  <a:schemeClr val="tx1"/>
                </a:solidFill>
                <a:effectLst/>
                <a:uLnTx/>
                <a:uFillTx/>
                <a:latin typeface="+mn-lt"/>
                <a:ea typeface="+mn-ea"/>
                <a:cs typeface="+mn-cs"/>
              </a:rPr>
              <a:t>B.Tech</a:t>
            </a:r>
            <a:r>
              <a:rPr kumimoji="0" lang="en-IN" sz="1800" b="0" i="0" u="none" strike="noStrike" kern="1200" cap="none" spc="0" normalizeH="0" baseline="0" noProof="0" dirty="0">
                <a:ln>
                  <a:noFill/>
                </a:ln>
                <a:solidFill>
                  <a:schemeClr val="tx1"/>
                </a:solidFill>
                <a:effectLst/>
                <a:uLnTx/>
                <a:uFillTx/>
                <a:latin typeface="+mn-lt"/>
                <a:ea typeface="+mn-ea"/>
                <a:cs typeface="+mn-cs"/>
              </a:rPr>
              <a:t>-II Semester</a:t>
            </a:r>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9"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3F4F16F-6C33-4A64-9F2D-DD346CD10C5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12-04-2024</a:t>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IN" altLang="en-US" dirty="0"/>
              <a:t>‹#›</a:t>
            </a:fld>
            <a:endParaRPr lang="en-I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FD2510C-DB0E-41D6-ABB1-1B09B36C4AE2}"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12-04-2024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FD2510C-DB0E-41D6-ABB1-1B09B36C4AE2}"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12-04-2024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FD2510C-DB0E-41D6-ABB1-1B09B36C4AE2}"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12-04-2024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FD2510C-DB0E-41D6-ABB1-1B09B36C4AE2}"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12-04-2024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FD2510C-DB0E-41D6-ABB1-1B09B36C4AE2}"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12-04-2024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FD2510C-DB0E-41D6-ABB1-1B09B36C4AE2}"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12-04-2024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FD2510C-DB0E-41D6-ABB1-1B09B36C4AE2}"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12-04-2024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FD2510C-DB0E-41D6-ABB1-1B09B36C4AE2}"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12-04-2024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FD2510C-DB0E-41D6-ABB1-1B09B36C4AE2}"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12-04-2024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FD2510C-DB0E-41D6-ABB1-1B09B36C4AE2}"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12-04-2024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FD2510C-DB0E-41D6-ABB1-1B09B36C4AE2}"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12-04-2024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
        <p:nvSpPr>
          <p:cNvPr id="7" name="Rectangle 6"/>
          <p:cNvSpPr/>
          <p:nvPr/>
        </p:nvSpPr>
        <p:spPr>
          <a:xfrm>
            <a:off x="0" y="0"/>
            <a:ext cx="12192000" cy="24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8" name="Rectangle 7"/>
          <p:cNvSpPr/>
          <p:nvPr/>
        </p:nvSpPr>
        <p:spPr>
          <a:xfrm>
            <a:off x="0" y="6553200"/>
            <a:ext cx="12192000" cy="314325"/>
          </a:xfrm>
          <a:prstGeom prst="rect">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tx1"/>
                </a:solidFill>
                <a:effectLst/>
                <a:uLnTx/>
                <a:uFillTx/>
                <a:latin typeface="+mn-lt"/>
                <a:ea typeface="+mn-ea"/>
                <a:cs typeface="+mn-cs"/>
              </a:rPr>
              <a:t>MRCET | Department of Emerging Technologies | Project Development (Major) PPT| IV Year </a:t>
            </a:r>
            <a:r>
              <a:rPr kumimoji="0" lang="en-IN" sz="1800" b="0" i="0" u="none" strike="noStrike" kern="1200" cap="none" spc="0" normalizeH="0" baseline="0" noProof="0" dirty="0" err="1">
                <a:ln>
                  <a:noFill/>
                </a:ln>
                <a:solidFill>
                  <a:schemeClr val="tx1"/>
                </a:solidFill>
                <a:effectLst/>
                <a:uLnTx/>
                <a:uFillTx/>
                <a:latin typeface="+mn-lt"/>
                <a:ea typeface="+mn-ea"/>
                <a:cs typeface="+mn-cs"/>
              </a:rPr>
              <a:t>B.Tech</a:t>
            </a:r>
            <a:r>
              <a:rPr kumimoji="0" lang="en-IN" sz="1800" b="0" i="0" u="none" strike="noStrike" kern="1200" cap="none" spc="0" normalizeH="0" baseline="0" noProof="0" dirty="0">
                <a:ln>
                  <a:noFill/>
                </a:ln>
                <a:solidFill>
                  <a:schemeClr val="tx1"/>
                </a:solidFill>
                <a:effectLst/>
                <a:uLnTx/>
                <a:uFillTx/>
                <a:latin typeface="+mn-lt"/>
                <a:ea typeface="+mn-ea"/>
                <a:cs typeface="+mn-cs"/>
              </a:rPr>
              <a:t>-II Semester</a:t>
            </a:r>
          </a:p>
        </p:txBody>
      </p:sp>
      <p:pic>
        <p:nvPicPr>
          <p:cNvPr id="1033" name="Picture 8"/>
          <p:cNvPicPr>
            <a:picLocks noChangeAspect="1"/>
          </p:cNvPicPr>
          <p:nvPr userDrawn="1"/>
        </p:nvPicPr>
        <p:blipFill>
          <a:blip r:embed="rId13"/>
          <a:stretch>
            <a:fillRect/>
          </a:stretch>
        </p:blipFill>
        <p:spPr>
          <a:xfrm>
            <a:off x="11499850" y="241300"/>
            <a:ext cx="692150" cy="692150"/>
          </a:xfrm>
          <a:prstGeom prst="rect">
            <a:avLst/>
          </a:prstGeom>
          <a:noFill/>
          <a:ln w="9525">
            <a:noFill/>
          </a:ln>
        </p:spPr>
      </p:pic>
      <p:pic>
        <p:nvPicPr>
          <p:cNvPr id="1034" name="Picture 9"/>
          <p:cNvPicPr>
            <a:picLocks noChangeAspect="1"/>
          </p:cNvPicPr>
          <p:nvPr userDrawn="1"/>
        </p:nvPicPr>
        <p:blipFill>
          <a:blip r:embed="rId14"/>
          <a:stretch>
            <a:fillRect/>
          </a:stretch>
        </p:blipFill>
        <p:spPr>
          <a:xfrm>
            <a:off x="0" y="6162675"/>
            <a:ext cx="704850" cy="7048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468438" y="1268413"/>
            <a:ext cx="9144000" cy="704850"/>
          </a:xfrm>
        </p:spPr>
        <p:txBody>
          <a:bodyPr vert="horz" wrap="square" lIns="91440" tIns="45720" rIns="91440" bIns="45720" anchor="b" anchorCtr="0"/>
          <a:lstStyle/>
          <a:p>
            <a:pPr eaLnBrk="1" hangingPunct="1">
              <a:buClrTx/>
              <a:buSzTx/>
              <a:buFontTx/>
            </a:pPr>
            <a:r>
              <a:rPr lang="en-IN" altLang="en-US" sz="2800" b="1" kern="1200" dirty="0">
                <a:latin typeface="Times New Roman" panose="02020603050405020304" pitchFamily="18" charset="0"/>
                <a:cs typeface="Times New Roman" panose="02020603050405020304" pitchFamily="18" charset="0"/>
              </a:rPr>
              <a:t>STOCK PRICE MOVEMENT DETECTION USING CANDLESTICK PATTERNS</a:t>
            </a:r>
          </a:p>
        </p:txBody>
      </p:sp>
      <p:sp>
        <p:nvSpPr>
          <p:cNvPr id="3" name="Subtitle 2"/>
          <p:cNvSpPr>
            <a:spLocks noGrp="1"/>
          </p:cNvSpPr>
          <p:nvPr>
            <p:ph type="subTitle" idx="1"/>
          </p:nvPr>
        </p:nvSpPr>
        <p:spPr>
          <a:xfrm>
            <a:off x="1301750" y="2182813"/>
            <a:ext cx="9144000" cy="1655763"/>
          </a:xfrm>
        </p:spPr>
        <p:txBody>
          <a:bodyPr vert="horz" wrap="square" lIns="91440" tIns="45720" rIns="91440" bIns="45720" numCol="1" rtlCol="0" anchor="t" anchorCtr="0" compatLnSpc="1">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Team Members Details</a:t>
            </a:r>
          </a:p>
          <a:p>
            <a:pPr marL="457200" marR="0" lvl="0" indent="-457200" algn="ctr"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kumimoji="0" lang="en-IN"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KATTA SHIVANI                         20N31A6927</a:t>
            </a:r>
          </a:p>
          <a:p>
            <a:pPr marL="457200" marR="0" lvl="0" indent="-457200" algn="ctr"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kumimoji="0" lang="en-IN"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L. SREENIVAS REDDY              20N31A6933</a:t>
            </a:r>
          </a:p>
          <a:p>
            <a:pPr marL="457200" marR="0" lvl="0" indent="-457200" algn="ctr"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kumimoji="0" lang="en-IN"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Y.SUDHARSHAN REDDY          20N31A6959</a:t>
            </a:r>
            <a:endParaRPr kumimoji="0" lang="en-IN"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IV Year </a:t>
            </a:r>
            <a:r>
              <a:rPr kumimoji="0" lang="en-IN"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B.Tech</a:t>
            </a:r>
            <a:r>
              <a:rPr kumimoji="0" lang="en-IN"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 CSE (IOT)</a:t>
            </a:r>
          </a:p>
        </p:txBody>
      </p:sp>
      <p:sp>
        <p:nvSpPr>
          <p:cNvPr id="4100" name="Subtitle 2"/>
          <p:cNvSpPr txBox="1"/>
          <p:nvPr/>
        </p:nvSpPr>
        <p:spPr>
          <a:xfrm>
            <a:off x="1301750" y="4400550"/>
            <a:ext cx="9144000" cy="1655763"/>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IN" altLang="en-US" sz="2400" b="1" i="1" dirty="0">
                <a:latin typeface="Times New Roman" panose="02020603050405020304" pitchFamily="18" charset="0"/>
                <a:cs typeface="Times New Roman" panose="02020603050405020304" pitchFamily="18" charset="0"/>
              </a:rPr>
              <a:t>Under the Guidance of </a:t>
            </a:r>
          </a:p>
          <a:p>
            <a:pPr marL="0" lvl="0" indent="0" algn="ctr" eaLnBrk="1" hangingPunct="1">
              <a:buNone/>
            </a:pPr>
            <a:r>
              <a:rPr lang="en-IN" altLang="en-US" sz="2400" dirty="0" err="1">
                <a:latin typeface="Times New Roman" panose="02020603050405020304" pitchFamily="18" charset="0"/>
                <a:cs typeface="Times New Roman" panose="02020603050405020304" pitchFamily="18" charset="0"/>
              </a:rPr>
              <a:t>Dr.</a:t>
            </a:r>
            <a:r>
              <a:rPr lang="en-IN" altLang="en-US" sz="2400" dirty="0">
                <a:latin typeface="Times New Roman" panose="02020603050405020304" pitchFamily="18" charset="0"/>
                <a:cs typeface="Times New Roman" panose="02020603050405020304" pitchFamily="18" charset="0"/>
              </a:rPr>
              <a:t> M. Gayatri</a:t>
            </a:r>
            <a:endParaRPr lang="en-IN" altLang="en-US" sz="2400" b="1" i="1" dirty="0">
              <a:latin typeface="Times New Roman" panose="02020603050405020304" pitchFamily="18" charset="0"/>
              <a:cs typeface="Times New Roman" panose="02020603050405020304" pitchFamily="18" charset="0"/>
            </a:endParaRPr>
          </a:p>
          <a:p>
            <a:pPr marL="0" lvl="0" indent="0" algn="ctr" eaLnBrk="1" hangingPunct="1">
              <a:buNone/>
            </a:pPr>
            <a:r>
              <a:rPr lang="en-IN" altLang="en-US" sz="2400" dirty="0">
                <a:latin typeface="Times New Roman" panose="02020603050405020304" pitchFamily="18" charset="0"/>
                <a:cs typeface="Times New Roman" panose="02020603050405020304" pitchFamily="18" charset="0"/>
              </a:rPr>
              <a:t>Professor</a:t>
            </a:r>
          </a:p>
        </p:txBody>
      </p:sp>
      <p:sp>
        <p:nvSpPr>
          <p:cNvPr id="4101" name="Title 1"/>
          <p:cNvSpPr txBox="1"/>
          <p:nvPr/>
        </p:nvSpPr>
        <p:spPr>
          <a:xfrm>
            <a:off x="1468438" y="254000"/>
            <a:ext cx="9144000" cy="584200"/>
          </a:xfrm>
          <a:prstGeom prst="rect">
            <a:avLst/>
          </a:prstGeom>
          <a:noFill/>
          <a:ln w="9525">
            <a:noFill/>
          </a:ln>
        </p:spPr>
        <p:txBody>
          <a:bodyPr anchor="b"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spcBef>
                <a:spcPct val="0"/>
              </a:spcBef>
              <a:buFontTx/>
              <a:buNone/>
            </a:pPr>
            <a:r>
              <a:rPr lang="en-IN" altLang="en-US" b="1" dirty="0">
                <a:solidFill>
                  <a:srgbClr val="002060"/>
                </a:solidFill>
                <a:latin typeface="Arial Narrow" panose="020B0606020202030204" pitchFamily="34" charset="0"/>
              </a:rPr>
              <a:t>IV Year B.Tech II Semester</a:t>
            </a:r>
            <a:r>
              <a:rPr lang="en-IN" altLang="en-US" b="1" dirty="0">
                <a:solidFill>
                  <a:srgbClr val="C00000"/>
                </a:solidFill>
                <a:latin typeface="Arial Narrow" panose="020B0606020202030204" pitchFamily="34" charset="0"/>
              </a:rPr>
              <a:t>– Major Project Review</a:t>
            </a:r>
            <a:endParaRPr lang="en-IN" altLang="en-US" b="1" dirty="0">
              <a:solidFill>
                <a:srgbClr val="002060"/>
              </a:solidFill>
              <a:latin typeface="Arial Narrow" panose="020B0606020202030204" pitchFamily="34" charset="0"/>
            </a:endParaRPr>
          </a:p>
        </p:txBody>
      </p:sp>
      <p:sp>
        <p:nvSpPr>
          <p:cNvPr id="2" name="Rounded Rectangle 1"/>
          <p:cNvSpPr/>
          <p:nvPr/>
        </p:nvSpPr>
        <p:spPr>
          <a:xfrm>
            <a:off x="2271713" y="5956300"/>
            <a:ext cx="7902575" cy="444500"/>
          </a:xfrm>
          <a:prstGeom prst="round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2400" b="1" i="0" u="none" strike="noStrike" kern="1200" cap="none" spc="0" normalizeH="0" baseline="0" noProof="0" dirty="0">
                <a:ln>
                  <a:noFill/>
                </a:ln>
                <a:solidFill>
                  <a:schemeClr val="lt1"/>
                </a:solidFill>
                <a:effectLst/>
                <a:uLnTx/>
                <a:uFillTx/>
                <a:latin typeface="+mn-lt"/>
                <a:ea typeface="+mn-ea"/>
                <a:cs typeface="+mn-cs"/>
              </a:rPr>
              <a:t>Department of Emerging Technologies </a:t>
            </a:r>
          </a:p>
        </p:txBody>
      </p:sp>
      <p:pic>
        <p:nvPicPr>
          <p:cNvPr id="4103" name="Picture 3"/>
          <p:cNvPicPr>
            <a:picLocks noChangeAspect="1"/>
          </p:cNvPicPr>
          <p:nvPr/>
        </p:nvPicPr>
        <p:blipFill>
          <a:blip r:embed="rId2"/>
          <a:srcRect t="7877" b="8337"/>
          <a:stretch>
            <a:fillRect/>
          </a:stretch>
        </p:blipFill>
        <p:spPr>
          <a:xfrm>
            <a:off x="10231438" y="5029200"/>
            <a:ext cx="1824037" cy="1528763"/>
          </a:xfrm>
          <a:prstGeom prst="rect">
            <a:avLst/>
          </a:prstGeom>
          <a:noFill/>
          <a:ln w="9525">
            <a:noFill/>
          </a:ln>
        </p:spPr>
      </p:pic>
      <p:pic>
        <p:nvPicPr>
          <p:cNvPr id="4104" name="Picture 5"/>
          <p:cNvPicPr>
            <a:picLocks noChangeAspect="1"/>
          </p:cNvPicPr>
          <p:nvPr/>
        </p:nvPicPr>
        <p:blipFill>
          <a:blip r:embed="rId3"/>
          <a:stretch>
            <a:fillRect/>
          </a:stretch>
        </p:blipFill>
        <p:spPr>
          <a:xfrm>
            <a:off x="144463" y="5013325"/>
            <a:ext cx="1536700" cy="1538288"/>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838200" y="365125"/>
            <a:ext cx="10515600" cy="777875"/>
          </a:xfrm>
        </p:spPr>
        <p:txBody>
          <a:bodyPr vert="horz" wrap="square" lIns="91440" tIns="45720" rIns="91440" bIns="45720" anchor="ctr" anchorCtr="0"/>
          <a:lstStyle/>
          <a:p>
            <a:pPr eaLnBrk="1" hangingPunct="1"/>
            <a:r>
              <a:rPr lang="en-IN" altLang="en-US" b="1" dirty="0">
                <a:solidFill>
                  <a:srgbClr val="FF0000"/>
                </a:solidFill>
              </a:rPr>
              <a:t>Literature Review</a:t>
            </a:r>
          </a:p>
        </p:txBody>
      </p:sp>
      <p:graphicFrame>
        <p:nvGraphicFramePr>
          <p:cNvPr id="3" name="Content Placeholder 2"/>
          <p:cNvGraphicFramePr>
            <a:graphicFrameLocks noGrp="1"/>
          </p:cNvGraphicFramePr>
          <p:nvPr>
            <p:ph idx="1"/>
          </p:nvPr>
        </p:nvGraphicFramePr>
        <p:xfrm>
          <a:off x="838200" y="1257300"/>
          <a:ext cx="10697845" cy="5110480"/>
        </p:xfrm>
        <a:graphic>
          <a:graphicData uri="http://schemas.openxmlformats.org/drawingml/2006/table">
            <a:tbl>
              <a:tblPr firstRow="1" bandRow="1">
                <a:tableStyleId>{5C22544A-7EE6-4342-B048-85BDC9FD1C3A}</a:tableStyleId>
              </a:tblPr>
              <a:tblGrid>
                <a:gridCol w="641350">
                  <a:extLst>
                    <a:ext uri="{9D8B030D-6E8A-4147-A177-3AD203B41FA5}">
                      <a16:colId xmlns:a16="http://schemas.microsoft.com/office/drawing/2014/main" val="20000"/>
                    </a:ext>
                  </a:extLst>
                </a:gridCol>
                <a:gridCol w="3564890">
                  <a:extLst>
                    <a:ext uri="{9D8B030D-6E8A-4147-A177-3AD203B41FA5}">
                      <a16:colId xmlns:a16="http://schemas.microsoft.com/office/drawing/2014/main" val="20001"/>
                    </a:ext>
                  </a:extLst>
                </a:gridCol>
                <a:gridCol w="2141855">
                  <a:extLst>
                    <a:ext uri="{9D8B030D-6E8A-4147-A177-3AD203B41FA5}">
                      <a16:colId xmlns:a16="http://schemas.microsoft.com/office/drawing/2014/main" val="20002"/>
                    </a:ext>
                  </a:extLst>
                </a:gridCol>
                <a:gridCol w="2218055">
                  <a:extLst>
                    <a:ext uri="{9D8B030D-6E8A-4147-A177-3AD203B41FA5}">
                      <a16:colId xmlns:a16="http://schemas.microsoft.com/office/drawing/2014/main" val="20003"/>
                    </a:ext>
                  </a:extLst>
                </a:gridCol>
                <a:gridCol w="2131695">
                  <a:extLst>
                    <a:ext uri="{9D8B030D-6E8A-4147-A177-3AD203B41FA5}">
                      <a16:colId xmlns:a16="http://schemas.microsoft.com/office/drawing/2014/main" val="20004"/>
                    </a:ext>
                  </a:extLst>
                </a:gridCol>
              </a:tblGrid>
              <a:tr h="721360">
                <a:tc>
                  <a:txBody>
                    <a:bodyPr/>
                    <a:lstStyle/>
                    <a:p>
                      <a:pPr>
                        <a:buNone/>
                      </a:pPr>
                      <a:r>
                        <a:rPr lang="en-IN" altLang="en-US"/>
                        <a:t>S.No</a:t>
                      </a:r>
                    </a:p>
                  </a:txBody>
                  <a:tcPr anchor="ctr"/>
                </a:tc>
                <a:tc>
                  <a:txBody>
                    <a:bodyPr/>
                    <a:lstStyle/>
                    <a:p>
                      <a:pPr algn="ctr">
                        <a:buNone/>
                      </a:pPr>
                      <a:r>
                        <a:rPr lang="en-IN" altLang="en-US"/>
                        <a:t>Paper Title,Authors &amp; Publication</a:t>
                      </a:r>
                    </a:p>
                    <a:p>
                      <a:pPr algn="ctr">
                        <a:buNone/>
                      </a:pPr>
                      <a:r>
                        <a:rPr lang="en-IN" altLang="en-US"/>
                        <a:t>Details   </a:t>
                      </a:r>
                    </a:p>
                  </a:txBody>
                  <a:tcPr anchor="ctr"/>
                </a:tc>
                <a:tc>
                  <a:txBody>
                    <a:bodyPr/>
                    <a:lstStyle/>
                    <a:p>
                      <a:pPr>
                        <a:buNone/>
                      </a:pPr>
                      <a:r>
                        <a:rPr lang="en-IN" altLang="en-US"/>
                        <a:t>Algorithm/Techniqe</a:t>
                      </a:r>
                    </a:p>
                    <a:p>
                      <a:pPr>
                        <a:buNone/>
                      </a:pPr>
                      <a:r>
                        <a:rPr lang="en-IN" altLang="en-US"/>
                        <a:t>              Used</a:t>
                      </a:r>
                    </a:p>
                  </a:txBody>
                  <a:tcPr anchor="ctr"/>
                </a:tc>
                <a:tc>
                  <a:txBody>
                    <a:bodyPr/>
                    <a:lstStyle/>
                    <a:p>
                      <a:pPr algn="ctr">
                        <a:buNone/>
                      </a:pPr>
                      <a:r>
                        <a:rPr lang="en-IN" altLang="en-US"/>
                        <a:t>Advantages</a:t>
                      </a:r>
                    </a:p>
                  </a:txBody>
                  <a:tcPr anchor="ctr"/>
                </a:tc>
                <a:tc>
                  <a:txBody>
                    <a:bodyPr/>
                    <a:lstStyle/>
                    <a:p>
                      <a:pPr algn="ctr">
                        <a:buNone/>
                      </a:pPr>
                      <a:r>
                        <a:rPr lang="en-IN" altLang="en-US"/>
                        <a:t>Limitations</a:t>
                      </a:r>
                    </a:p>
                  </a:txBody>
                  <a:tcPr anchor="ctr"/>
                </a:tc>
                <a:extLst>
                  <a:ext uri="{0D108BD9-81ED-4DB2-BD59-A6C34878D82A}">
                    <a16:rowId xmlns:a16="http://schemas.microsoft.com/office/drawing/2014/main" val="10000"/>
                  </a:ext>
                </a:extLst>
              </a:tr>
              <a:tr h="1188720">
                <a:tc>
                  <a:txBody>
                    <a:bodyPr/>
                    <a:lstStyle/>
                    <a:p>
                      <a:pPr>
                        <a:buNone/>
                      </a:pPr>
                      <a:r>
                        <a:rPr lang="en-IN" altLang="en-US"/>
                        <a:t>1</a:t>
                      </a:r>
                    </a:p>
                  </a:txBody>
                  <a:tcPr/>
                </a:tc>
                <a:tc>
                  <a:txBody>
                    <a:bodyPr/>
                    <a:lstStyle/>
                    <a:p>
                      <a:pPr>
                        <a:buNone/>
                      </a:pPr>
                      <a:r>
                        <a:rPr lang="en-US"/>
                        <a:t>Predicting Stock Price Movement with Candlestick Patterns by Shih-Chuan Tsai and Jui-Kuei Chen (2010)</a:t>
                      </a:r>
                    </a:p>
                  </a:txBody>
                  <a:tcPr/>
                </a:tc>
                <a:tc>
                  <a:txBody>
                    <a:bodyPr/>
                    <a:lstStyle/>
                    <a:p>
                      <a:pPr>
                        <a:buNone/>
                      </a:pPr>
                      <a:r>
                        <a:rPr lang="en-IN" altLang="en-US"/>
                        <a:t>Support vector machines (SVM) and neural networks.</a:t>
                      </a:r>
                    </a:p>
                  </a:txBody>
                  <a:tcPr/>
                </a:tc>
                <a:tc>
                  <a:txBody>
                    <a:bodyPr/>
                    <a:lstStyle/>
                    <a:p>
                      <a:pPr>
                        <a:buNone/>
                      </a:pPr>
                      <a:r>
                        <a:rPr lang="en-US"/>
                        <a:t>Visual</a:t>
                      </a:r>
                      <a:r>
                        <a:rPr lang="en-IN" altLang="en-US"/>
                        <a:t> </a:t>
                      </a:r>
                      <a:r>
                        <a:rPr lang="en-US"/>
                        <a:t>Interpretation</a:t>
                      </a:r>
                      <a:r>
                        <a:rPr lang="en-IN" altLang="en-US"/>
                        <a:t>,</a:t>
                      </a:r>
                    </a:p>
                    <a:p>
                      <a:pPr>
                        <a:buNone/>
                      </a:pPr>
                      <a:r>
                        <a:rPr lang="en-IN" altLang="en-US"/>
                        <a:t>Historical Significance,</a:t>
                      </a:r>
                    </a:p>
                    <a:p>
                      <a:pPr>
                        <a:buNone/>
                      </a:pPr>
                      <a:r>
                        <a:rPr lang="en-IN" altLang="en-US"/>
                        <a:t>Pattern Recognition.</a:t>
                      </a:r>
                    </a:p>
                  </a:txBody>
                  <a:tcPr/>
                </a:tc>
                <a:tc>
                  <a:txBody>
                    <a:bodyPr/>
                    <a:lstStyle/>
                    <a:p>
                      <a:pPr>
                        <a:buNone/>
                      </a:pPr>
                      <a:r>
                        <a:rPr lang="en-US"/>
                        <a:t>Subjectivity</a:t>
                      </a:r>
                      <a:r>
                        <a:rPr lang="en-IN" altLang="en-US"/>
                        <a:t>,</a:t>
                      </a:r>
                    </a:p>
                    <a:p>
                      <a:pPr>
                        <a:buNone/>
                      </a:pPr>
                      <a:r>
                        <a:rPr lang="en-IN" altLang="en-US"/>
                        <a:t>False Signals,</a:t>
                      </a:r>
                    </a:p>
                    <a:p>
                      <a:pPr>
                        <a:buNone/>
                      </a:pPr>
                      <a:r>
                        <a:rPr lang="en-IN" altLang="en-US"/>
                        <a:t>Limited Predictive Power.</a:t>
                      </a:r>
                    </a:p>
                  </a:txBody>
                  <a:tcPr/>
                </a:tc>
                <a:extLst>
                  <a:ext uri="{0D108BD9-81ED-4DB2-BD59-A6C34878D82A}">
                    <a16:rowId xmlns:a16="http://schemas.microsoft.com/office/drawing/2014/main" val="10001"/>
                  </a:ext>
                </a:extLst>
              </a:tr>
              <a:tr h="1463040">
                <a:tc>
                  <a:txBody>
                    <a:bodyPr/>
                    <a:lstStyle/>
                    <a:p>
                      <a:pPr>
                        <a:buNone/>
                      </a:pPr>
                      <a:r>
                        <a:rPr lang="en-IN" altLang="en-US"/>
                        <a:t>2</a:t>
                      </a:r>
                    </a:p>
                  </a:txBody>
                  <a:tcPr/>
                </a:tc>
                <a:tc>
                  <a:txBody>
                    <a:bodyPr/>
                    <a:lstStyle/>
                    <a:p>
                      <a:pPr>
                        <a:buNone/>
                      </a:pPr>
                      <a:r>
                        <a:rPr lang="en-US"/>
                        <a:t>A Novel Approach for Stock Price Movement Prediction Using Candlestick Patterns" by Eman Saad, Walid Abdelmoez, and Nashwa El-Bendary (2015)</a:t>
                      </a:r>
                    </a:p>
                  </a:txBody>
                  <a:tcPr/>
                </a:tc>
                <a:tc>
                  <a:txBody>
                    <a:bodyPr/>
                    <a:lstStyle/>
                    <a:p>
                      <a:pPr>
                        <a:buNone/>
                      </a:pPr>
                      <a:r>
                        <a:rPr lang="en-US"/>
                        <a:t>Genetic Algorithm (GA)</a:t>
                      </a:r>
                    </a:p>
                  </a:txBody>
                  <a:tcPr/>
                </a:tc>
                <a:tc>
                  <a:txBody>
                    <a:bodyPr/>
                    <a:lstStyle/>
                    <a:p>
                      <a:pPr>
                        <a:buNone/>
                      </a:pPr>
                      <a:r>
                        <a:rPr lang="en-US"/>
                        <a:t>Incorporation of Candlestick Patterns</a:t>
                      </a:r>
                      <a:r>
                        <a:rPr lang="en-IN" altLang="en-US"/>
                        <a:t>,</a:t>
                      </a:r>
                    </a:p>
                    <a:p>
                      <a:pPr>
                        <a:buNone/>
                      </a:pPr>
                      <a:r>
                        <a:rPr lang="en-IN" altLang="en-US"/>
                        <a:t>Feature Selection Technique, Validation with Real-world Data.</a:t>
                      </a:r>
                    </a:p>
                  </a:txBody>
                  <a:tcPr/>
                </a:tc>
                <a:tc>
                  <a:txBody>
                    <a:bodyPr/>
                    <a:lstStyle/>
                    <a:p>
                      <a:pPr>
                        <a:buNone/>
                      </a:pPr>
                      <a:r>
                        <a:rPr lang="en-US"/>
                        <a:t>Limited Predictive Power</a:t>
                      </a:r>
                      <a:r>
                        <a:rPr lang="en-IN" altLang="en-US"/>
                        <a:t>, Dependency on Historical Data,</a:t>
                      </a:r>
                    </a:p>
                    <a:p>
                      <a:pPr>
                        <a:buNone/>
                      </a:pPr>
                      <a:r>
                        <a:rPr lang="en-IN" altLang="en-US"/>
                        <a:t>Complexity and Interpretability.</a:t>
                      </a:r>
                    </a:p>
                  </a:txBody>
                  <a:tcPr/>
                </a:tc>
                <a:extLst>
                  <a:ext uri="{0D108BD9-81ED-4DB2-BD59-A6C34878D82A}">
                    <a16:rowId xmlns:a16="http://schemas.microsoft.com/office/drawing/2014/main" val="10002"/>
                  </a:ext>
                </a:extLst>
              </a:tr>
              <a:tr h="1737360">
                <a:tc>
                  <a:txBody>
                    <a:bodyPr/>
                    <a:lstStyle/>
                    <a:p>
                      <a:pPr>
                        <a:buNone/>
                      </a:pPr>
                      <a:r>
                        <a:rPr lang="en-IN" altLang="en-US"/>
                        <a:t>3</a:t>
                      </a:r>
                    </a:p>
                  </a:txBody>
                  <a:tcPr/>
                </a:tc>
                <a:tc>
                  <a:txBody>
                    <a:bodyPr/>
                    <a:lstStyle/>
                    <a:p>
                      <a:pPr>
                        <a:buNone/>
                      </a:pPr>
                      <a:r>
                        <a:rPr lang="en-US"/>
                        <a:t>Predicting Stock Price Movement Using Candlestick Patterns and Support Vector Machines" by Ming-Hui Wen and Fu-Rong Chen (2017)</a:t>
                      </a:r>
                    </a:p>
                  </a:txBody>
                  <a:tcPr/>
                </a:tc>
                <a:tc>
                  <a:txBody>
                    <a:bodyPr/>
                    <a:lstStyle/>
                    <a:p>
                      <a:pPr>
                        <a:buNone/>
                      </a:pPr>
                      <a:r>
                        <a:rPr lang="en-IN" altLang="en-US" sz="1800">
                          <a:sym typeface="+mn-ea"/>
                        </a:rPr>
                        <a:t>Support vector machines (SVM)</a:t>
                      </a:r>
                      <a:endParaRPr lang="en-US"/>
                    </a:p>
                  </a:txBody>
                  <a:tcPr/>
                </a:tc>
                <a:tc>
                  <a:txBody>
                    <a:bodyPr/>
                    <a:lstStyle/>
                    <a:p>
                      <a:pPr>
                        <a:buNone/>
                      </a:pPr>
                      <a:r>
                        <a:rPr lang="en-US"/>
                        <a:t>Non-linear Decision Boundaries</a:t>
                      </a:r>
                      <a:r>
                        <a:rPr lang="en-IN" altLang="en-US"/>
                        <a:t>,  Robustness to Overfitting, Effective with High Dimensionality.</a:t>
                      </a:r>
                    </a:p>
                  </a:txBody>
                  <a:tcPr/>
                </a:tc>
                <a:tc>
                  <a:txBody>
                    <a:bodyPr/>
                    <a:lstStyle/>
                    <a:p>
                      <a:pPr>
                        <a:buNone/>
                      </a:pPr>
                      <a:r>
                        <a:rPr lang="en-US"/>
                        <a:t>Sensitivity to Hyperparameters</a:t>
                      </a:r>
                      <a:r>
                        <a:rPr lang="en-IN" altLang="en-US"/>
                        <a:t>, </a:t>
                      </a:r>
                    </a:p>
                    <a:p>
                      <a:pPr>
                        <a:buNone/>
                      </a:pPr>
                      <a:r>
                        <a:rPr lang="en-IN" altLang="en-US"/>
                        <a:t>Limited Interpretability,</a:t>
                      </a:r>
                    </a:p>
                    <a:p>
                      <a:pPr>
                        <a:buNone/>
                      </a:pPr>
                      <a:r>
                        <a:rPr lang="en-IN" altLang="en-US"/>
                        <a:t>Computationally Intensive.</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373380"/>
          <a:ext cx="10515600" cy="6126480"/>
        </p:xfrm>
        <a:graphic>
          <a:graphicData uri="http://schemas.openxmlformats.org/drawingml/2006/table">
            <a:tbl>
              <a:tblPr firstRow="1" bandRow="1">
                <a:tableStyleId>{5C22544A-7EE6-4342-B048-85BDC9FD1C3A}</a:tableStyleId>
              </a:tblPr>
              <a:tblGrid>
                <a:gridCol w="805180">
                  <a:extLst>
                    <a:ext uri="{9D8B030D-6E8A-4147-A177-3AD203B41FA5}">
                      <a16:colId xmlns:a16="http://schemas.microsoft.com/office/drawing/2014/main" val="20000"/>
                    </a:ext>
                  </a:extLst>
                </a:gridCol>
                <a:gridCol w="340106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640080">
                <a:tc>
                  <a:txBody>
                    <a:bodyPr/>
                    <a:lstStyle/>
                    <a:p>
                      <a:pPr>
                        <a:buNone/>
                      </a:pPr>
                      <a:r>
                        <a:rPr lang="en-IN" altLang="en-US"/>
                        <a:t>S.No</a:t>
                      </a:r>
                    </a:p>
                  </a:txBody>
                  <a:tcPr anchor="ctr"/>
                </a:tc>
                <a:tc>
                  <a:txBody>
                    <a:bodyPr/>
                    <a:lstStyle/>
                    <a:p>
                      <a:pPr algn="ctr">
                        <a:buNone/>
                      </a:pPr>
                      <a:r>
                        <a:rPr lang="en-IN" altLang="en-US"/>
                        <a:t>Paper Title,Authors &amp; Publication</a:t>
                      </a:r>
                    </a:p>
                    <a:p>
                      <a:pPr algn="ctr">
                        <a:buNone/>
                      </a:pPr>
                      <a:r>
                        <a:rPr lang="en-IN" altLang="en-US"/>
                        <a:t>Details   </a:t>
                      </a:r>
                    </a:p>
                  </a:txBody>
                  <a:tcPr anchor="ctr"/>
                </a:tc>
                <a:tc>
                  <a:txBody>
                    <a:bodyPr/>
                    <a:lstStyle/>
                    <a:p>
                      <a:pPr>
                        <a:buNone/>
                      </a:pPr>
                      <a:r>
                        <a:rPr lang="en-IN" altLang="en-US"/>
                        <a:t>Algorithm/Techniqe</a:t>
                      </a:r>
                    </a:p>
                    <a:p>
                      <a:pPr>
                        <a:buNone/>
                      </a:pPr>
                      <a:r>
                        <a:rPr lang="en-IN" altLang="en-US"/>
                        <a:t>              Used</a:t>
                      </a:r>
                    </a:p>
                  </a:txBody>
                  <a:tcPr anchor="ctr"/>
                </a:tc>
                <a:tc>
                  <a:txBody>
                    <a:bodyPr/>
                    <a:lstStyle/>
                    <a:p>
                      <a:pPr algn="ctr">
                        <a:buNone/>
                      </a:pPr>
                      <a:r>
                        <a:rPr lang="en-IN" altLang="en-US"/>
                        <a:t>Advantages</a:t>
                      </a:r>
                    </a:p>
                  </a:txBody>
                  <a:tcPr anchor="ctr"/>
                </a:tc>
                <a:tc>
                  <a:txBody>
                    <a:bodyPr/>
                    <a:lstStyle/>
                    <a:p>
                      <a:pPr algn="ctr">
                        <a:buNone/>
                      </a:pPr>
                      <a:r>
                        <a:rPr lang="en-IN" altLang="en-US"/>
                        <a:t>Limitations</a:t>
                      </a:r>
                    </a:p>
                  </a:txBody>
                  <a:tcPr anchor="ctr"/>
                </a:tc>
                <a:extLst>
                  <a:ext uri="{0D108BD9-81ED-4DB2-BD59-A6C34878D82A}">
                    <a16:rowId xmlns:a16="http://schemas.microsoft.com/office/drawing/2014/main" val="10000"/>
                  </a:ext>
                </a:extLst>
              </a:tr>
              <a:tr h="1737360">
                <a:tc>
                  <a:txBody>
                    <a:bodyPr/>
                    <a:lstStyle/>
                    <a:p>
                      <a:pPr>
                        <a:buNone/>
                      </a:pPr>
                      <a:r>
                        <a:rPr lang="en-IN" altLang="en-US"/>
                        <a:t>4</a:t>
                      </a:r>
                    </a:p>
                  </a:txBody>
                  <a:tcPr/>
                </a:tc>
                <a:tc>
                  <a:txBody>
                    <a:bodyPr/>
                    <a:lstStyle/>
                    <a:p>
                      <a:pPr>
                        <a:buNone/>
                      </a:pPr>
                      <a:r>
                        <a:rPr lang="en-US"/>
                        <a:t>Stock Price Movement Prediction Using Technical Indicators and Machine Learning Algorithms by Savita Gupta and Sangeeta Mittal (2019)</a:t>
                      </a:r>
                    </a:p>
                  </a:txBody>
                  <a:tcPr/>
                </a:tc>
                <a:tc>
                  <a:txBody>
                    <a:bodyPr/>
                    <a:lstStyle/>
                    <a:p>
                      <a:pPr>
                        <a:buNone/>
                      </a:pPr>
                      <a:r>
                        <a:rPr lang="en-IN" altLang="en-US"/>
                        <a:t>Random Forest,</a:t>
                      </a:r>
                    </a:p>
                    <a:p>
                      <a:pPr>
                        <a:buNone/>
                      </a:pPr>
                      <a:r>
                        <a:rPr lang="en-IN" altLang="en-US"/>
                        <a:t>Decision Tree,</a:t>
                      </a:r>
                    </a:p>
                    <a:p>
                      <a:pPr>
                        <a:buNone/>
                      </a:pPr>
                      <a:r>
                        <a:rPr lang="en-IN" altLang="en-US"/>
                        <a:t>K-Nearest Neighbors (KNN) and</a:t>
                      </a:r>
                    </a:p>
                    <a:p>
                      <a:pPr>
                        <a:buNone/>
                      </a:pPr>
                      <a:r>
                        <a:rPr lang="en-IN" altLang="en-US"/>
                        <a:t>Logistic Regression.</a:t>
                      </a:r>
                    </a:p>
                  </a:txBody>
                  <a:tcPr/>
                </a:tc>
                <a:tc>
                  <a:txBody>
                    <a:bodyPr/>
                    <a:lstStyle/>
                    <a:p>
                      <a:pPr>
                        <a:buNone/>
                      </a:pPr>
                      <a:r>
                        <a:rPr lang="en-IN" altLang="en-US"/>
                        <a:t>Improved Prediction Accuracy, Robustness, Incorporating Market Psychology.</a:t>
                      </a:r>
                    </a:p>
                  </a:txBody>
                  <a:tcPr/>
                </a:tc>
                <a:tc>
                  <a:txBody>
                    <a:bodyPr/>
                    <a:lstStyle/>
                    <a:p>
                      <a:pPr>
                        <a:buNone/>
                      </a:pPr>
                      <a:r>
                        <a:rPr lang="en-IN" altLang="en-US"/>
                        <a:t>Complexity and Overfitting, Computational Resources, Interpretability Challenges .</a:t>
                      </a:r>
                    </a:p>
                  </a:txBody>
                  <a:tcPr/>
                </a:tc>
                <a:extLst>
                  <a:ext uri="{0D108BD9-81ED-4DB2-BD59-A6C34878D82A}">
                    <a16:rowId xmlns:a16="http://schemas.microsoft.com/office/drawing/2014/main" val="10001"/>
                  </a:ext>
                </a:extLst>
              </a:tr>
              <a:tr h="2011680">
                <a:tc>
                  <a:txBody>
                    <a:bodyPr/>
                    <a:lstStyle/>
                    <a:p>
                      <a:pPr>
                        <a:buNone/>
                      </a:pPr>
                      <a:r>
                        <a:rPr lang="en-IN" altLang="en-US"/>
                        <a:t>5</a:t>
                      </a:r>
                    </a:p>
                  </a:txBody>
                  <a:tcPr/>
                </a:tc>
                <a:tc>
                  <a:txBody>
                    <a:bodyPr/>
                    <a:lstStyle/>
                    <a:p>
                      <a:pPr>
                        <a:buNone/>
                      </a:pPr>
                      <a:r>
                        <a:rPr lang="en-US"/>
                        <a:t>A Hybrid Deep Learning Model for Stock Price Movement Prediction by Xin Zhang, Chao Zhang, and Jian Zhang (2020)</a:t>
                      </a:r>
                    </a:p>
                  </a:txBody>
                  <a:tcPr/>
                </a:tc>
                <a:tc>
                  <a:txBody>
                    <a:bodyPr/>
                    <a:lstStyle/>
                    <a:p>
                      <a:pPr>
                        <a:buNone/>
                      </a:pPr>
                      <a:r>
                        <a:rPr lang="en-US"/>
                        <a:t>recurrent neural networks (RNNs)</a:t>
                      </a:r>
                      <a:r>
                        <a:rPr lang="en-IN" altLang="en-US"/>
                        <a:t> and </a:t>
                      </a:r>
                      <a:r>
                        <a:rPr lang="en-US"/>
                        <a:t>long short-term memory networks (LSTMs)</a:t>
                      </a:r>
                      <a:r>
                        <a:rPr lang="en-IN" altLang="en-US"/>
                        <a:t>.</a:t>
                      </a:r>
                    </a:p>
                  </a:txBody>
                  <a:tcPr/>
                </a:tc>
                <a:tc>
                  <a:txBody>
                    <a:bodyPr/>
                    <a:lstStyle/>
                    <a:p>
                      <a:pPr>
                        <a:buNone/>
                      </a:pPr>
                      <a:r>
                        <a:rPr lang="en-IN" altLang="en-US"/>
                        <a:t>Enhanced Prediction Accuracy, Feature-rich Representation,</a:t>
                      </a:r>
                    </a:p>
                    <a:p>
                      <a:pPr>
                        <a:buNone/>
                      </a:pPr>
                      <a:r>
                        <a:rPr lang="en-IN" altLang="en-US"/>
                        <a:t>Robustness to Data Variability .</a:t>
                      </a:r>
                    </a:p>
                  </a:txBody>
                  <a:tcPr/>
                </a:tc>
                <a:tc>
                  <a:txBody>
                    <a:bodyPr/>
                    <a:lstStyle/>
                    <a:p>
                      <a:pPr>
                        <a:buNone/>
                      </a:pPr>
                      <a:r>
                        <a:rPr lang="en-IN" altLang="en-US"/>
                        <a:t>Complexity and Computational Overhead, Interpretability Challenges, Dependency on Feature Engineering</a:t>
                      </a:r>
                    </a:p>
                  </a:txBody>
                  <a:tcPr/>
                </a:tc>
                <a:extLst>
                  <a:ext uri="{0D108BD9-81ED-4DB2-BD59-A6C34878D82A}">
                    <a16:rowId xmlns:a16="http://schemas.microsoft.com/office/drawing/2014/main" val="10002"/>
                  </a:ext>
                </a:extLst>
              </a:tr>
              <a:tr h="1737360">
                <a:tc>
                  <a:txBody>
                    <a:bodyPr/>
                    <a:lstStyle/>
                    <a:p>
                      <a:pPr>
                        <a:buNone/>
                      </a:pPr>
                      <a:r>
                        <a:rPr lang="en-IN" altLang="en-US"/>
                        <a:t>6</a:t>
                      </a:r>
                    </a:p>
                  </a:txBody>
                  <a:tcPr/>
                </a:tc>
                <a:tc>
                  <a:txBody>
                    <a:bodyPr/>
                    <a:lstStyle/>
                    <a:p>
                      <a:pPr>
                        <a:buNone/>
                      </a:pPr>
                      <a:r>
                        <a:rPr lang="en-US"/>
                        <a:t>Enhanced Stock Price Prediction Using Technical Analysis Indicators and Machine Learning</a:t>
                      </a:r>
                      <a:r>
                        <a:rPr lang="en-IN" altLang="en-US"/>
                        <a:t> </a:t>
                      </a:r>
                      <a:r>
                        <a:rPr lang="en-US"/>
                        <a:t>by Manish Kumar and Sanjay Jasola (2021)</a:t>
                      </a:r>
                    </a:p>
                  </a:txBody>
                  <a:tcPr/>
                </a:tc>
                <a:tc>
                  <a:txBody>
                    <a:bodyPr/>
                    <a:lstStyle/>
                    <a:p>
                      <a:pPr>
                        <a:buNone/>
                      </a:pPr>
                      <a:r>
                        <a:rPr lang="en-US"/>
                        <a:t>Random Forest</a:t>
                      </a:r>
                      <a:r>
                        <a:rPr lang="en-IN" altLang="en-US"/>
                        <a:t>,</a:t>
                      </a:r>
                      <a:endParaRPr lang="en-US"/>
                    </a:p>
                    <a:p>
                      <a:pPr>
                        <a:buNone/>
                      </a:pPr>
                      <a:r>
                        <a:rPr lang="en-US"/>
                        <a:t>Decision Trees</a:t>
                      </a:r>
                      <a:r>
                        <a:rPr lang="en-IN" altLang="en-US"/>
                        <a:t>,</a:t>
                      </a:r>
                      <a:endParaRPr lang="en-US"/>
                    </a:p>
                    <a:p>
                      <a:pPr>
                        <a:buNone/>
                      </a:pPr>
                      <a:r>
                        <a:rPr lang="en-US"/>
                        <a:t>Gradient Boosting Machines (GBM)</a:t>
                      </a:r>
                      <a:r>
                        <a:rPr lang="en-IN" altLang="en-US"/>
                        <a:t> and </a:t>
                      </a:r>
                      <a:r>
                        <a:rPr lang="en-US"/>
                        <a:t>Logistic Regression</a:t>
                      </a:r>
                      <a:r>
                        <a:rPr lang="en-IN" altLang="en-US"/>
                        <a:t>.</a:t>
                      </a:r>
                    </a:p>
                  </a:txBody>
                  <a:tcPr/>
                </a:tc>
                <a:tc>
                  <a:txBody>
                    <a:bodyPr/>
                    <a:lstStyle/>
                    <a:p>
                      <a:pPr>
                        <a:buNone/>
                      </a:pPr>
                      <a:r>
                        <a:rPr lang="en-IN" altLang="en-US"/>
                        <a:t>Holistic Approach,</a:t>
                      </a:r>
                    </a:p>
                    <a:p>
                      <a:pPr>
                        <a:buNone/>
                      </a:pPr>
                      <a:r>
                        <a:rPr lang="en-IN" altLang="en-US"/>
                        <a:t>Improved Predictive Accuracy,            Real-World Validation.</a:t>
                      </a:r>
                    </a:p>
                  </a:txBody>
                  <a:tcPr/>
                </a:tc>
                <a:tc>
                  <a:txBody>
                    <a:bodyPr/>
                    <a:lstStyle/>
                    <a:p>
                      <a:pPr>
                        <a:buNone/>
                      </a:pPr>
                      <a:r>
                        <a:rPr lang="en-IN" altLang="en-US"/>
                        <a:t>Data Complexity,</a:t>
                      </a:r>
                    </a:p>
                    <a:p>
                      <a:pPr>
                        <a:buNone/>
                      </a:pPr>
                      <a:r>
                        <a:rPr lang="en-IN" altLang="en-US"/>
                        <a:t>Model Overfitting,</a:t>
                      </a:r>
                    </a:p>
                    <a:p>
                      <a:pPr>
                        <a:buNone/>
                      </a:pPr>
                      <a:r>
                        <a:rPr lang="en-IN" altLang="en-US"/>
                        <a:t>Subjectivity in Sentiment Analysis.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78857" y="2622550"/>
            <a:ext cx="7023100" cy="806450"/>
          </a:xfrm>
        </p:spPr>
        <p:txBody>
          <a:bodyPr vert="horz" wrap="square" lIns="91440" tIns="45720" rIns="91440" bIns="45720" numCol="1" rtlCol="0" anchor="b" anchorCtr="0" compatLnSpc="1">
            <a:normAutofit fontScale="90000"/>
          </a:bodyPr>
          <a:lstStyle/>
          <a:p>
            <a:pPr marL="0" marR="0" lvl="0" indent="0" algn="ctr" defTabSz="914400" rtl="0" eaLnBrk="1" fontAlgn="auto" latinLnBrk="0" hangingPunct="1">
              <a:lnSpc>
                <a:spcPct val="90000"/>
              </a:lnSpc>
              <a:spcBef>
                <a:spcPct val="0"/>
              </a:spcBef>
              <a:spcAft>
                <a:spcPts val="0"/>
              </a:spcAft>
              <a:buClrTx/>
              <a:buSzTx/>
              <a:buFontTx/>
              <a:buNone/>
              <a:defRPr/>
            </a:pPr>
            <a:br>
              <a:rPr kumimoji="0" lang="en-IN" sz="6000" b="1" i="0" u="none" strike="noStrike" kern="1200" cap="none" spc="0" normalizeH="0" baseline="0" noProof="0" dirty="0">
                <a:ln>
                  <a:noFill/>
                </a:ln>
                <a:solidFill>
                  <a:srgbClr val="FF0000"/>
                </a:solidFill>
                <a:effectLst/>
                <a:uLnTx/>
                <a:uFillTx/>
                <a:latin typeface="+mj-lt"/>
                <a:ea typeface="+mj-ea"/>
                <a:cs typeface="+mj-cs"/>
              </a:rPr>
            </a:br>
            <a:r>
              <a:rPr kumimoji="0" lang="en-IN" sz="6000" b="1" i="0" u="none" strike="noStrike" kern="1200" cap="none" spc="0" normalizeH="0" baseline="0" noProof="0" dirty="0">
                <a:ln>
                  <a:noFill/>
                </a:ln>
                <a:solidFill>
                  <a:srgbClr val="FF0000"/>
                </a:solidFill>
                <a:effectLst/>
                <a:uLnTx/>
                <a:uFillTx/>
                <a:latin typeface="+mj-lt"/>
                <a:ea typeface="+mj-ea"/>
                <a:cs typeface="+mj-cs"/>
              </a:rPr>
              <a:t>System Architecture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365125"/>
            <a:ext cx="10515600" cy="727075"/>
          </a:xfrm>
        </p:spPr>
        <p:txBody>
          <a:bodyPr vert="horz" wrap="square" lIns="91440" tIns="45720" rIns="91440" bIns="45720" anchor="ctr" anchorCtr="0"/>
          <a:lstStyle/>
          <a:p>
            <a:pPr eaLnBrk="1" hangingPunct="1"/>
            <a:r>
              <a:rPr lang="en-IN" altLang="en-US" b="1" dirty="0">
                <a:solidFill>
                  <a:srgbClr val="FF0000"/>
                </a:solidFill>
              </a:rPr>
              <a:t>System Architecture </a:t>
            </a:r>
          </a:p>
        </p:txBody>
      </p:sp>
      <p:sp>
        <p:nvSpPr>
          <p:cNvPr id="14339" name="TextBox 4"/>
          <p:cNvSpPr txBox="1"/>
          <p:nvPr/>
        </p:nvSpPr>
        <p:spPr>
          <a:xfrm>
            <a:off x="485088" y="1881187"/>
            <a:ext cx="10934700" cy="427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endParaRPr lang="en-IN" altLang="en-US" sz="1800" dirty="0"/>
          </a:p>
        </p:txBody>
      </p:sp>
      <p:sp>
        <p:nvSpPr>
          <p:cNvPr id="15" name="Flowchart: Magnetic Disk 14"/>
          <p:cNvSpPr/>
          <p:nvPr/>
        </p:nvSpPr>
        <p:spPr>
          <a:xfrm>
            <a:off x="1487488" y="2320925"/>
            <a:ext cx="2806700" cy="1371600"/>
          </a:xfrm>
          <a:prstGeom prst="flowChartMagneticDisk">
            <a:avLst/>
          </a:prstGeom>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Online sources publishing stock price</a:t>
            </a:r>
            <a:endParaRPr kumimoji="0" lang="en-IN"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sp>
        <p:nvSpPr>
          <p:cNvPr id="16" name="Flowchart: Magnetic Disk 15"/>
          <p:cNvSpPr/>
          <p:nvPr/>
        </p:nvSpPr>
        <p:spPr>
          <a:xfrm>
            <a:off x="1487488" y="4338638"/>
            <a:ext cx="2887663" cy="1290638"/>
          </a:xfrm>
          <a:prstGeom prst="flowChartMagneticDisk">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Online sources publishing financial news</a:t>
            </a:r>
            <a:endParaRPr kumimoji="0" lang="en-IN"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cxnSp>
        <p:nvCxnSpPr>
          <p:cNvPr id="17" name="Straight Connector 16"/>
          <p:cNvCxnSpPr>
            <a:stCxn id="15" idx="4"/>
          </p:cNvCxnSpPr>
          <p:nvPr/>
        </p:nvCxnSpPr>
        <p:spPr>
          <a:xfrm>
            <a:off x="4294188" y="3006725"/>
            <a:ext cx="690563" cy="4763"/>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4984750" y="3006725"/>
            <a:ext cx="0" cy="197643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16" idx="4"/>
          </p:cNvCxnSpPr>
          <p:nvPr/>
        </p:nvCxnSpPr>
        <p:spPr>
          <a:xfrm>
            <a:off x="4375150" y="4983163"/>
            <a:ext cx="609600"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4984750" y="4016375"/>
            <a:ext cx="609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5594350" y="3611563"/>
            <a:ext cx="1954213" cy="766763"/>
          </a:xfrm>
          <a:prstGeom prst="rect">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Preprocessing Data</a:t>
            </a:r>
            <a:endParaRPr kumimoji="0" lang="en-IN"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sp>
        <p:nvSpPr>
          <p:cNvPr id="22" name="Rectangle 21"/>
          <p:cNvSpPr/>
          <p:nvPr/>
        </p:nvSpPr>
        <p:spPr>
          <a:xfrm>
            <a:off x="8655050" y="2433638"/>
            <a:ext cx="1739900" cy="573088"/>
          </a:xfrm>
          <a:prstGeom prst="rect">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Trained Model</a:t>
            </a:r>
            <a:endParaRPr kumimoji="0" lang="en-IN"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sp>
        <p:nvSpPr>
          <p:cNvPr id="23" name="Rectangle 22"/>
          <p:cNvSpPr/>
          <p:nvPr/>
        </p:nvSpPr>
        <p:spPr>
          <a:xfrm>
            <a:off x="8547100" y="3478213"/>
            <a:ext cx="1847850" cy="766763"/>
          </a:xfrm>
          <a:prstGeom prst="rect">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Classification/ Prediction</a:t>
            </a:r>
            <a:endParaRPr kumimoji="0" lang="en-IN"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sp>
        <p:nvSpPr>
          <p:cNvPr id="24" name="Rectangle 23"/>
          <p:cNvSpPr/>
          <p:nvPr/>
        </p:nvSpPr>
        <p:spPr>
          <a:xfrm>
            <a:off x="8547100" y="4660900"/>
            <a:ext cx="1847850" cy="528638"/>
          </a:xfrm>
          <a:prstGeom prst="rect">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Stock Price</a:t>
            </a:r>
            <a:endParaRPr kumimoji="0" lang="en-IN"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cxnSp>
        <p:nvCxnSpPr>
          <p:cNvPr id="25" name="Straight Arrow Connector 24"/>
          <p:cNvCxnSpPr>
            <a:stCxn id="21" idx="3"/>
          </p:cNvCxnSpPr>
          <p:nvPr/>
        </p:nvCxnSpPr>
        <p:spPr>
          <a:xfrm>
            <a:off x="7548563" y="3995738"/>
            <a:ext cx="9985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Connector 25"/>
          <p:cNvCxnSpPr>
            <a:stCxn id="21" idx="0"/>
          </p:cNvCxnSpPr>
          <p:nvPr/>
        </p:nvCxnSpPr>
        <p:spPr>
          <a:xfrm flipV="1">
            <a:off x="6570663" y="2720975"/>
            <a:ext cx="0" cy="890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Arrow Connector 26"/>
          <p:cNvCxnSpPr>
            <a:endCxn id="22" idx="1"/>
          </p:cNvCxnSpPr>
          <p:nvPr/>
        </p:nvCxnSpPr>
        <p:spPr>
          <a:xfrm>
            <a:off x="6570663" y="2720975"/>
            <a:ext cx="20843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flipV="1">
            <a:off x="6566536" y="4378325"/>
            <a:ext cx="8889" cy="586329"/>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8" name="Straight Arrow Connector 7"/>
          <p:cNvCxnSpPr/>
          <p:nvPr/>
        </p:nvCxnSpPr>
        <p:spPr>
          <a:xfrm flipV="1">
            <a:off x="6575425" y="4955401"/>
            <a:ext cx="1980565" cy="18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768600" y="2806700"/>
            <a:ext cx="6858000" cy="1270000"/>
          </a:xfrm>
        </p:spPr>
        <p:txBody>
          <a:bodyPr vert="horz" wrap="square" lIns="91440" tIns="45720" rIns="91440" bIns="45720" numCol="1" rtlCol="0" anchor="b" anchorCtr="0" compatLnSpc="1">
            <a:normAutofit fontScale="90000"/>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6000" b="1" i="0" u="none" strike="noStrike" kern="1200" cap="none" spc="0" normalizeH="0" baseline="0" noProof="0" dirty="0">
                <a:ln>
                  <a:noFill/>
                </a:ln>
                <a:solidFill>
                  <a:srgbClr val="FF0000"/>
                </a:solidFill>
                <a:effectLst/>
                <a:uLnTx/>
                <a:uFillTx/>
                <a:latin typeface="+mj-lt"/>
                <a:ea typeface="+mj-ea"/>
                <a:cs typeface="+mj-cs"/>
              </a:rPr>
              <a:t>Technical Requirements Specifications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838200" y="457200"/>
            <a:ext cx="10515600" cy="865188"/>
          </a:xfrm>
        </p:spPr>
        <p:txBody>
          <a:bodyPr vert="horz" wrap="square" lIns="91440" tIns="45720" rIns="91440" bIns="45720" anchor="ctr" anchorCtr="0"/>
          <a:lstStyle/>
          <a:p>
            <a:pPr eaLnBrk="1" hangingPunct="1"/>
            <a:r>
              <a:rPr lang="en-IN" altLang="en-US" b="1" dirty="0">
                <a:solidFill>
                  <a:srgbClr val="FF0000"/>
                </a:solidFill>
              </a:rPr>
              <a:t>Software</a:t>
            </a:r>
            <a:r>
              <a:rPr lang="en-IN" altLang="en-US" dirty="0"/>
              <a:t> </a:t>
            </a:r>
            <a:r>
              <a:rPr lang="en-IN" altLang="en-US" b="1" dirty="0">
                <a:solidFill>
                  <a:srgbClr val="FF0000"/>
                </a:solidFill>
              </a:rPr>
              <a:t>Requirement Specifications </a:t>
            </a:r>
          </a:p>
        </p:txBody>
      </p:sp>
      <p:sp>
        <p:nvSpPr>
          <p:cNvPr id="16387" name="Content Placeholder 2"/>
          <p:cNvSpPr>
            <a:spLocks noGrp="1"/>
          </p:cNvSpPr>
          <p:nvPr>
            <p:ph idx="1"/>
          </p:nvPr>
        </p:nvSpPr>
        <p:spPr>
          <a:xfrm>
            <a:off x="838200" y="1322388"/>
            <a:ext cx="10515600" cy="4854575"/>
          </a:xfrm>
        </p:spPr>
        <p:txBody>
          <a:bodyPr vert="horz" wrap="square" lIns="91440" tIns="45720" rIns="91440" bIns="45720" anchor="t" anchorCtr="0"/>
          <a:lstStyle/>
          <a:p>
            <a:pPr eaLnBrk="1" hangingPunct="1">
              <a:lnSpc>
                <a:spcPct val="150000"/>
              </a:lnSpc>
            </a:pPr>
            <a:r>
              <a:rPr lang="en-IN" altLang="en-US" sz="2400" dirty="0">
                <a:latin typeface="Times New Roman" panose="02020603050405020304" pitchFamily="18" charset="0"/>
                <a:cs typeface="Times New Roman" panose="02020603050405020304" pitchFamily="18" charset="0"/>
              </a:rPr>
              <a:t>Operating System: Recent Versions of Windows or Mac</a:t>
            </a:r>
          </a:p>
          <a:p>
            <a:pPr eaLnBrk="1" hangingPunct="1">
              <a:lnSpc>
                <a:spcPct val="150000"/>
              </a:lnSpc>
            </a:pPr>
            <a:r>
              <a:rPr lang="en-IN" altLang="en-US" sz="2400" dirty="0">
                <a:latin typeface="Times New Roman" panose="02020603050405020304" pitchFamily="18" charset="0"/>
                <a:cs typeface="Times New Roman" panose="02020603050405020304" pitchFamily="18" charset="0"/>
              </a:rPr>
              <a:t>Python Libraries: P</a:t>
            </a:r>
            <a:r>
              <a:rPr lang="en-US" altLang="en-US" sz="2400" dirty="0">
                <a:latin typeface="Times New Roman" panose="02020603050405020304" pitchFamily="18" charset="0"/>
                <a:cs typeface="Times New Roman" panose="02020603050405020304" pitchFamily="18" charset="0"/>
                <a:sym typeface="+mn-ea"/>
              </a:rPr>
              <a:t>andas, </a:t>
            </a:r>
            <a:r>
              <a:rPr lang="en-IN" altLang="en-US" sz="2400" dirty="0">
                <a:latin typeface="Times New Roman" panose="02020603050405020304" pitchFamily="18" charset="0"/>
                <a:cs typeface="Times New Roman" panose="02020603050405020304" pitchFamily="18" charset="0"/>
                <a:sym typeface="+mn-ea"/>
              </a:rPr>
              <a:t>K</a:t>
            </a:r>
            <a:r>
              <a:rPr lang="en-US" altLang="en-US" sz="2400" dirty="0">
                <a:latin typeface="Times New Roman" panose="02020603050405020304" pitchFamily="18" charset="0"/>
                <a:cs typeface="Times New Roman" panose="02020603050405020304" pitchFamily="18" charset="0"/>
                <a:sym typeface="+mn-ea"/>
              </a:rPr>
              <a:t>eras, </a:t>
            </a:r>
            <a:r>
              <a:rPr lang="en-IN" altLang="en-US" sz="2400" dirty="0">
                <a:latin typeface="Times New Roman" panose="02020603050405020304" pitchFamily="18" charset="0"/>
                <a:cs typeface="Times New Roman" panose="02020603050405020304" pitchFamily="18" charset="0"/>
                <a:sym typeface="+mn-ea"/>
              </a:rPr>
              <a:t>M</a:t>
            </a:r>
            <a:r>
              <a:rPr lang="en-US" altLang="en-US" sz="2400" dirty="0">
                <a:latin typeface="Times New Roman" panose="02020603050405020304" pitchFamily="18" charset="0"/>
                <a:cs typeface="Times New Roman" panose="02020603050405020304" pitchFamily="18" charset="0"/>
                <a:sym typeface="+mn-ea"/>
              </a:rPr>
              <a:t>atplotlib, TensorFlow. </a:t>
            </a:r>
            <a:endParaRPr lang="en-IN" altLang="en-US" sz="2400" dirty="0">
              <a:latin typeface="Times New Roman" panose="02020603050405020304" pitchFamily="18" charset="0"/>
              <a:cs typeface="Times New Roman" panose="02020603050405020304" pitchFamily="18" charset="0"/>
            </a:endParaRPr>
          </a:p>
          <a:p>
            <a:pPr eaLnBrk="1" hangingPunct="1">
              <a:lnSpc>
                <a:spcPct val="150000"/>
              </a:lnSpc>
            </a:pPr>
            <a:r>
              <a:rPr lang="en-IN" altLang="en-US" sz="2400" dirty="0">
                <a:latin typeface="Times New Roman" panose="02020603050405020304" pitchFamily="18" charset="0"/>
                <a:cs typeface="Times New Roman" panose="02020603050405020304" pitchFamily="18" charset="0"/>
              </a:rPr>
              <a:t>IDE: Visual Studio</a:t>
            </a:r>
          </a:p>
          <a:p>
            <a:pPr eaLnBrk="1" hangingPunct="1">
              <a:lnSpc>
                <a:spcPct val="150000"/>
              </a:lnSpc>
            </a:pPr>
            <a:r>
              <a:rPr lang="en-IN" altLang="en-US" sz="2400" dirty="0">
                <a:latin typeface="Times New Roman" panose="02020603050405020304" pitchFamily="18" charset="0"/>
                <a:cs typeface="Times New Roman" panose="02020603050405020304" pitchFamily="18" charset="0"/>
              </a:rPr>
              <a:t>Python3</a:t>
            </a:r>
          </a:p>
          <a:p>
            <a:pPr marL="0" indent="0" eaLnBrk="1" hangingPunct="1">
              <a:lnSpc>
                <a:spcPct val="150000"/>
              </a:lnSpc>
              <a:buNone/>
            </a:pP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38200" y="495300"/>
            <a:ext cx="10515600" cy="801688"/>
          </a:xfrm>
        </p:spPr>
        <p:txBody>
          <a:bodyPr vert="horz" wrap="square" lIns="91440" tIns="45720" rIns="91440" bIns="45720" anchor="ctr" anchorCtr="0"/>
          <a:lstStyle/>
          <a:p>
            <a:pPr eaLnBrk="1" hangingPunct="1"/>
            <a:r>
              <a:rPr lang="en-IN" altLang="en-US" b="1" dirty="0">
                <a:solidFill>
                  <a:srgbClr val="FF0000"/>
                </a:solidFill>
              </a:rPr>
              <a:t>Hardware </a:t>
            </a:r>
            <a:r>
              <a:rPr lang="en-IN" altLang="en-US" b="1" dirty="0"/>
              <a:t>Requirement Specifications</a:t>
            </a:r>
          </a:p>
        </p:txBody>
      </p:sp>
      <p:sp>
        <p:nvSpPr>
          <p:cNvPr id="2" name="Content Placeholder 1"/>
          <p:cNvSpPr>
            <a:spLocks noGrp="1"/>
          </p:cNvSpPr>
          <p:nvPr>
            <p:ph idx="1"/>
          </p:nvPr>
        </p:nvSpPr>
        <p:spPr/>
        <p:txBody>
          <a:bodyPr/>
          <a:lstStyle/>
          <a:p>
            <a:pPr eaLnBrk="1" hangingPunct="1"/>
            <a:r>
              <a:rPr lang="en-US" altLang="en-US" sz="2400" dirty="0">
                <a:latin typeface="Times New Roman" panose="02020603050405020304" pitchFamily="18" charset="0"/>
                <a:cs typeface="Times New Roman" panose="02020603050405020304" pitchFamily="18" charset="0"/>
                <a:sym typeface="+mn-ea"/>
              </a:rPr>
              <a:t>Processor</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 </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 </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Intel i3 and above.</a:t>
            </a:r>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sym typeface="+mn-ea"/>
              </a:rPr>
              <a:t>RAM</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 </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4GB and Higher.</a:t>
            </a:r>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sym typeface="+mn-ea"/>
              </a:rPr>
              <a:t> Hard Disk</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 500GB Minimum</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AEC40-FAA0-20AC-A9E2-2D8D48F7A2EF}"/>
              </a:ext>
            </a:extLst>
          </p:cNvPr>
          <p:cNvSpPr>
            <a:spLocks noGrp="1"/>
          </p:cNvSpPr>
          <p:nvPr>
            <p:ph idx="1"/>
          </p:nvPr>
        </p:nvSpPr>
        <p:spPr>
          <a:xfrm>
            <a:off x="603315" y="744718"/>
            <a:ext cx="10750485" cy="5432245"/>
          </a:xfrm>
        </p:spPr>
        <p:txBody>
          <a:bodyPr/>
          <a:lstStyle/>
          <a:p>
            <a:pPr marL="0" indent="0" algn="ctr">
              <a:buNone/>
            </a:pPr>
            <a:endParaRPr lang="en-US" sz="4400" b="1" dirty="0">
              <a:solidFill>
                <a:srgbClr val="FF0000"/>
              </a:solidFill>
              <a:latin typeface="+mj-lt"/>
            </a:endParaRPr>
          </a:p>
          <a:p>
            <a:pPr marL="0" indent="0" algn="ctr">
              <a:buNone/>
            </a:pPr>
            <a:endParaRPr lang="en-US" sz="4400" b="1" dirty="0">
              <a:solidFill>
                <a:srgbClr val="FF0000"/>
              </a:solidFill>
              <a:latin typeface="+mj-lt"/>
            </a:endParaRPr>
          </a:p>
          <a:p>
            <a:pPr marL="0" indent="0" algn="ctr">
              <a:buNone/>
            </a:pPr>
            <a:r>
              <a:rPr lang="en-US" sz="5400" b="1" dirty="0">
                <a:solidFill>
                  <a:srgbClr val="FF0000"/>
                </a:solidFill>
                <a:latin typeface="+mj-lt"/>
              </a:rPr>
              <a:t>System Models</a:t>
            </a:r>
          </a:p>
          <a:p>
            <a:pPr marL="0" indent="0" algn="ctr">
              <a:buNone/>
            </a:pPr>
            <a:r>
              <a:rPr lang="en-US" sz="4400" b="1" dirty="0">
                <a:solidFill>
                  <a:srgbClr val="002060"/>
                </a:solidFill>
                <a:latin typeface="+mj-lt"/>
              </a:rPr>
              <a:t>(UML Diagrams)</a:t>
            </a:r>
            <a:endParaRPr lang="en-IN" sz="4400" b="1" dirty="0">
              <a:solidFill>
                <a:srgbClr val="002060"/>
              </a:solidFill>
              <a:latin typeface="+mj-lt"/>
            </a:endParaRPr>
          </a:p>
        </p:txBody>
      </p:sp>
    </p:spTree>
    <p:extLst>
      <p:ext uri="{BB962C8B-B14F-4D97-AF65-F5344CB8AC3E}">
        <p14:creationId xmlns:p14="http://schemas.microsoft.com/office/powerpoint/2010/main" val="3143521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vert="horz" wrap="square" lIns="91440" tIns="45720" rIns="91440" bIns="45720" anchor="ctr" anchorCtr="0"/>
          <a:lstStyle/>
          <a:p>
            <a:pPr eaLnBrk="1" hangingPunct="1"/>
            <a:r>
              <a:rPr lang="en-IN" altLang="en-US" b="1" dirty="0">
                <a:solidFill>
                  <a:srgbClr val="FF0000"/>
                </a:solidFill>
              </a:rPr>
              <a:t>Class Diagram</a:t>
            </a:r>
          </a:p>
        </p:txBody>
      </p:sp>
      <p:pic>
        <p:nvPicPr>
          <p:cNvPr id="5" name="Content Placeholder 4" descr="Untitled Diagram.drawio"/>
          <p:cNvPicPr>
            <a:picLocks noGrp="1" noChangeAspect="1"/>
          </p:cNvPicPr>
          <p:nvPr>
            <p:ph idx="1"/>
          </p:nvPr>
        </p:nvPicPr>
        <p:blipFill>
          <a:blip r:embed="rId2"/>
          <a:stretch>
            <a:fillRect/>
          </a:stretch>
        </p:blipFill>
        <p:spPr>
          <a:xfrm>
            <a:off x="2938780" y="1623695"/>
            <a:ext cx="5247005" cy="45535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vert="horz" wrap="square" lIns="91440" tIns="45720" rIns="91440" bIns="45720" anchor="ctr" anchorCtr="0"/>
          <a:lstStyle/>
          <a:p>
            <a:pPr eaLnBrk="1" hangingPunct="1"/>
            <a:r>
              <a:rPr lang="en-IN" altLang="en-US" b="1" dirty="0">
                <a:solidFill>
                  <a:srgbClr val="FF0000"/>
                </a:solidFill>
              </a:rPr>
              <a:t>Use-Case Diagram</a:t>
            </a:r>
          </a:p>
        </p:txBody>
      </p:sp>
      <p:sp>
        <p:nvSpPr>
          <p:cNvPr id="2" name="Content Placeholder 1"/>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endParaRPr lang="en-US" dirty="0"/>
          </a:p>
          <a:p>
            <a:pPr marL="0" indent="0">
              <a:buNone/>
            </a:pPr>
            <a:r>
              <a:rPr lang="en-US" dirty="0"/>
              <a:t>               </a:t>
            </a:r>
            <a:r>
              <a:rPr lang="en-US" dirty="0">
                <a:latin typeface="Times New Roman" panose="02020603050405020304" pitchFamily="18" charset="0"/>
                <a:cs typeface="Times New Roman" panose="02020603050405020304" pitchFamily="18" charset="0"/>
              </a:rPr>
              <a:t>user</a:t>
            </a:r>
            <a:endParaRPr lang="en-IN" dirty="0">
              <a:latin typeface="Times New Roman" panose="02020603050405020304" pitchFamily="18" charset="0"/>
              <a:cs typeface="Times New Roman" panose="02020603050405020304" pitchFamily="18" charset="0"/>
            </a:endParaRPr>
          </a:p>
        </p:txBody>
      </p:sp>
      <p:sp>
        <p:nvSpPr>
          <p:cNvPr id="3" name="Oval 2"/>
          <p:cNvSpPr/>
          <p:nvPr/>
        </p:nvSpPr>
        <p:spPr>
          <a:xfrm>
            <a:off x="2243579" y="2667786"/>
            <a:ext cx="556182" cy="6033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 name="Straight Connector 4"/>
          <p:cNvCxnSpPr/>
          <p:nvPr/>
        </p:nvCxnSpPr>
        <p:spPr>
          <a:xfrm>
            <a:off x="2516957" y="3271101"/>
            <a:ext cx="0" cy="1329179"/>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2088037" y="3601038"/>
            <a:ext cx="857839"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516957" y="3610466"/>
            <a:ext cx="495483" cy="92944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2088037" y="3600461"/>
            <a:ext cx="428919" cy="917963"/>
          </a:xfrm>
          <a:prstGeom prst="line">
            <a:avLst/>
          </a:prstGeom>
        </p:spPr>
        <p:style>
          <a:lnRef idx="1">
            <a:schemeClr val="dk1"/>
          </a:lnRef>
          <a:fillRef idx="0">
            <a:schemeClr val="dk1"/>
          </a:fillRef>
          <a:effectRef idx="0">
            <a:schemeClr val="dk1"/>
          </a:effectRef>
          <a:fontRef idx="minor">
            <a:schemeClr val="tx1"/>
          </a:fontRef>
        </p:style>
      </p:cxnSp>
      <p:sp>
        <p:nvSpPr>
          <p:cNvPr id="20" name="Rectangle 19"/>
          <p:cNvSpPr/>
          <p:nvPr/>
        </p:nvSpPr>
        <p:spPr>
          <a:xfrm>
            <a:off x="4351255" y="1950727"/>
            <a:ext cx="2892825" cy="4003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2" name="Oval 21"/>
          <p:cNvSpPr/>
          <p:nvPr/>
        </p:nvSpPr>
        <p:spPr>
          <a:xfrm>
            <a:off x="4634058" y="2109300"/>
            <a:ext cx="2345862" cy="7659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Request for stock price prediction</a:t>
            </a:r>
            <a:endParaRPr lang="en-IN" sz="1600" dirty="0">
              <a:latin typeface="Times New Roman" panose="02020603050405020304" pitchFamily="18" charset="0"/>
              <a:cs typeface="Times New Roman" panose="02020603050405020304" pitchFamily="18" charset="0"/>
            </a:endParaRPr>
          </a:p>
        </p:txBody>
      </p:sp>
      <p:sp>
        <p:nvSpPr>
          <p:cNvPr id="23" name="Oval 22"/>
          <p:cNvSpPr/>
          <p:nvPr/>
        </p:nvSpPr>
        <p:spPr>
          <a:xfrm>
            <a:off x="4563934" y="3237065"/>
            <a:ext cx="2518576" cy="7116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Change settings and maintain logs</a:t>
            </a:r>
            <a:endParaRPr lang="en-IN" sz="1600" dirty="0">
              <a:latin typeface="Times New Roman" panose="02020603050405020304" pitchFamily="18" charset="0"/>
              <a:cs typeface="Times New Roman" panose="02020603050405020304" pitchFamily="18" charset="0"/>
            </a:endParaRPr>
          </a:p>
        </p:txBody>
      </p:sp>
      <p:sp>
        <p:nvSpPr>
          <p:cNvPr id="24" name="Oval 23"/>
          <p:cNvSpPr/>
          <p:nvPr/>
        </p:nvSpPr>
        <p:spPr>
          <a:xfrm>
            <a:off x="4498235" y="4534245"/>
            <a:ext cx="1206500" cy="7116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Logs</a:t>
            </a:r>
            <a:endParaRPr lang="en-IN" sz="1600" dirty="0">
              <a:latin typeface="Times New Roman" panose="02020603050405020304" pitchFamily="18" charset="0"/>
              <a:cs typeface="Times New Roman" panose="02020603050405020304" pitchFamily="18" charset="0"/>
            </a:endParaRPr>
          </a:p>
        </p:txBody>
      </p:sp>
      <p:sp>
        <p:nvSpPr>
          <p:cNvPr id="25" name="Oval 24"/>
          <p:cNvSpPr/>
          <p:nvPr/>
        </p:nvSpPr>
        <p:spPr>
          <a:xfrm>
            <a:off x="5851714" y="4534245"/>
            <a:ext cx="1311086" cy="7007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Change settings</a:t>
            </a:r>
            <a:endParaRPr lang="en-IN" sz="1600" dirty="0">
              <a:latin typeface="Times New Roman" panose="02020603050405020304" pitchFamily="18" charset="0"/>
              <a:cs typeface="Times New Roman" panose="02020603050405020304" pitchFamily="18" charset="0"/>
            </a:endParaRPr>
          </a:p>
        </p:txBody>
      </p:sp>
      <p:cxnSp>
        <p:nvCxnSpPr>
          <p:cNvPr id="27" name="Straight Arrow Connector 26"/>
          <p:cNvCxnSpPr>
            <a:stCxn id="23" idx="4"/>
            <a:endCxn id="25" idx="0"/>
          </p:cNvCxnSpPr>
          <p:nvPr/>
        </p:nvCxnSpPr>
        <p:spPr>
          <a:xfrm>
            <a:off x="5823222" y="3949321"/>
            <a:ext cx="684530" cy="585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23" idx="4"/>
            <a:endCxn id="24" idx="0"/>
          </p:cNvCxnSpPr>
          <p:nvPr/>
        </p:nvCxnSpPr>
        <p:spPr>
          <a:xfrm flipH="1">
            <a:off x="5101485" y="3948686"/>
            <a:ext cx="721737" cy="585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V="1">
            <a:off x="3200400" y="2560320"/>
            <a:ext cx="1363534" cy="6033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endCxn id="23" idx="2"/>
          </p:cNvCxnSpPr>
          <p:nvPr/>
        </p:nvCxnSpPr>
        <p:spPr>
          <a:xfrm flipV="1">
            <a:off x="3200400" y="3592876"/>
            <a:ext cx="1363534" cy="355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2600"/>
            <a:ext cx="10515600" cy="598488"/>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1" i="0" u="none" strike="noStrike" kern="1200" cap="none" spc="0" normalizeH="0" baseline="0" noProof="0" dirty="0">
                <a:ln>
                  <a:noFill/>
                </a:ln>
                <a:solidFill>
                  <a:srgbClr val="FF0000"/>
                </a:solidFill>
                <a:effectLst/>
                <a:uLnTx/>
                <a:uFillTx/>
                <a:latin typeface="+mj-lt"/>
                <a:ea typeface="+mj-ea"/>
                <a:cs typeface="+mj-cs"/>
              </a:rPr>
              <a:t>Outline</a:t>
            </a:r>
          </a:p>
        </p:txBody>
      </p:sp>
      <p:sp>
        <p:nvSpPr>
          <p:cNvPr id="5123" name="Content Placeholder 2"/>
          <p:cNvSpPr>
            <a:spLocks noGrp="1"/>
          </p:cNvSpPr>
          <p:nvPr>
            <p:ph idx="1"/>
          </p:nvPr>
        </p:nvSpPr>
        <p:spPr>
          <a:xfrm>
            <a:off x="838200" y="1016000"/>
            <a:ext cx="10515600" cy="5160963"/>
          </a:xfrm>
        </p:spPr>
        <p:txBody>
          <a:bodyPr vert="horz" wrap="square" lIns="91440" tIns="45720" rIns="91440" bIns="45720" anchor="t" anchorCtr="0"/>
          <a:lstStyle/>
          <a:p>
            <a:pPr eaLnBrk="1" hangingPunct="1"/>
            <a:r>
              <a:rPr lang="en-IN" altLang="en-US" sz="2400" dirty="0">
                <a:latin typeface="Times New Roman" panose="02020603050405020304" pitchFamily="18" charset="0"/>
                <a:cs typeface="Times New Roman" panose="02020603050405020304" pitchFamily="18" charset="0"/>
              </a:rPr>
              <a:t>Abstract</a:t>
            </a:r>
          </a:p>
          <a:p>
            <a:pPr eaLnBrk="1" hangingPunct="1"/>
            <a:r>
              <a:rPr lang="en-IN" altLang="en-US" sz="2400" dirty="0">
                <a:latin typeface="Times New Roman" panose="02020603050405020304" pitchFamily="18" charset="0"/>
                <a:cs typeface="Times New Roman" panose="02020603050405020304" pitchFamily="18" charset="0"/>
              </a:rPr>
              <a:t>Introduction</a:t>
            </a:r>
          </a:p>
          <a:p>
            <a:pPr eaLnBrk="1" hangingPunct="1"/>
            <a:r>
              <a:rPr lang="en-IN" altLang="en-US" sz="2400" dirty="0">
                <a:latin typeface="Times New Roman" panose="02020603050405020304" pitchFamily="18" charset="0"/>
                <a:cs typeface="Times New Roman" panose="02020603050405020304" pitchFamily="18" charset="0"/>
              </a:rPr>
              <a:t>Existing System</a:t>
            </a:r>
          </a:p>
          <a:p>
            <a:pPr eaLnBrk="1" hangingPunct="1"/>
            <a:r>
              <a:rPr lang="en-IN" altLang="en-US" sz="2400" dirty="0">
                <a:latin typeface="Times New Roman" panose="02020603050405020304" pitchFamily="18" charset="0"/>
                <a:cs typeface="Times New Roman" panose="02020603050405020304" pitchFamily="18" charset="0"/>
              </a:rPr>
              <a:t>Proposed System</a:t>
            </a:r>
          </a:p>
          <a:p>
            <a:pPr eaLnBrk="1" hangingPunct="1"/>
            <a:r>
              <a:rPr lang="en-IN" altLang="en-US" sz="2400" dirty="0">
                <a:latin typeface="Times New Roman" panose="02020603050405020304" pitchFamily="18" charset="0"/>
                <a:cs typeface="Times New Roman" panose="02020603050405020304" pitchFamily="18" charset="0"/>
              </a:rPr>
              <a:t>Difference between Existing and Proposed</a:t>
            </a:r>
          </a:p>
          <a:p>
            <a:pPr eaLnBrk="1" hangingPunct="1"/>
            <a:r>
              <a:rPr lang="en-IN" altLang="en-US" sz="2400" dirty="0">
                <a:latin typeface="Times New Roman" panose="02020603050405020304" pitchFamily="18" charset="0"/>
                <a:cs typeface="Times New Roman" panose="02020603050405020304" pitchFamily="18" charset="0"/>
              </a:rPr>
              <a:t>Literature Review</a:t>
            </a:r>
          </a:p>
          <a:p>
            <a:pPr eaLnBrk="1" hangingPunct="1"/>
            <a:r>
              <a:rPr lang="en-IN" altLang="en-US" sz="2400" dirty="0">
                <a:latin typeface="Times New Roman" panose="02020603050405020304" pitchFamily="18" charset="0"/>
                <a:cs typeface="Times New Roman" panose="02020603050405020304" pitchFamily="18" charset="0"/>
              </a:rPr>
              <a:t>Architectural Diagram</a:t>
            </a:r>
          </a:p>
          <a:p>
            <a:pPr eaLnBrk="1" hangingPunct="1"/>
            <a:r>
              <a:rPr lang="en-IN" altLang="en-US" sz="2400" dirty="0">
                <a:latin typeface="Times New Roman" panose="02020603050405020304" pitchFamily="18" charset="0"/>
                <a:cs typeface="Times New Roman" panose="02020603050405020304" pitchFamily="18" charset="0"/>
              </a:rPr>
              <a:t>Technical Requirement Specification</a:t>
            </a:r>
          </a:p>
          <a:p>
            <a:pPr eaLnBrk="1" hangingPunct="1"/>
            <a:r>
              <a:rPr lang="en-IN" altLang="en-US" sz="2400" dirty="0">
                <a:latin typeface="Times New Roman" panose="02020603050405020304" pitchFamily="18" charset="0"/>
                <a:cs typeface="Times New Roman" panose="02020603050405020304" pitchFamily="18" charset="0"/>
              </a:rPr>
              <a:t>Output Screens</a:t>
            </a:r>
          </a:p>
          <a:p>
            <a:pPr eaLnBrk="1" hangingPunct="1"/>
            <a:r>
              <a:rPr lang="en-IN" altLang="en-US" sz="2400" dirty="0">
                <a:latin typeface="Times New Roman" panose="02020603050405020304" pitchFamily="18" charset="0"/>
                <a:cs typeface="Times New Roman" panose="02020603050405020304" pitchFamily="18" charset="0"/>
              </a:rPr>
              <a:t>Conclusion And Future Scope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838200" y="360680"/>
            <a:ext cx="10515600" cy="765175"/>
          </a:xfrm>
        </p:spPr>
        <p:txBody>
          <a:bodyPr vert="horz" wrap="square" lIns="91440" tIns="45720" rIns="91440" bIns="45720" anchor="ctr" anchorCtr="0"/>
          <a:lstStyle/>
          <a:p>
            <a:pPr eaLnBrk="1" hangingPunct="1"/>
            <a:r>
              <a:rPr lang="en-IN" altLang="en-US" b="1" dirty="0">
                <a:solidFill>
                  <a:srgbClr val="FF0000"/>
                </a:solidFill>
              </a:rPr>
              <a:t>Sequence Diagram</a:t>
            </a:r>
          </a:p>
        </p:txBody>
      </p:sp>
      <p:sp>
        <p:nvSpPr>
          <p:cNvPr id="3" name="Rectangle 2"/>
          <p:cNvSpPr/>
          <p:nvPr/>
        </p:nvSpPr>
        <p:spPr>
          <a:xfrm>
            <a:off x="3030855" y="1503363"/>
            <a:ext cx="1744663" cy="347663"/>
          </a:xfrm>
          <a:prstGeom prst="rect">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User </a:t>
            </a:r>
            <a:endParaRPr kumimoji="0" lang="en-IN"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sp>
        <p:nvSpPr>
          <p:cNvPr id="4" name="Rectangle 3"/>
          <p:cNvSpPr/>
          <p:nvPr/>
        </p:nvSpPr>
        <p:spPr>
          <a:xfrm>
            <a:off x="5426075" y="1493838"/>
            <a:ext cx="1744663" cy="347663"/>
          </a:xfrm>
          <a:prstGeom prst="rect">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Backend</a:t>
            </a:r>
            <a:endParaRPr kumimoji="0" lang="en-IN"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sp>
        <p:nvSpPr>
          <p:cNvPr id="5" name="Rectangle 4"/>
          <p:cNvSpPr/>
          <p:nvPr/>
        </p:nvSpPr>
        <p:spPr>
          <a:xfrm>
            <a:off x="7913370" y="1503363"/>
            <a:ext cx="1744663" cy="347663"/>
          </a:xfrm>
          <a:prstGeom prst="rect">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Dataset</a:t>
            </a:r>
            <a:endParaRPr kumimoji="0" lang="en-IN"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3810000" y="2571433"/>
            <a:ext cx="98425" cy="3533775"/>
          </a:xfrm>
          <a:prstGeom prst="rect">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a:ln>
                <a:noFill/>
              </a:ln>
              <a:solidFill>
                <a:schemeClr val="dk1"/>
              </a:solidFill>
              <a:effectLst/>
              <a:uLnTx/>
              <a:uFillTx/>
              <a:latin typeface="+mn-lt"/>
              <a:ea typeface="+mn-ea"/>
              <a:cs typeface="+mn-cs"/>
            </a:endParaRPr>
          </a:p>
        </p:txBody>
      </p:sp>
      <p:cxnSp>
        <p:nvCxnSpPr>
          <p:cNvPr id="8" name="Straight Connector 7"/>
          <p:cNvCxnSpPr>
            <a:endCxn id="6" idx="0"/>
          </p:cNvCxnSpPr>
          <p:nvPr/>
        </p:nvCxnSpPr>
        <p:spPr>
          <a:xfrm flipH="1">
            <a:off x="3859531" y="1842135"/>
            <a:ext cx="8890" cy="72961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p:cNvCxnSpPr>
            <a:endCxn id="36" idx="0"/>
          </p:cNvCxnSpPr>
          <p:nvPr/>
        </p:nvCxnSpPr>
        <p:spPr>
          <a:xfrm flipH="1">
            <a:off x="3896995" y="5433378"/>
            <a:ext cx="236664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Flowchart: Extract 35"/>
          <p:cNvSpPr/>
          <p:nvPr/>
        </p:nvSpPr>
        <p:spPr>
          <a:xfrm rot="5400000" flipV="1">
            <a:off x="3870008" y="5394325"/>
            <a:ext cx="131763" cy="77788"/>
          </a:xfrm>
          <a:prstGeom prst="flowChartExtract">
            <a:avLst/>
          </a:prstGeom>
          <a:solidFill>
            <a:schemeClr val="tx1"/>
          </a:solidFill>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a:ln>
                <a:noFill/>
              </a:ln>
              <a:solidFill>
                <a:schemeClr val="dk1"/>
              </a:solidFill>
              <a:effectLst/>
              <a:uLnTx/>
              <a:uFillTx/>
              <a:latin typeface="+mn-lt"/>
              <a:ea typeface="+mn-ea"/>
              <a:cs typeface="+mn-cs"/>
            </a:endParaRPr>
          </a:p>
        </p:txBody>
      </p:sp>
      <p:cxnSp>
        <p:nvCxnSpPr>
          <p:cNvPr id="41" name="Straight Connector 40"/>
          <p:cNvCxnSpPr>
            <a:stCxn id="4" idx="2"/>
          </p:cNvCxnSpPr>
          <p:nvPr/>
        </p:nvCxnSpPr>
        <p:spPr>
          <a:xfrm flipH="1">
            <a:off x="6279198" y="1842135"/>
            <a:ext cx="19050" cy="220662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Rectangle 42"/>
          <p:cNvSpPr/>
          <p:nvPr/>
        </p:nvSpPr>
        <p:spPr>
          <a:xfrm>
            <a:off x="6195060" y="4091305"/>
            <a:ext cx="131763" cy="8318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4" name="Straight Arrow Connector 43"/>
          <p:cNvCxnSpPr/>
          <p:nvPr/>
        </p:nvCxnSpPr>
        <p:spPr>
          <a:xfrm flipH="1">
            <a:off x="3908108" y="4656773"/>
            <a:ext cx="2165350"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7" name="Flowchart: Extract 46"/>
          <p:cNvSpPr/>
          <p:nvPr/>
        </p:nvSpPr>
        <p:spPr>
          <a:xfrm rot="5400000" flipV="1">
            <a:off x="3870008" y="4618038"/>
            <a:ext cx="131763" cy="77788"/>
          </a:xfrm>
          <a:prstGeom prst="flowChartExtract">
            <a:avLst/>
          </a:prstGeom>
          <a:solidFill>
            <a:schemeClr val="tx1"/>
          </a:solidFill>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a:ln>
                <a:noFill/>
              </a:ln>
              <a:solidFill>
                <a:schemeClr val="dk1"/>
              </a:solidFill>
              <a:effectLst/>
              <a:uLnTx/>
              <a:uFillTx/>
              <a:latin typeface="+mn-lt"/>
              <a:ea typeface="+mn-ea"/>
              <a:cs typeface="+mn-cs"/>
            </a:endParaRPr>
          </a:p>
        </p:txBody>
      </p:sp>
      <p:cxnSp>
        <p:nvCxnSpPr>
          <p:cNvPr id="49" name="Straight Connector 48"/>
          <p:cNvCxnSpPr>
            <a:stCxn id="43" idx="2"/>
          </p:cNvCxnSpPr>
          <p:nvPr/>
        </p:nvCxnSpPr>
        <p:spPr>
          <a:xfrm>
            <a:off x="6260783" y="4923155"/>
            <a:ext cx="19050" cy="11953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Rectangle 50"/>
          <p:cNvSpPr/>
          <p:nvPr/>
        </p:nvSpPr>
        <p:spPr>
          <a:xfrm>
            <a:off x="8709343" y="2965133"/>
            <a:ext cx="147638" cy="1689100"/>
          </a:xfrm>
          <a:prstGeom prst="rect">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a:ln>
                <a:noFill/>
              </a:ln>
              <a:solidFill>
                <a:schemeClr val="dk1"/>
              </a:solidFill>
              <a:effectLst/>
              <a:uLnTx/>
              <a:uFillTx/>
              <a:latin typeface="+mn-lt"/>
              <a:ea typeface="+mn-ea"/>
              <a:cs typeface="+mn-cs"/>
            </a:endParaRPr>
          </a:p>
        </p:txBody>
      </p:sp>
      <p:cxnSp>
        <p:nvCxnSpPr>
          <p:cNvPr id="53" name="Straight Connector 52"/>
          <p:cNvCxnSpPr>
            <a:stCxn id="5" idx="2"/>
            <a:endCxn id="51" idx="0"/>
          </p:cNvCxnSpPr>
          <p:nvPr/>
        </p:nvCxnSpPr>
        <p:spPr>
          <a:xfrm flipH="1">
            <a:off x="8783638" y="1851660"/>
            <a:ext cx="1905" cy="111379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Connector 57"/>
          <p:cNvCxnSpPr>
            <a:stCxn id="51" idx="2"/>
          </p:cNvCxnSpPr>
          <p:nvPr/>
        </p:nvCxnSpPr>
        <p:spPr>
          <a:xfrm flipH="1">
            <a:off x="8772843" y="4654233"/>
            <a:ext cx="11113" cy="162242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Arrow Connector 61"/>
          <p:cNvCxnSpPr/>
          <p:nvPr/>
        </p:nvCxnSpPr>
        <p:spPr>
          <a:xfrm>
            <a:off x="6305233" y="3335973"/>
            <a:ext cx="2397125" cy="12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508" name="Straight Arrow Connector 21507"/>
          <p:cNvCxnSpPr/>
          <p:nvPr/>
        </p:nvCxnSpPr>
        <p:spPr>
          <a:xfrm flipH="1">
            <a:off x="6402705" y="4085590"/>
            <a:ext cx="2243138"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510" name="Flowchart: Extract 21509"/>
          <p:cNvSpPr/>
          <p:nvPr/>
        </p:nvSpPr>
        <p:spPr>
          <a:xfrm rot="5400000" flipV="1">
            <a:off x="6308725" y="4041775"/>
            <a:ext cx="130175" cy="76200"/>
          </a:xfrm>
          <a:prstGeom prst="flowChartExtract">
            <a:avLst/>
          </a:prstGeom>
          <a:solidFill>
            <a:schemeClr val="tx1"/>
          </a:solidFill>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a:ln>
                <a:noFill/>
              </a:ln>
              <a:solidFill>
                <a:schemeClr val="dk1"/>
              </a:solidFill>
              <a:effectLst/>
              <a:uLnTx/>
              <a:uFillTx/>
              <a:latin typeface="+mn-lt"/>
              <a:ea typeface="+mn-ea"/>
              <a:cs typeface="+mn-cs"/>
            </a:endParaRPr>
          </a:p>
        </p:txBody>
      </p:sp>
      <p:sp>
        <p:nvSpPr>
          <p:cNvPr id="20507" name="TextBox 21510"/>
          <p:cNvSpPr txBox="1"/>
          <p:nvPr/>
        </p:nvSpPr>
        <p:spPr>
          <a:xfrm>
            <a:off x="6704330" y="2965450"/>
            <a:ext cx="1941513" cy="3079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en-US" altLang="en-US" sz="1400" dirty="0">
                <a:latin typeface="Times New Roman" panose="02020603050405020304" pitchFamily="18" charset="0"/>
                <a:cs typeface="Times New Roman" panose="02020603050405020304" pitchFamily="18" charset="0"/>
              </a:rPr>
              <a:t>Request for data</a:t>
            </a:r>
            <a:endParaRPr lang="en-IN" altLang="en-US" sz="1400" dirty="0">
              <a:latin typeface="Times New Roman" panose="02020603050405020304" pitchFamily="18" charset="0"/>
              <a:ea typeface="Times New Roman" panose="02020603050405020304" pitchFamily="18" charset="0"/>
            </a:endParaRPr>
          </a:p>
        </p:txBody>
      </p:sp>
      <p:sp>
        <p:nvSpPr>
          <p:cNvPr id="20508" name="TextBox 21511"/>
          <p:cNvSpPr txBox="1"/>
          <p:nvPr/>
        </p:nvSpPr>
        <p:spPr>
          <a:xfrm>
            <a:off x="6890703" y="4185603"/>
            <a:ext cx="1568450" cy="3063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en-US" altLang="en-US" sz="1400" dirty="0">
                <a:latin typeface="Times New Roman" panose="02020603050405020304" pitchFamily="18" charset="0"/>
                <a:cs typeface="Times New Roman" panose="02020603050405020304" pitchFamily="18" charset="0"/>
              </a:rPr>
              <a:t>Historical data</a:t>
            </a:r>
            <a:endParaRPr lang="en-IN" altLang="en-US" sz="1400" dirty="0">
              <a:latin typeface="Times New Roman" panose="02020603050405020304" pitchFamily="18" charset="0"/>
              <a:ea typeface="Times New Roman" panose="02020603050405020304" pitchFamily="18" charset="0"/>
            </a:endParaRPr>
          </a:p>
        </p:txBody>
      </p:sp>
      <p:sp>
        <p:nvSpPr>
          <p:cNvPr id="20509" name="TextBox 21512"/>
          <p:cNvSpPr txBox="1"/>
          <p:nvPr/>
        </p:nvSpPr>
        <p:spPr>
          <a:xfrm>
            <a:off x="4237038" y="4722813"/>
            <a:ext cx="1508125" cy="3079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en-US" altLang="en-US" sz="1400" dirty="0">
                <a:latin typeface="Times New Roman" panose="02020603050405020304" pitchFamily="18" charset="0"/>
                <a:cs typeface="Times New Roman" panose="02020603050405020304" pitchFamily="18" charset="0"/>
              </a:rPr>
              <a:t>Predicted Price</a:t>
            </a:r>
            <a:endParaRPr lang="en-IN" altLang="en-US" sz="1400" dirty="0">
              <a:latin typeface="Times New Roman" panose="02020603050405020304" pitchFamily="18" charset="0"/>
              <a:ea typeface="Times New Roman" panose="02020603050405020304" pitchFamily="18" charset="0"/>
            </a:endParaRPr>
          </a:p>
        </p:txBody>
      </p:sp>
      <p:sp>
        <p:nvSpPr>
          <p:cNvPr id="20510" name="TextBox 21513"/>
          <p:cNvSpPr txBox="1"/>
          <p:nvPr/>
        </p:nvSpPr>
        <p:spPr>
          <a:xfrm>
            <a:off x="4340225" y="5545138"/>
            <a:ext cx="1404938" cy="3079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en-US" altLang="en-US" sz="1400" dirty="0">
                <a:latin typeface="Times New Roman" panose="02020603050405020304" pitchFamily="18" charset="0"/>
                <a:cs typeface="Times New Roman" panose="02020603050405020304" pitchFamily="18" charset="0"/>
              </a:rPr>
              <a:t>Show Result</a:t>
            </a:r>
            <a:endParaRPr lang="en-IN" altLang="en-US" sz="1400" dirty="0">
              <a:latin typeface="Times New Roman" panose="02020603050405020304" pitchFamily="18" charset="0"/>
              <a:ea typeface="Times New Roman" panose="02020603050405020304" pitchFamily="18" charset="0"/>
            </a:endParaRPr>
          </a:p>
        </p:txBody>
      </p:sp>
      <p:cxnSp>
        <p:nvCxnSpPr>
          <p:cNvPr id="14" name="Straight Arrow Connector 13"/>
          <p:cNvCxnSpPr/>
          <p:nvPr/>
        </p:nvCxnSpPr>
        <p:spPr>
          <a:xfrm>
            <a:off x="3908108" y="2886393"/>
            <a:ext cx="23955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512" name="TextBox 16"/>
          <p:cNvSpPr txBox="1"/>
          <p:nvPr/>
        </p:nvSpPr>
        <p:spPr>
          <a:xfrm>
            <a:off x="3975100" y="2482215"/>
            <a:ext cx="2266950" cy="3079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en-US" altLang="en-US" sz="1400" dirty="0">
                <a:latin typeface="Times New Roman" panose="02020603050405020304" pitchFamily="18" charset="0"/>
                <a:cs typeface="Times New Roman" panose="02020603050405020304" pitchFamily="18" charset="0"/>
              </a:rPr>
              <a:t>Request for stock prediction</a:t>
            </a:r>
            <a:endParaRPr lang="en-IN" altLang="en-US" sz="14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vert="horz" wrap="square" lIns="91440" tIns="45720" rIns="91440" bIns="45720" anchor="ctr" anchorCtr="0"/>
          <a:lstStyle/>
          <a:p>
            <a:pPr>
              <a:buNone/>
            </a:pPr>
            <a:r>
              <a:rPr lang="en-IN" altLang="en-US" b="1" dirty="0">
                <a:solidFill>
                  <a:srgbClr val="FF0000"/>
                </a:solidFill>
              </a:rPr>
              <a:t>Output Screens</a:t>
            </a:r>
            <a:endParaRPr lang="en-IN" altLang="x-none" dirty="0">
              <a:solidFill>
                <a:srgbClr val="FF0000"/>
              </a:solidFill>
            </a:endParaRPr>
          </a:p>
        </p:txBody>
      </p:sp>
      <p:pic>
        <p:nvPicPr>
          <p:cNvPr id="22531" name="Content Placeholder 4"/>
          <p:cNvPicPr>
            <a:picLocks noGrp="1" noChangeAspect="1"/>
          </p:cNvPicPr>
          <p:nvPr>
            <p:ph idx="1"/>
          </p:nvPr>
        </p:nvPicPr>
        <p:blipFill>
          <a:blip r:embed="rId2"/>
          <a:stretch>
            <a:fillRect/>
          </a:stretch>
        </p:blipFill>
        <p:spPr>
          <a:xfrm>
            <a:off x="1787525" y="1527175"/>
            <a:ext cx="8016875" cy="4349750"/>
          </a:xfrm>
        </p:spPr>
      </p:pic>
      <p:sp>
        <p:nvSpPr>
          <p:cNvPr id="6" name="TextBox 5"/>
          <p:cNvSpPr txBox="1"/>
          <p:nvPr/>
        </p:nvSpPr>
        <p:spPr>
          <a:xfrm>
            <a:off x="5062538" y="5957888"/>
            <a:ext cx="1716088" cy="369888"/>
          </a:xfrm>
          <a:prstGeom prst="rect">
            <a:avLst/>
          </a:prstGeom>
          <a:noFill/>
        </p:spPr>
        <p:txBody>
          <a:bodyPr wrap="square" rtlCol="0">
            <a:spAutoFit/>
          </a:bodyPr>
          <a:lstStyle/>
          <a:p>
            <a:pPr marR="0" defTabSz="914400">
              <a:buClrTx/>
              <a:buSzTx/>
              <a:buFontTx/>
              <a:buNone/>
              <a:defRPr/>
            </a:pPr>
            <a:r>
              <a:rPr kumimoji="0" lang="en-US" kern="1200" cap="none" spc="0" normalizeH="0" baseline="0" noProof="0" dirty="0">
                <a:latin typeface="+mn-lt"/>
                <a:ea typeface="+mn-ea"/>
                <a:cs typeface="+mn-cs"/>
              </a:rPr>
              <a:t>Scatter plot</a:t>
            </a:r>
            <a:endParaRPr kumimoji="0" lang="en-IN" kern="1200" cap="none" spc="0" normalizeH="0" baseline="0" noProof="0" dirty="0">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Content Placeholder 8"/>
          <p:cNvPicPr>
            <a:picLocks noGrp="1" noChangeAspect="1"/>
          </p:cNvPicPr>
          <p:nvPr>
            <p:ph idx="1"/>
          </p:nvPr>
        </p:nvPicPr>
        <p:blipFill>
          <a:blip r:embed="rId2"/>
          <a:stretch>
            <a:fillRect/>
          </a:stretch>
        </p:blipFill>
        <p:spPr>
          <a:xfrm>
            <a:off x="1268413" y="966788"/>
            <a:ext cx="9271000" cy="4924425"/>
          </a:xfrm>
        </p:spPr>
      </p:pic>
      <p:sp>
        <p:nvSpPr>
          <p:cNvPr id="10" name="TextBox 9"/>
          <p:cNvSpPr txBox="1"/>
          <p:nvPr/>
        </p:nvSpPr>
        <p:spPr>
          <a:xfrm>
            <a:off x="5091113" y="5891213"/>
            <a:ext cx="1724025" cy="368300"/>
          </a:xfrm>
          <a:prstGeom prst="rect">
            <a:avLst/>
          </a:prstGeom>
          <a:noFill/>
        </p:spPr>
        <p:txBody>
          <a:bodyPr wrap="square" rtlCol="0">
            <a:spAutoFit/>
          </a:bodyPr>
          <a:lstStyle/>
          <a:p>
            <a:pPr marR="0" defTabSz="914400">
              <a:buClrTx/>
              <a:buSzTx/>
              <a:buFontTx/>
              <a:buNone/>
              <a:defRPr/>
            </a:pPr>
            <a:r>
              <a:rPr kumimoji="0" lang="en-US" kern="1200" cap="none" spc="0" normalizeH="0" baseline="0" noProof="0" dirty="0">
                <a:latin typeface="+mn-lt"/>
                <a:ea typeface="+mn-ea"/>
                <a:cs typeface="+mn-cs"/>
              </a:rPr>
              <a:t>Line plot</a:t>
            </a:r>
            <a:endParaRPr kumimoji="0" lang="en-IN" kern="1200" cap="none" spc="0" normalizeH="0" baseline="0" noProof="0" dirty="0">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Content Placeholder 4"/>
          <p:cNvPicPr>
            <a:picLocks noGrp="1" noChangeAspect="1"/>
          </p:cNvPicPr>
          <p:nvPr>
            <p:ph idx="1"/>
          </p:nvPr>
        </p:nvPicPr>
        <p:blipFill>
          <a:blip r:embed="rId2"/>
          <a:stretch>
            <a:fillRect/>
          </a:stretch>
        </p:blipFill>
        <p:spPr>
          <a:xfrm>
            <a:off x="1641475" y="1103313"/>
            <a:ext cx="8909050" cy="4856162"/>
          </a:xfrm>
        </p:spPr>
      </p:pic>
      <p:sp>
        <p:nvSpPr>
          <p:cNvPr id="6" name="TextBox 5"/>
          <p:cNvSpPr txBox="1"/>
          <p:nvPr/>
        </p:nvSpPr>
        <p:spPr>
          <a:xfrm>
            <a:off x="5219700" y="5989638"/>
            <a:ext cx="1752600" cy="369888"/>
          </a:xfrm>
          <a:prstGeom prst="rect">
            <a:avLst/>
          </a:prstGeom>
          <a:noFill/>
        </p:spPr>
        <p:txBody>
          <a:bodyPr wrap="square" rtlCol="0">
            <a:spAutoFit/>
          </a:bodyPr>
          <a:lstStyle/>
          <a:p>
            <a:pPr marR="0" defTabSz="914400">
              <a:buClrTx/>
              <a:buSzTx/>
              <a:buFontTx/>
              <a:buNone/>
              <a:defRPr/>
            </a:pPr>
            <a:r>
              <a:rPr kumimoji="0" lang="en-US" kern="1200" cap="none" spc="0" normalizeH="0" baseline="0" noProof="0" dirty="0">
                <a:latin typeface="+mn-lt"/>
                <a:ea typeface="+mn-ea"/>
                <a:cs typeface="+mn-cs"/>
              </a:rPr>
              <a:t>Price change</a:t>
            </a:r>
            <a:endParaRPr kumimoji="0" lang="en-IN" kern="1200" cap="none" spc="0" normalizeH="0" baseline="0" noProof="0" dirty="0">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Content Placeholder 4"/>
          <p:cNvPicPr>
            <a:picLocks noGrp="1" noChangeAspect="1"/>
          </p:cNvPicPr>
          <p:nvPr>
            <p:ph idx="1"/>
          </p:nvPr>
        </p:nvPicPr>
        <p:blipFill>
          <a:blip r:embed="rId2"/>
          <a:stretch>
            <a:fillRect/>
          </a:stretch>
        </p:blipFill>
        <p:spPr>
          <a:xfrm>
            <a:off x="1349375" y="1084263"/>
            <a:ext cx="8888413" cy="4903787"/>
          </a:xfrm>
        </p:spPr>
      </p:pic>
      <p:sp>
        <p:nvSpPr>
          <p:cNvPr id="6" name="TextBox 5"/>
          <p:cNvSpPr txBox="1"/>
          <p:nvPr/>
        </p:nvSpPr>
        <p:spPr>
          <a:xfrm>
            <a:off x="4624388" y="6008688"/>
            <a:ext cx="2338388" cy="369888"/>
          </a:xfrm>
          <a:prstGeom prst="rect">
            <a:avLst/>
          </a:prstGeom>
          <a:noFill/>
        </p:spPr>
        <p:txBody>
          <a:bodyPr wrap="square" rtlCol="0">
            <a:spAutoFit/>
          </a:bodyPr>
          <a:lstStyle/>
          <a:p>
            <a:pPr marR="0" defTabSz="914400">
              <a:buClrTx/>
              <a:buSzTx/>
              <a:buFontTx/>
              <a:buNone/>
              <a:defRPr/>
            </a:pPr>
            <a:r>
              <a:rPr kumimoji="0" lang="en-US" kern="1200" cap="none" spc="0" normalizeH="0" baseline="0" noProof="0" dirty="0">
                <a:latin typeface="+mn-lt"/>
                <a:ea typeface="+mn-ea"/>
                <a:cs typeface="+mn-cs"/>
              </a:rPr>
              <a:t>Correlation matrix</a:t>
            </a:r>
            <a:endParaRPr kumimoji="0" lang="en-IN" kern="1200" cap="none" spc="0" normalizeH="0" baseline="0" noProof="0" dirty="0">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Content Placeholder 4"/>
          <p:cNvPicPr>
            <a:picLocks noGrp="1" noChangeAspect="1"/>
          </p:cNvPicPr>
          <p:nvPr>
            <p:ph idx="1"/>
          </p:nvPr>
        </p:nvPicPr>
        <p:blipFill>
          <a:blip r:embed="rId2"/>
          <a:stretch>
            <a:fillRect/>
          </a:stretch>
        </p:blipFill>
        <p:spPr>
          <a:xfrm>
            <a:off x="1628458" y="1063625"/>
            <a:ext cx="8793162" cy="4921250"/>
          </a:xfrm>
        </p:spPr>
      </p:pic>
      <p:sp>
        <p:nvSpPr>
          <p:cNvPr id="6" name="TextBox 5"/>
          <p:cNvSpPr txBox="1"/>
          <p:nvPr/>
        </p:nvSpPr>
        <p:spPr>
          <a:xfrm>
            <a:off x="4543425" y="5984875"/>
            <a:ext cx="2447925" cy="368300"/>
          </a:xfrm>
          <a:prstGeom prst="rect">
            <a:avLst/>
          </a:prstGeom>
          <a:noFill/>
        </p:spPr>
        <p:txBody>
          <a:bodyPr wrap="square" rtlCol="0">
            <a:spAutoFit/>
          </a:bodyPr>
          <a:lstStyle/>
          <a:p>
            <a:pPr marR="0" defTabSz="914400">
              <a:buClrTx/>
              <a:buSzTx/>
              <a:buFontTx/>
              <a:buNone/>
              <a:defRPr/>
            </a:pPr>
            <a:r>
              <a:rPr kumimoji="0" lang="en-US" kern="1200" cap="none" spc="0" normalizeH="0" baseline="0" noProof="0" dirty="0">
                <a:latin typeface="+mn-lt"/>
                <a:ea typeface="+mn-ea"/>
                <a:cs typeface="+mn-cs"/>
              </a:rPr>
              <a:t>Candlestick patterns</a:t>
            </a:r>
            <a:endParaRPr kumimoji="0" lang="en-IN" kern="1200" cap="none" spc="0" normalizeH="0" baseline="0" noProof="0" dirty="0">
              <a:latin typeface="+mn-lt"/>
              <a:ea typeface="+mn-ea"/>
              <a:cs typeface="+mn-cs"/>
            </a:endParaRPr>
          </a:p>
        </p:txBody>
      </p:sp>
      <p:sp>
        <p:nvSpPr>
          <p:cNvPr id="2" name="Text Box 1"/>
          <p:cNvSpPr txBox="1"/>
          <p:nvPr/>
        </p:nvSpPr>
        <p:spPr>
          <a:xfrm>
            <a:off x="1497965" y="591185"/>
            <a:ext cx="4064000" cy="368300"/>
          </a:xfrm>
          <a:prstGeom prst="rect">
            <a:avLst/>
          </a:prstGeom>
          <a:noFill/>
        </p:spPr>
        <p:txBody>
          <a:bodyPr wrap="square" rtlCol="0">
            <a:spAutoFit/>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838200" y="365125"/>
            <a:ext cx="10515600" cy="765175"/>
          </a:xfrm>
        </p:spPr>
        <p:txBody>
          <a:bodyPr vert="horz" wrap="square" lIns="91440" tIns="45720" rIns="91440" bIns="45720" anchor="ctr" anchorCtr="0"/>
          <a:lstStyle/>
          <a:p>
            <a:pPr eaLnBrk="1" hangingPunct="1"/>
            <a:r>
              <a:rPr lang="en-IN" altLang="en-US" b="1" dirty="0">
                <a:solidFill>
                  <a:srgbClr val="FF0000"/>
                </a:solidFill>
              </a:rPr>
              <a:t>About our Application</a:t>
            </a:r>
          </a:p>
        </p:txBody>
      </p:sp>
      <p:sp>
        <p:nvSpPr>
          <p:cNvPr id="21507" name="Content Placeholder 2"/>
          <p:cNvSpPr>
            <a:spLocks noGrp="1"/>
          </p:cNvSpPr>
          <p:nvPr>
            <p:ph idx="1"/>
          </p:nvPr>
        </p:nvSpPr>
        <p:spPr>
          <a:xfrm>
            <a:off x="838200" y="1143000"/>
            <a:ext cx="10515600" cy="5033963"/>
          </a:xfrm>
        </p:spPr>
        <p:txBody>
          <a:bodyPr vert="horz" wrap="square" lIns="91440" tIns="45720" rIns="91440" bIns="45720" anchor="t" anchorCtr="0"/>
          <a:lstStyle/>
          <a:p>
            <a:pPr algn="just"/>
            <a:r>
              <a:rPr lang="en-US" altLang="en-US" sz="2400" dirty="0">
                <a:latin typeface="Times New Roman" panose="02020603050405020304" pitchFamily="18" charset="0"/>
                <a:cs typeface="Times New Roman" panose="02020603050405020304" pitchFamily="18" charset="0"/>
              </a:rPr>
              <a:t>Stock price movement detection using candlestick patterns is a widely explored approach in financial markets. Candlestick patterns offer a visual representation of price action and can provide valuable insights into potential price movements. While candlestick patterns offer valuable insights into stock price movements, the successful implementation of a system for price movement detection using these patterns requires a holistic approach. It involves accurate pattern recognition, machine learning modeling, risk management, and continuous improvement to adapt to the ever-changing landscape of financial markets. Furthermore, it's essential to remember that no system can predict stock prices with absolute certainty, and a well-balanced investment approach should consider diversification and risk management alongside predictive techniques. </a:t>
            </a:r>
            <a:endParaRPr lang="en-IN" altLang="en-US" sz="2400" dirty="0">
              <a:latin typeface="Times New Roman" panose="02020603050405020304" pitchFamily="18" charset="0"/>
              <a:cs typeface="Times New Roman" panose="02020603050405020304" pitchFamily="18" charset="0"/>
            </a:endParaRPr>
          </a:p>
          <a:p>
            <a:pPr algn="just"/>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rgbClr val="FF0000"/>
                </a:solidFill>
                <a:sym typeface="+mn-ea"/>
              </a:rPr>
              <a:t>Conclusion</a:t>
            </a:r>
            <a:endParaRPr lang="en-IN" altLang="en-US"/>
          </a:p>
        </p:txBody>
      </p:sp>
      <p:sp>
        <p:nvSpPr>
          <p:cNvPr id="3" name="Content Placeholder 2"/>
          <p:cNvSpPr>
            <a:spLocks noGrp="1"/>
          </p:cNvSpPr>
          <p:nvPr>
            <p:ph idx="1"/>
          </p:nvPr>
        </p:nvSpPr>
        <p:spPr/>
        <p:txBody>
          <a:bodyPr/>
          <a:lstStyle/>
          <a:p>
            <a:pPr algn="just"/>
            <a:r>
              <a:rPr lang="en-IN" altLang="en-US" sz="2400" dirty="0">
                <a:latin typeface="Times New Roman" panose="02020603050405020304" pitchFamily="18" charset="0"/>
                <a:cs typeface="Times New Roman" panose="02020603050405020304" pitchFamily="18" charset="0"/>
              </a:rPr>
              <a:t>In conclusion, the utilization of candlestick patterns as part of a comprehensive technical analysis strategy can potentially enhance the accuracy of stock price movement predictions. </a:t>
            </a:r>
          </a:p>
          <a:p>
            <a:pPr algn="just"/>
            <a:r>
              <a:rPr lang="en-IN" altLang="en-US" sz="2400" dirty="0">
                <a:latin typeface="Times New Roman" panose="02020603050405020304" pitchFamily="18" charset="0"/>
                <a:cs typeface="Times New Roman" panose="02020603050405020304" pitchFamily="18" charset="0"/>
              </a:rPr>
              <a:t>By combining candlestick patterns with other technical indicators, fundamental analysis, and risk management strategies, traders and investors can make more informed decisions and increase the chances of successful stock trading outcomes.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88FD-4CA9-50C6-D59E-5E37DC11B6F7}"/>
              </a:ext>
            </a:extLst>
          </p:cNvPr>
          <p:cNvSpPr>
            <a:spLocks noGrp="1"/>
          </p:cNvSpPr>
          <p:nvPr>
            <p:ph type="title"/>
          </p:nvPr>
        </p:nvSpPr>
        <p:spPr/>
        <p:txBody>
          <a:bodyPr/>
          <a:lstStyle/>
          <a:p>
            <a:r>
              <a:rPr lang="en-US" b="1" dirty="0">
                <a:solidFill>
                  <a:srgbClr val="FF0000"/>
                </a:solidFill>
              </a:rPr>
              <a:t>Future Scope</a:t>
            </a:r>
            <a:endParaRPr lang="en-IN" b="1" dirty="0">
              <a:solidFill>
                <a:srgbClr val="FF0000"/>
              </a:solidFill>
            </a:endParaRPr>
          </a:p>
        </p:txBody>
      </p:sp>
      <p:sp>
        <p:nvSpPr>
          <p:cNvPr id="3" name="Content Placeholder 2">
            <a:extLst>
              <a:ext uri="{FF2B5EF4-FFF2-40B4-BE49-F238E27FC236}">
                <a16:creationId xmlns:a16="http://schemas.microsoft.com/office/drawing/2014/main" id="{48B82C4F-56A3-88A9-098F-CB1C988A69B0}"/>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The main idea behind stock price prediction is to analyze the available information from the stock market in order to effectively predict future trends which can increase profit. Stock trend prediction techniques play a crucial role to bring more people into market and encourage markets as a whole. Fundamental analysis involves analyzing a company’s financial data to determine the fair value of the company, and to forecast future stock value. Because of this analyzing process, most investors believe that fundamental analysis is mainly suitable for long-term prediction.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207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838200" y="744718"/>
            <a:ext cx="10515600" cy="1331160"/>
          </a:xfrm>
        </p:spPr>
        <p:txBody>
          <a:bodyPr vert="horz" wrap="square" lIns="91440" tIns="45720" rIns="91440" bIns="45720" anchor="ctr" anchorCtr="0"/>
          <a:lstStyle/>
          <a:p>
            <a:pPr eaLnBrk="1" hangingPunct="1"/>
            <a:r>
              <a:rPr lang="en-IN" altLang="en-US" b="1" dirty="0">
                <a:solidFill>
                  <a:srgbClr val="FF0000"/>
                </a:solidFill>
              </a:rPr>
              <a:t>Thank you</a:t>
            </a:r>
          </a:p>
        </p:txBody>
      </p:sp>
      <p:sp>
        <p:nvSpPr>
          <p:cNvPr id="29699" name="Content Placeholder 2"/>
          <p:cNvSpPr>
            <a:spLocks noGrp="1"/>
          </p:cNvSpPr>
          <p:nvPr>
            <p:ph idx="1"/>
          </p:nvPr>
        </p:nvSpPr>
        <p:spPr>
          <a:xfrm>
            <a:off x="772212" y="2703136"/>
            <a:ext cx="10515600" cy="2265363"/>
          </a:xfrm>
        </p:spPr>
        <p:txBody>
          <a:bodyPr vert="horz" wrap="square" lIns="91440" tIns="45720" rIns="91440" bIns="45720" anchor="t" anchorCtr="0"/>
          <a:lstStyle/>
          <a:p>
            <a:pPr algn="just" eaLnBrk="1" hangingPunct="1">
              <a:lnSpc>
                <a:spcPct val="150000"/>
              </a:lnSpc>
            </a:pPr>
            <a:r>
              <a:rPr lang="en-US" altLang="en-US" sz="2400" b="1" dirty="0">
                <a:latin typeface="Times New Roman" panose="02020603050405020304" pitchFamily="18" charset="0"/>
                <a:cs typeface="Times New Roman" panose="02020603050405020304" pitchFamily="18" charset="0"/>
              </a:rPr>
              <a:t>KATTA SHIVANI             </a:t>
            </a:r>
            <a:r>
              <a:rPr lang="en-IN" altLang="en-US" sz="2400" b="1"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20N31A6927</a:t>
            </a:r>
          </a:p>
          <a:p>
            <a:pPr algn="just" eaLnBrk="1" hangingPunct="1">
              <a:lnSpc>
                <a:spcPct val="150000"/>
              </a:lnSpc>
            </a:pPr>
            <a:r>
              <a:rPr lang="en-US" altLang="en-US" sz="2400" b="1" dirty="0">
                <a:latin typeface="Times New Roman" panose="02020603050405020304" pitchFamily="18" charset="0"/>
                <a:cs typeface="Times New Roman" panose="02020603050405020304" pitchFamily="18" charset="0"/>
              </a:rPr>
              <a:t>L. SREENIVAS REDDY   </a:t>
            </a:r>
            <a:r>
              <a:rPr lang="en-IN" altLang="en-US" sz="2400" b="1"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20N31A6933</a:t>
            </a:r>
          </a:p>
          <a:p>
            <a:pPr algn="just" eaLnBrk="1" hangingPunct="1">
              <a:lnSpc>
                <a:spcPct val="150000"/>
              </a:lnSpc>
            </a:pPr>
            <a:r>
              <a:rPr lang="en-US" altLang="en-US" sz="2400" b="1" dirty="0">
                <a:latin typeface="Times New Roman" panose="02020603050405020304" pitchFamily="18" charset="0"/>
                <a:cs typeface="Times New Roman" panose="02020603050405020304" pitchFamily="18" charset="0"/>
              </a:rPr>
              <a:t>Y. SUDHARSHAN REDDY </a:t>
            </a:r>
            <a:r>
              <a:rPr lang="en-IN" altLang="en-US" sz="2400" b="1"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20N31A6959</a:t>
            </a:r>
            <a:endParaRPr lang="en-IN" altLang="en-US" sz="2400" b="1" dirty="0">
              <a:latin typeface="Times New Roman" panose="02020603050405020304" pitchFamily="18" charset="0"/>
              <a:cs typeface="Times New Roman" panose="02020603050405020304" pitchFamily="18" charset="0"/>
            </a:endParaRPr>
          </a:p>
          <a:p>
            <a:pPr algn="just" eaLnBrk="1" hangingPunct="1">
              <a:lnSpc>
                <a:spcPct val="150000"/>
              </a:lnSpc>
            </a:pP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2600"/>
            <a:ext cx="10515600" cy="598488"/>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1" i="0" u="none" strike="noStrike" kern="1200" cap="none" spc="0" normalizeH="0" baseline="0" noProof="0" dirty="0">
                <a:ln>
                  <a:noFill/>
                </a:ln>
                <a:solidFill>
                  <a:srgbClr val="FF0000"/>
                </a:solidFill>
                <a:effectLst/>
                <a:uLnTx/>
                <a:uFillTx/>
                <a:latin typeface="+mj-lt"/>
                <a:ea typeface="+mj-ea"/>
                <a:cs typeface="+mj-cs"/>
              </a:rPr>
              <a:t>Abstract</a:t>
            </a:r>
          </a:p>
        </p:txBody>
      </p:sp>
      <p:sp>
        <p:nvSpPr>
          <p:cNvPr id="6147" name="Content Placeholder 2"/>
          <p:cNvSpPr>
            <a:spLocks noGrp="1"/>
          </p:cNvSpPr>
          <p:nvPr>
            <p:ph idx="1"/>
          </p:nvPr>
        </p:nvSpPr>
        <p:spPr>
          <a:xfrm>
            <a:off x="838200" y="1092200"/>
            <a:ext cx="10515600" cy="5084763"/>
          </a:xfrm>
        </p:spPr>
        <p:txBody>
          <a:bodyPr vert="horz" wrap="square" lIns="91440" tIns="45720" rIns="91440" bIns="45720" anchor="t" anchorCtr="0"/>
          <a:lstStyle/>
          <a:p>
            <a:pPr algn="just"/>
            <a:r>
              <a:rPr lang="en-US" altLang="en-US" sz="2400" dirty="0">
                <a:latin typeface="Times New Roman" panose="02020603050405020304" pitchFamily="18" charset="0"/>
                <a:cs typeface="Times New Roman" panose="02020603050405020304" pitchFamily="18" charset="0"/>
              </a:rPr>
              <a:t>Stock Market forecasting is a knotty challenging task due to the highly noisy, nonparametric, complex and chaotic nature of the stock price time series. Since stock prices vary dramatically, it is important to determine when to buy and sell stocks in order to get high returns from stock investment. </a:t>
            </a:r>
            <a:endParaRPr lang="en-IN"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Predicting the direction of speak price movements is a challenging task, as the stock market is influenced by a wide range of complex and interconnected factors. The aim of stock prediction is to effectively predict future stock market trends, which can lead to increased profit. One major stock representation of the price action over a set period of time. In this we propose using a convolution neural network (CNN) machine learning model, implemented with TensorFlow and Keras, to predict the direction of stock price movements using candlestick chart data. </a:t>
            </a:r>
          </a:p>
          <a:p>
            <a:pPr algn="just"/>
            <a:r>
              <a:rPr lang="en-US" altLang="en-US" sz="2400" dirty="0">
                <a:latin typeface="Times New Roman" panose="02020603050405020304" pitchFamily="18" charset="0"/>
                <a:cs typeface="Times New Roman" panose="02020603050405020304" pitchFamily="18" charset="0"/>
              </a:rPr>
              <a:t>The use of a CNN model allows for the analysis of the visual patterns present in the candlestick charts, which may not be easily discernible to the human eye. However, implementing a machine learning model for this task is not without its</a:t>
            </a:r>
            <a:endParaRPr lang="en-IN" altLang="en-US"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170" y="820420"/>
            <a:ext cx="10755630" cy="5356860"/>
          </a:xfrm>
        </p:spPr>
        <p:txBody>
          <a:bodyPr/>
          <a:lstStyle/>
          <a:p>
            <a:pPr algn="just"/>
            <a:r>
              <a:rPr lang="en-US" altLang="en-US" sz="2400" dirty="0">
                <a:latin typeface="Times New Roman" panose="02020603050405020304" pitchFamily="18" charset="0"/>
                <a:cs typeface="Times New Roman" panose="02020603050405020304" pitchFamily="18" charset="0"/>
              </a:rPr>
              <a:t>challenges. Some potential difficulties that may arise include: Limited data availability, Complexity of stock market data, Overfitting. Short-term fluctuations. </a:t>
            </a:r>
            <a:endParaRPr lang="en-IN"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Overall, using a CNN machine learning model with TensorFlow and </a:t>
            </a:r>
            <a:r>
              <a:rPr lang="en-US" altLang="en-US" sz="2400" dirty="0" err="1">
                <a:latin typeface="Times New Roman" panose="02020603050405020304" pitchFamily="18" charset="0"/>
                <a:cs typeface="Times New Roman" panose="02020603050405020304" pitchFamily="18" charset="0"/>
              </a:rPr>
              <a:t>Keras</a:t>
            </a:r>
            <a:r>
              <a:rPr lang="en-US" altLang="en-US" sz="2400" dirty="0">
                <a:latin typeface="Times New Roman" panose="02020603050405020304" pitchFamily="18" charset="0"/>
                <a:cs typeface="Times New Roman" panose="02020603050405020304" pitchFamily="18" charset="0"/>
              </a:rPr>
              <a:t> to predict the directions of stock price movements using candlestick chart data. </a:t>
            </a:r>
            <a:endParaRPr lang="en-IN" alt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10515600" cy="649288"/>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1" i="0" u="none" strike="noStrike" kern="1200" cap="none" spc="0" normalizeH="0" baseline="0" noProof="0" dirty="0">
                <a:ln>
                  <a:noFill/>
                </a:ln>
                <a:solidFill>
                  <a:srgbClr val="FF0000"/>
                </a:solidFill>
                <a:effectLst/>
                <a:uLnTx/>
                <a:uFillTx/>
                <a:latin typeface="+mj-lt"/>
                <a:ea typeface="+mj-ea"/>
                <a:cs typeface="+mj-cs"/>
              </a:rPr>
              <a:t>Introduction</a:t>
            </a:r>
          </a:p>
        </p:txBody>
      </p:sp>
      <p:sp>
        <p:nvSpPr>
          <p:cNvPr id="6147" name="Content Placeholder 2"/>
          <p:cNvSpPr>
            <a:spLocks noGrp="1"/>
          </p:cNvSpPr>
          <p:nvPr>
            <p:ph idx="1"/>
          </p:nvPr>
        </p:nvSpPr>
        <p:spPr>
          <a:xfrm>
            <a:off x="838200" y="1106488"/>
            <a:ext cx="10515600" cy="5070475"/>
          </a:xfrm>
        </p:spPr>
        <p:txBody>
          <a:bodyPr vert="horz" wrap="square" lIns="91440" tIns="45720" rIns="91440" bIns="45720" numCol="1" anchor="t" anchorCtr="0" compatLnSpc="1"/>
          <a:lstStyle/>
          <a:p>
            <a:pPr marL="228600" marR="0" lvl="0" indent="-228600" algn="just"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lt"/>
                <a:cs typeface="Times New Roman" panose="02020603050405020304" pitchFamily="18" charset="0"/>
              </a:rPr>
              <a:t>Investing is popular for generating profits. Conservative investors put money in banks, funds or stocks for interest and dividends. Active investors buy and sell stocks, futures, and options for higher returns. </a:t>
            </a:r>
          </a:p>
          <a:p>
            <a:pPr marL="228600" marR="0" lvl="0" indent="-228600" algn="just"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lt"/>
                <a:cs typeface="Times New Roman" panose="02020603050405020304" pitchFamily="18" charset="0"/>
              </a:rPr>
              <a:t>Although stock investment can yield high profitability, the market is affected by macroeconomic factors, international events, stock market volatility, and government policies, making it difficult to predict with accuracy. Despite the risk, stock investment remains popular due to its potential for high returns.</a:t>
            </a:r>
          </a:p>
          <a:p>
            <a:pPr marL="228600" marR="0" lvl="0" indent="-228600" algn="just"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Stock prediction aims to analyze available stock market information to effectively predict future trends and increase profits. </a:t>
            </a:r>
          </a:p>
          <a:p>
            <a:pPr marL="228600" marR="0" lvl="0" indent="-228600" algn="just"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IN" alt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010" y="635635"/>
            <a:ext cx="10638790" cy="5541645"/>
          </a:xfrm>
        </p:spPr>
        <p:txBody>
          <a:bodyPr vert="horz" wrap="square" lIns="91440" tIns="45720" rIns="91440" bIns="45720" numCol="1" anchor="t" anchorCtr="0" compatLnSpc="1"/>
          <a:lstStyle/>
          <a:p>
            <a:pPr marL="228600" marR="0" lvl="0" indent="-228600" algn="just"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Two primary methods are used to support investment decisions: </a:t>
            </a:r>
          </a:p>
          <a:p>
            <a:pPr marL="0" marR="0" lvl="0" indent="0" algn="just"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1. Fundamental analysis </a:t>
            </a:r>
          </a:p>
          <a:p>
            <a:pPr marL="0" marR="0" lvl="0" indent="0" algn="just"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2. Technical analysis. </a:t>
            </a:r>
          </a:p>
          <a:p>
            <a:pPr marL="228600" marR="0" lvl="0" indent="-228600" algn="just"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Fundamental analysis involves analyzing a company's financial data to determine its fair value and forecast future stock value.</a:t>
            </a:r>
          </a:p>
          <a:p>
            <a:pPr marL="228600" marR="0" lvl="0" indent="-228600" algn="just"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Technical analysis is based on examining past stock price movements to predict future trends. </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Candlestick chart patterns, a type of technical analysis, provide short-term</a:t>
            </a:r>
            <a:r>
              <a:rPr kumimoji="0" lang="en-IN" alt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predictions for traders. Dozens of candlestick chart patterns are identified as signals of bullish/bearish reversals and continuations.</a:t>
            </a:r>
            <a:b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b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lt"/>
                <a:cs typeface="Times New Roman" panose="02020603050405020304" pitchFamily="18" charset="0"/>
              </a:rPr>
              <a:t>  </a:t>
            </a:r>
            <a:endParaRPr kumimoji="0" lang="en-IN"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38200" y="365125"/>
            <a:ext cx="10515600" cy="752475"/>
          </a:xfrm>
        </p:spPr>
        <p:txBody>
          <a:bodyPr vert="horz" wrap="square" lIns="91440" tIns="45720" rIns="91440" bIns="45720" anchor="ctr" anchorCtr="0"/>
          <a:lstStyle/>
          <a:p>
            <a:pPr eaLnBrk="1" hangingPunct="1"/>
            <a:r>
              <a:rPr lang="en-IN" altLang="en-US" b="1" dirty="0">
                <a:solidFill>
                  <a:srgbClr val="FF0000"/>
                </a:solidFill>
              </a:rPr>
              <a:t>Existing System</a:t>
            </a:r>
          </a:p>
        </p:txBody>
      </p:sp>
      <p:sp>
        <p:nvSpPr>
          <p:cNvPr id="9219" name="Content Placeholder 2"/>
          <p:cNvSpPr>
            <a:spLocks noGrp="1"/>
          </p:cNvSpPr>
          <p:nvPr>
            <p:ph idx="1"/>
          </p:nvPr>
        </p:nvSpPr>
        <p:spPr>
          <a:xfrm>
            <a:off x="838200" y="1092200"/>
            <a:ext cx="10515600" cy="5084763"/>
          </a:xfrm>
        </p:spPr>
        <p:txBody>
          <a:bodyPr vert="horz" wrap="square" lIns="91440" tIns="45720" rIns="91440" bIns="45720" anchor="t" anchorCtr="0"/>
          <a:lstStyle/>
          <a:p>
            <a:pPr algn="just"/>
            <a:r>
              <a:rPr lang="en-US" altLang="en-US" sz="2400" dirty="0">
                <a:latin typeface="Times New Roman" panose="02020603050405020304" pitchFamily="18" charset="0"/>
                <a:cs typeface="Times New Roman" panose="02020603050405020304" pitchFamily="18" charset="0"/>
              </a:rPr>
              <a:t>The existing systems for stock price movement detection are diverse, with various approaches and technologies used to analyze and predict stock price movements. The system collects historical and real-time stock price data from various sources such as stock exchanges, financial news websites, APIs (e.g., Yahoo Finance, Alpha Vantage), and data providers.</a:t>
            </a:r>
            <a:endParaRPr lang="en-IN"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Raw data is preprocessed to clean and transform it into a suitable format for analysis. Preprocessing steps may include handling missing data, removing outliers, and adjusting for stock splits and dividends. </a:t>
            </a:r>
            <a:endParaRPr lang="en-IN"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In this existing system there is stock price movement detection only by scatter plot, line plot,</a:t>
            </a:r>
            <a:endParaRPr lang="en-IN"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Histogram, heatmap, and confusion matrix. </a:t>
            </a:r>
            <a:endParaRPr lang="en-IN" altLang="en-US" sz="2400" dirty="0">
              <a:latin typeface="Times New Roman" panose="02020603050405020304" pitchFamily="18" charset="0"/>
              <a:cs typeface="Times New Roman" panose="02020603050405020304" pitchFamily="18" charset="0"/>
            </a:endParaRPr>
          </a:p>
          <a:p>
            <a:pPr eaLnBrk="1" hangingPunct="1"/>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838200" y="365125"/>
            <a:ext cx="10515600" cy="777875"/>
          </a:xfrm>
        </p:spPr>
        <p:txBody>
          <a:bodyPr vert="horz" wrap="square" lIns="91440" tIns="45720" rIns="91440" bIns="45720" anchor="ctr" anchorCtr="0"/>
          <a:lstStyle/>
          <a:p>
            <a:pPr eaLnBrk="1" hangingPunct="1"/>
            <a:r>
              <a:rPr lang="en-IN" altLang="en-US" b="1" dirty="0">
                <a:solidFill>
                  <a:srgbClr val="FF0000"/>
                </a:solidFill>
              </a:rPr>
              <a:t>Proposed System</a:t>
            </a:r>
          </a:p>
        </p:txBody>
      </p:sp>
      <p:sp>
        <p:nvSpPr>
          <p:cNvPr id="10243" name="Content Placeholder 2"/>
          <p:cNvSpPr>
            <a:spLocks noGrp="1"/>
          </p:cNvSpPr>
          <p:nvPr>
            <p:ph idx="1"/>
          </p:nvPr>
        </p:nvSpPr>
        <p:spPr>
          <a:xfrm>
            <a:off x="838200" y="1143000"/>
            <a:ext cx="10515600" cy="5033963"/>
          </a:xfrm>
        </p:spPr>
        <p:txBody>
          <a:bodyPr vert="horz" wrap="square" lIns="91440" tIns="45720" rIns="91440" bIns="45720" anchor="t" anchorCtr="0"/>
          <a:lstStyle/>
          <a:p>
            <a:pPr algn="just"/>
            <a:r>
              <a:rPr lang="en-US" altLang="en-US" sz="2400" dirty="0">
                <a:latin typeface="Times New Roman" panose="02020603050405020304" pitchFamily="18" charset="0"/>
                <a:cs typeface="Times New Roman" panose="02020603050405020304" pitchFamily="18" charset="0"/>
              </a:rPr>
              <a:t>A theoretically proposed system for stock price movement detection using candlestick patterns would be designed to identify and predict price movements in financial markets based on the analysis of candlestick patterns.</a:t>
            </a:r>
          </a:p>
          <a:p>
            <a:pPr algn="just"/>
            <a:r>
              <a:rPr lang="en-US" altLang="en-US" sz="2400" dirty="0">
                <a:latin typeface="Times New Roman" panose="02020603050405020304" pitchFamily="18" charset="0"/>
                <a:cs typeface="Times New Roman" panose="02020603050405020304" pitchFamily="18" charset="0"/>
              </a:rPr>
              <a:t>In our project we developed stock price movements detection using candlestick patterns where those candlestick patterns are generated using scatter plot, line plot, histogram, heatmap and confusion matrix. </a:t>
            </a:r>
            <a:endParaRPr lang="en-IN"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So, the previous year stocks are all detected by candlestick patterns where all these scatter plot, line plot, histogram, heatmap and confusion matrix will be analyzed by convolution neural network and at last the pattern is generated which is very easy to the stake holders. </a:t>
            </a:r>
            <a:endParaRPr lang="en-IN" altLang="en-US" sz="2400" dirty="0">
              <a:latin typeface="Times New Roman" panose="02020603050405020304" pitchFamily="18" charset="0"/>
              <a:cs typeface="Times New Roman" panose="02020603050405020304" pitchFamily="18" charset="0"/>
            </a:endParaRPr>
          </a:p>
          <a:p>
            <a:pPr eaLnBrk="1" hangingPunct="1"/>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838200" y="365125"/>
            <a:ext cx="10515600" cy="777875"/>
          </a:xfrm>
        </p:spPr>
        <p:txBody>
          <a:bodyPr vert="horz" wrap="square" lIns="91440" tIns="45720" rIns="91440" bIns="45720" anchor="ctr" anchorCtr="0"/>
          <a:lstStyle/>
          <a:p>
            <a:pPr eaLnBrk="1" hangingPunct="1"/>
            <a:r>
              <a:rPr lang="en-IN" altLang="en-US" b="1" dirty="0">
                <a:solidFill>
                  <a:srgbClr val="FF0000"/>
                </a:solidFill>
              </a:rPr>
              <a:t>Existing </a:t>
            </a:r>
            <a:r>
              <a:rPr lang="en-IN" altLang="en-US" b="1" dirty="0">
                <a:solidFill>
                  <a:srgbClr val="002060"/>
                </a:solidFill>
              </a:rPr>
              <a:t>Vs </a:t>
            </a:r>
            <a:r>
              <a:rPr lang="en-IN" altLang="en-US" b="1" dirty="0">
                <a:solidFill>
                  <a:srgbClr val="FF0000"/>
                </a:solidFill>
              </a:rPr>
              <a:t>Proposed System</a:t>
            </a:r>
          </a:p>
        </p:txBody>
      </p:sp>
      <p:graphicFrame>
        <p:nvGraphicFramePr>
          <p:cNvPr id="8" name="Content Placeholder 7"/>
          <p:cNvGraphicFramePr>
            <a:graphicFrameLocks noGrp="1"/>
          </p:cNvGraphicFramePr>
          <p:nvPr>
            <p:ph idx="1"/>
          </p:nvPr>
        </p:nvGraphicFramePr>
        <p:xfrm>
          <a:off x="847725" y="1143001"/>
          <a:ext cx="10236835" cy="5105401"/>
        </p:xfrm>
        <a:graphic>
          <a:graphicData uri="http://schemas.openxmlformats.org/drawingml/2006/table">
            <a:tbl>
              <a:tblPr firstRow="1" bandRow="1">
                <a:tableStyleId>{5C22544A-7EE6-4342-B048-85BDC9FD1C3A}</a:tableStyleId>
              </a:tblPr>
              <a:tblGrid>
                <a:gridCol w="5113497">
                  <a:extLst>
                    <a:ext uri="{9D8B030D-6E8A-4147-A177-3AD203B41FA5}">
                      <a16:colId xmlns:a16="http://schemas.microsoft.com/office/drawing/2014/main" val="20000"/>
                    </a:ext>
                  </a:extLst>
                </a:gridCol>
                <a:gridCol w="5123338">
                  <a:extLst>
                    <a:ext uri="{9D8B030D-6E8A-4147-A177-3AD203B41FA5}">
                      <a16:colId xmlns:a16="http://schemas.microsoft.com/office/drawing/2014/main" val="20001"/>
                    </a:ext>
                  </a:extLst>
                </a:gridCol>
              </a:tblGrid>
              <a:tr h="405185">
                <a:tc>
                  <a:txBody>
                    <a:bodyPr/>
                    <a:lstStyle/>
                    <a:p>
                      <a:pPr algn="just"/>
                      <a:r>
                        <a:rPr lang="en-IN" sz="2000" dirty="0">
                          <a:solidFill>
                            <a:schemeClr val="tx1"/>
                          </a:solidFill>
                          <a:latin typeface="Times New Roman" panose="02020603050405020304" pitchFamily="18" charset="0"/>
                          <a:cs typeface="Times New Roman" panose="02020603050405020304" pitchFamily="18" charset="0"/>
                        </a:rPr>
                        <a:t>Existing system</a:t>
                      </a:r>
                    </a:p>
                  </a:txBody>
                  <a:tcPr marL="91450" marR="91450" marT="45713" marB="45713"/>
                </a:tc>
                <a:tc>
                  <a:txBody>
                    <a:bodyPr/>
                    <a:lstStyle/>
                    <a:p>
                      <a:pPr algn="just"/>
                      <a:r>
                        <a:rPr lang="en-IN" sz="2000" dirty="0">
                          <a:solidFill>
                            <a:schemeClr val="tx1"/>
                          </a:solidFill>
                          <a:latin typeface="Times New Roman" panose="02020603050405020304" pitchFamily="18" charset="0"/>
                          <a:cs typeface="Times New Roman" panose="02020603050405020304" pitchFamily="18" charset="0"/>
                        </a:rPr>
                        <a:t>Proposed System</a:t>
                      </a:r>
                    </a:p>
                  </a:txBody>
                  <a:tcPr marL="91450" marR="91450" marT="45713" marB="45713"/>
                </a:tc>
                <a:extLst>
                  <a:ext uri="{0D108BD9-81ED-4DB2-BD59-A6C34878D82A}">
                    <a16:rowId xmlns:a16="http://schemas.microsoft.com/office/drawing/2014/main" val="10000"/>
                  </a:ext>
                </a:extLst>
              </a:tr>
              <a:tr h="1053501">
                <a:tc>
                  <a:txBody>
                    <a:bodyPr/>
                    <a:lstStyle/>
                    <a:p>
                      <a:pPr algn="just"/>
                      <a:r>
                        <a:rPr lang="en-IN" sz="2000" dirty="0">
                          <a:latin typeface="Times New Roman" panose="02020603050405020304" pitchFamily="18" charset="0"/>
                          <a:cs typeface="Times New Roman" panose="02020603050405020304" pitchFamily="18" charset="0"/>
                        </a:rPr>
                        <a:t>1. The existing system primarily uses traditional analysis techniques like scatter plots and histograms.</a:t>
                      </a:r>
                    </a:p>
                  </a:txBody>
                  <a:tcPr marL="91450" marR="91450" marT="45713" marB="45713"/>
                </a:tc>
                <a:tc>
                  <a:txBody>
                    <a:bodyPr/>
                    <a:lstStyle/>
                    <a:p>
                      <a:pPr algn="just"/>
                      <a:r>
                        <a:rPr lang="en-IN" sz="2000" dirty="0">
                          <a:latin typeface="Times New Roman" panose="02020603050405020304" pitchFamily="18" charset="0"/>
                          <a:cs typeface="Times New Roman" panose="02020603050405020304" pitchFamily="18" charset="0"/>
                        </a:rPr>
                        <a:t>1. The proposed system emphasizes the use of candlestick patterns and involves the application of CNN.</a:t>
                      </a:r>
                    </a:p>
                  </a:txBody>
                  <a:tcPr marL="91450" marR="91450" marT="45713" marB="45713"/>
                </a:tc>
                <a:extLst>
                  <a:ext uri="{0D108BD9-81ED-4DB2-BD59-A6C34878D82A}">
                    <a16:rowId xmlns:a16="http://schemas.microsoft.com/office/drawing/2014/main" val="10001"/>
                  </a:ext>
                </a:extLst>
              </a:tr>
              <a:tr h="729343">
                <a:tc>
                  <a:txBody>
                    <a:bodyPr/>
                    <a:lstStyle/>
                    <a:p>
                      <a:pPr algn="just"/>
                      <a:r>
                        <a:rPr lang="en-IN" sz="2000" dirty="0">
                          <a:latin typeface="Times New Roman" panose="02020603050405020304" pitchFamily="18" charset="0"/>
                          <a:cs typeface="Times New Roman" panose="02020603050405020304" pitchFamily="18" charset="0"/>
                        </a:rPr>
                        <a:t>2.It collects data and processes data from various sources for analysis.</a:t>
                      </a:r>
                    </a:p>
                  </a:txBody>
                  <a:tcPr marL="91450" marR="91450" marT="45713" marB="45713"/>
                </a:tc>
                <a:tc>
                  <a:txBody>
                    <a:bodyPr/>
                    <a:lstStyle/>
                    <a:p>
                      <a:pPr algn="just"/>
                      <a:r>
                        <a:rPr lang="en-IN" sz="2000" dirty="0">
                          <a:latin typeface="Times New Roman" panose="02020603050405020304" pitchFamily="18" charset="0"/>
                          <a:cs typeface="Times New Roman" panose="02020603050405020304" pitchFamily="18" charset="0"/>
                        </a:rPr>
                        <a:t>2.It generates candlestick patterns from different types of plots and matrices.</a:t>
                      </a:r>
                    </a:p>
                  </a:txBody>
                  <a:tcPr marL="91450" marR="91450" marT="45713" marB="45713"/>
                </a:tc>
                <a:extLst>
                  <a:ext uri="{0D108BD9-81ED-4DB2-BD59-A6C34878D82A}">
                    <a16:rowId xmlns:a16="http://schemas.microsoft.com/office/drawing/2014/main" val="10002"/>
                  </a:ext>
                </a:extLst>
              </a:tr>
              <a:tr h="1053501">
                <a:tc>
                  <a:txBody>
                    <a:bodyPr/>
                    <a:lstStyle/>
                    <a:p>
                      <a:pPr algn="just"/>
                      <a:r>
                        <a:rPr lang="en-IN" sz="2000" dirty="0">
                          <a:latin typeface="Times New Roman" panose="02020603050405020304" pitchFamily="18" charset="0"/>
                          <a:cs typeface="Times New Roman" panose="02020603050405020304" pitchFamily="18" charset="0"/>
                        </a:rPr>
                        <a:t>3. The existing system uses a general techniques.</a:t>
                      </a:r>
                    </a:p>
                  </a:txBody>
                  <a:tcPr marL="91450" marR="91450" marT="45713" marB="45713"/>
                </a:tc>
                <a:tc>
                  <a:txBody>
                    <a:bodyPr/>
                    <a:lstStyle/>
                    <a:p>
                      <a:pPr algn="just"/>
                      <a:r>
                        <a:rPr lang="en-IN" sz="2000" dirty="0">
                          <a:latin typeface="Times New Roman" panose="02020603050405020304" pitchFamily="18" charset="0"/>
                          <a:cs typeface="Times New Roman" panose="02020603050405020304" pitchFamily="18" charset="0"/>
                        </a:rPr>
                        <a:t>3. The proposed system focus on candlestick patterns and stock price movement detection.</a:t>
                      </a:r>
                    </a:p>
                  </a:txBody>
                  <a:tcPr marL="91450" marR="91450" marT="45713" marB="45713"/>
                </a:tc>
                <a:extLst>
                  <a:ext uri="{0D108BD9-81ED-4DB2-BD59-A6C34878D82A}">
                    <a16:rowId xmlns:a16="http://schemas.microsoft.com/office/drawing/2014/main" val="10003"/>
                  </a:ext>
                </a:extLst>
              </a:tr>
              <a:tr h="729343">
                <a:tc>
                  <a:txBody>
                    <a:bodyPr/>
                    <a:lstStyle/>
                    <a:p>
                      <a:pPr algn="just"/>
                      <a:r>
                        <a:rPr lang="en-IN" sz="2000" dirty="0">
                          <a:latin typeface="Times New Roman" panose="02020603050405020304" pitchFamily="18" charset="0"/>
                          <a:cs typeface="Times New Roman" panose="02020603050405020304" pitchFamily="18" charset="0"/>
                        </a:rPr>
                        <a:t>4. Assumes the effectiveness of chosen visualization.</a:t>
                      </a:r>
                    </a:p>
                  </a:txBody>
                  <a:tcPr marL="91450" marR="91450" marT="45713" marB="45713"/>
                </a:tc>
                <a:tc>
                  <a:txBody>
                    <a:bodyPr/>
                    <a:lstStyle/>
                    <a:p>
                      <a:pPr algn="just"/>
                      <a:r>
                        <a:rPr lang="en-IN" sz="2000" dirty="0">
                          <a:latin typeface="Times New Roman" panose="02020603050405020304" pitchFamily="18" charset="0"/>
                          <a:cs typeface="Times New Roman" panose="02020603050405020304" pitchFamily="18" charset="0"/>
                        </a:rPr>
                        <a:t>4. Assumes the value of candlestick patterns.</a:t>
                      </a:r>
                    </a:p>
                  </a:txBody>
                  <a:tcPr marL="91450" marR="91450" marT="45713" marB="45713"/>
                </a:tc>
                <a:extLst>
                  <a:ext uri="{0D108BD9-81ED-4DB2-BD59-A6C34878D82A}">
                    <a16:rowId xmlns:a16="http://schemas.microsoft.com/office/drawing/2014/main" val="10004"/>
                  </a:ext>
                </a:extLst>
              </a:tr>
              <a:tr h="729343">
                <a:tc>
                  <a:txBody>
                    <a:bodyPr/>
                    <a:lstStyle/>
                    <a:p>
                      <a:pPr algn="just"/>
                      <a:r>
                        <a:rPr lang="en-IN" sz="2000" dirty="0">
                          <a:latin typeface="Times New Roman" panose="02020603050405020304" pitchFamily="18" charset="0"/>
                          <a:cs typeface="Times New Roman" panose="02020603050405020304" pitchFamily="18" charset="0"/>
                        </a:rPr>
                        <a:t>5. Relies on scatter plots, line plots, histograms and heatmaps.</a:t>
                      </a:r>
                    </a:p>
                  </a:txBody>
                  <a:tcPr marL="91450" marR="91450" marT="45713" marB="45713"/>
                </a:tc>
                <a:tc>
                  <a:txBody>
                    <a:bodyPr/>
                    <a:lstStyle/>
                    <a:p>
                      <a:pPr algn="just"/>
                      <a:r>
                        <a:rPr lang="en-IN" sz="2000" dirty="0">
                          <a:latin typeface="Times New Roman" panose="02020603050405020304" pitchFamily="18" charset="0"/>
                          <a:cs typeface="Times New Roman" panose="02020603050405020304" pitchFamily="18" charset="0"/>
                        </a:rPr>
                        <a:t>5. Introduces the analysis of candlestick patterns</a:t>
                      </a:r>
                    </a:p>
                  </a:txBody>
                  <a:tcPr marL="91450" marR="91450" marT="45713" marB="45713"/>
                </a:tc>
                <a:extLst>
                  <a:ext uri="{0D108BD9-81ED-4DB2-BD59-A6C34878D82A}">
                    <a16:rowId xmlns:a16="http://schemas.microsoft.com/office/drawing/2014/main" val="10005"/>
                  </a:ext>
                </a:extLst>
              </a:tr>
              <a:tr h="405185">
                <a:tc>
                  <a:txBody>
                    <a:bodyPr/>
                    <a:lstStyle/>
                    <a:p>
                      <a:pPr algn="just"/>
                      <a:endParaRPr lang="en-IN" sz="2000" dirty="0">
                        <a:latin typeface="Times New Roman" panose="02020603050405020304" pitchFamily="18" charset="0"/>
                        <a:cs typeface="Times New Roman" panose="02020603050405020304" pitchFamily="18" charset="0"/>
                      </a:endParaRPr>
                    </a:p>
                  </a:txBody>
                  <a:tcPr marL="91450" marR="91450" marT="45713" marB="45713"/>
                </a:tc>
                <a:tc>
                  <a:txBody>
                    <a:bodyPr/>
                    <a:lstStyle/>
                    <a:p>
                      <a:pPr algn="just"/>
                      <a:endParaRPr lang="en-IN" sz="2000" dirty="0">
                        <a:latin typeface="Times New Roman" panose="02020603050405020304" pitchFamily="18" charset="0"/>
                        <a:cs typeface="Times New Roman" panose="02020603050405020304" pitchFamily="18" charset="0"/>
                      </a:endParaRPr>
                    </a:p>
                  </a:txBody>
                  <a:tcPr marL="91450" marR="91450" marT="45713" marB="45713"/>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1705</Words>
  <Application>Microsoft Office PowerPoint</Application>
  <PresentationFormat>Widescreen</PresentationFormat>
  <Paragraphs>183</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Narrow</vt:lpstr>
      <vt:lpstr>Calibri</vt:lpstr>
      <vt:lpstr>Calibri Light</vt:lpstr>
      <vt:lpstr>Times New Roman</vt:lpstr>
      <vt:lpstr>Office Theme</vt:lpstr>
      <vt:lpstr>STOCK PRICE MOVEMENT DETECTION USING CANDLESTICK PATTERNS</vt:lpstr>
      <vt:lpstr>Outline</vt:lpstr>
      <vt:lpstr>Abstract</vt:lpstr>
      <vt:lpstr>PowerPoint Presentation</vt:lpstr>
      <vt:lpstr>Introduction</vt:lpstr>
      <vt:lpstr>PowerPoint Presentation</vt:lpstr>
      <vt:lpstr>Existing System</vt:lpstr>
      <vt:lpstr>Proposed System</vt:lpstr>
      <vt:lpstr>Existing Vs Proposed System</vt:lpstr>
      <vt:lpstr>Literature Review</vt:lpstr>
      <vt:lpstr>PowerPoint Presentation</vt:lpstr>
      <vt:lpstr> System Architecture</vt:lpstr>
      <vt:lpstr>System Architecture </vt:lpstr>
      <vt:lpstr>Technical Requirements Specifications</vt:lpstr>
      <vt:lpstr>Software Requirement Specifications </vt:lpstr>
      <vt:lpstr>Hardware Requirement Specifications</vt:lpstr>
      <vt:lpstr>PowerPoint Presentation</vt:lpstr>
      <vt:lpstr>Class Diagram</vt:lpstr>
      <vt:lpstr>Use-Case Diagram</vt:lpstr>
      <vt:lpstr>Sequence Diagram</vt:lpstr>
      <vt:lpstr>Output Screens</vt:lpstr>
      <vt:lpstr>PowerPoint Presentation</vt:lpstr>
      <vt:lpstr>PowerPoint Presentation</vt:lpstr>
      <vt:lpstr>PowerPoint Presentation</vt:lpstr>
      <vt:lpstr>PowerPoint Presentation</vt:lpstr>
      <vt:lpstr>About our Application</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V Kamal</dc:creator>
  <cp:lastModifiedBy>Sreenivas Reddy</cp:lastModifiedBy>
  <cp:revision>74</cp:revision>
  <dcterms:created xsi:type="dcterms:W3CDTF">2022-09-15T14:17:00Z</dcterms:created>
  <dcterms:modified xsi:type="dcterms:W3CDTF">2024-04-12T05:10:45Z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568EF34040B0430BA3C87903E41CBBE2_12</vt:lpwstr>
  </property>
  <property fmtid="{D5CDD505-2E9C-101B-9397-08002B2CF9AE}" pid="3" name="KSOProductBuildVer">
    <vt:lpwstr>1033-12.2.0.13489</vt:lpwstr>
  </property>
</Properties>
</file>