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15D9E-7820-4DBD-8FE1-F0C3CD0BF2BE}"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26023139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5D9E-7820-4DBD-8FE1-F0C3CD0BF2BE}"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120454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5D9E-7820-4DBD-8FE1-F0C3CD0BF2BE}"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B95CF4-B1ED-4791-9A11-5A553CD67F2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924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D15D9E-7820-4DBD-8FE1-F0C3CD0BF2BE}"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1767025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D15D9E-7820-4DBD-8FE1-F0C3CD0BF2BE}"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B95CF4-B1ED-4791-9A11-5A553CD67F2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9533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D15D9E-7820-4DBD-8FE1-F0C3CD0BF2BE}"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3642002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5D9E-7820-4DBD-8FE1-F0C3CD0BF2BE}"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159082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5D9E-7820-4DBD-8FE1-F0C3CD0BF2BE}"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12049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5D9E-7820-4DBD-8FE1-F0C3CD0BF2BE}"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355507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15D9E-7820-4DBD-8FE1-F0C3CD0BF2BE}"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281946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15D9E-7820-4DBD-8FE1-F0C3CD0BF2BE}"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342873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15D9E-7820-4DBD-8FE1-F0C3CD0BF2BE}"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330753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15D9E-7820-4DBD-8FE1-F0C3CD0BF2BE}"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391711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15D9E-7820-4DBD-8FE1-F0C3CD0BF2BE}" type="datetimeFigureOut">
              <a:rPr lang="en-US" smtClean="0"/>
              <a:t>3/23/2020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396177311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15D9E-7820-4DBD-8FE1-F0C3CD0BF2BE}"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42169938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15D9E-7820-4DBD-8FE1-F0C3CD0BF2BE}"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B95CF4-B1ED-4791-9A11-5A553CD67F27}" type="slidenum">
              <a:rPr lang="en-US" smtClean="0"/>
              <a:t>‹#›</a:t>
            </a:fld>
            <a:endParaRPr lang="en-US"/>
          </a:p>
        </p:txBody>
      </p:sp>
    </p:spTree>
    <p:extLst>
      <p:ext uri="{BB962C8B-B14F-4D97-AF65-F5344CB8AC3E}">
        <p14:creationId xmlns:p14="http://schemas.microsoft.com/office/powerpoint/2010/main" val="35502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D15D9E-7820-4DBD-8FE1-F0C3CD0BF2BE}" type="datetimeFigureOut">
              <a:rPr lang="en-US" smtClean="0"/>
              <a:t>3/23/2020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B95CF4-B1ED-4791-9A11-5A553CD67F27}" type="slidenum">
              <a:rPr lang="en-US" smtClean="0"/>
              <a:t>‹#›</a:t>
            </a:fld>
            <a:endParaRPr lang="en-US"/>
          </a:p>
        </p:txBody>
      </p:sp>
    </p:spTree>
    <p:extLst>
      <p:ext uri="{BB962C8B-B14F-4D97-AF65-F5344CB8AC3E}">
        <p14:creationId xmlns:p14="http://schemas.microsoft.com/office/powerpoint/2010/main" val="35315533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CE6E-C3BB-4CBC-8181-5A2F9F9D2408}"/>
              </a:ext>
            </a:extLst>
          </p:cNvPr>
          <p:cNvSpPr>
            <a:spLocks noGrp="1"/>
          </p:cNvSpPr>
          <p:nvPr>
            <p:ph type="ctrTitle"/>
          </p:nvPr>
        </p:nvSpPr>
        <p:spPr/>
        <p:txBody>
          <a:bodyPr>
            <a:normAutofit fontScale="90000"/>
          </a:bodyPr>
          <a:lstStyle/>
          <a:p>
            <a:r>
              <a:rPr lang="en-US" dirty="0"/>
              <a:t>Data Analysis of Real Estate Prices and Venues in Bangalore</a:t>
            </a:r>
          </a:p>
        </p:txBody>
      </p:sp>
    </p:spTree>
    <p:extLst>
      <p:ext uri="{BB962C8B-B14F-4D97-AF65-F5344CB8AC3E}">
        <p14:creationId xmlns:p14="http://schemas.microsoft.com/office/powerpoint/2010/main" val="20088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Result</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dirty="0"/>
              <a:t>Map of visualization of the resulted clusters.</a:t>
            </a:r>
          </a:p>
          <a:p>
            <a:pPr algn="just"/>
            <a:r>
              <a:rPr lang="en-US" b="1" dirty="0"/>
              <a:t>Red</a:t>
            </a:r>
            <a:r>
              <a:rPr lang="en-US" dirty="0"/>
              <a:t> - Cluster 0                   </a:t>
            </a:r>
            <a:r>
              <a:rPr lang="en-US" b="1" dirty="0"/>
              <a:t>Blue</a:t>
            </a:r>
            <a:r>
              <a:rPr lang="en-US" dirty="0"/>
              <a:t> - Cluster 1                        </a:t>
            </a:r>
            <a:r>
              <a:rPr lang="en-US" b="1" dirty="0"/>
              <a:t>Green</a:t>
            </a:r>
            <a:r>
              <a:rPr lang="en-US" dirty="0"/>
              <a:t> - Cluster 2</a:t>
            </a:r>
          </a:p>
          <a:p>
            <a:pPr algn="just"/>
            <a:endParaRPr lang="en-US" dirty="0"/>
          </a:p>
        </p:txBody>
      </p:sp>
      <p:pic>
        <p:nvPicPr>
          <p:cNvPr id="6" name="Picture 5">
            <a:extLst>
              <a:ext uri="{FF2B5EF4-FFF2-40B4-BE49-F238E27FC236}">
                <a16:creationId xmlns:a16="http://schemas.microsoft.com/office/drawing/2014/main" id="{07F0B67C-A90D-4400-B38C-1B4A545FEE91}"/>
              </a:ext>
            </a:extLst>
          </p:cNvPr>
          <p:cNvPicPr/>
          <p:nvPr/>
        </p:nvPicPr>
        <p:blipFill>
          <a:blip r:embed="rId2"/>
          <a:stretch>
            <a:fillRect/>
          </a:stretch>
        </p:blipFill>
        <p:spPr>
          <a:xfrm>
            <a:off x="2881580" y="2204720"/>
            <a:ext cx="8761780" cy="4541520"/>
          </a:xfrm>
          <a:prstGeom prst="rect">
            <a:avLst/>
          </a:prstGeom>
        </p:spPr>
      </p:pic>
    </p:spTree>
    <p:extLst>
      <p:ext uri="{BB962C8B-B14F-4D97-AF65-F5344CB8AC3E}">
        <p14:creationId xmlns:p14="http://schemas.microsoft.com/office/powerpoint/2010/main" val="207863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Result</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dirty="0"/>
              <a:t>Cluster 1</a:t>
            </a:r>
          </a:p>
          <a:p>
            <a:pPr marL="0" indent="0" algn="just">
              <a:buNone/>
            </a:pPr>
            <a:endParaRPr lang="en-US" dirty="0"/>
          </a:p>
          <a:p>
            <a:pPr algn="just"/>
            <a:endParaRPr lang="en-US" dirty="0"/>
          </a:p>
        </p:txBody>
      </p:sp>
      <p:pic>
        <p:nvPicPr>
          <p:cNvPr id="5" name="Picture 4">
            <a:extLst>
              <a:ext uri="{FF2B5EF4-FFF2-40B4-BE49-F238E27FC236}">
                <a16:creationId xmlns:a16="http://schemas.microsoft.com/office/drawing/2014/main" id="{F7368DA1-A66A-4FBC-922B-11ADBCC23408}"/>
              </a:ext>
            </a:extLst>
          </p:cNvPr>
          <p:cNvPicPr/>
          <p:nvPr/>
        </p:nvPicPr>
        <p:blipFill>
          <a:blip r:embed="rId2"/>
          <a:stretch>
            <a:fillRect/>
          </a:stretch>
        </p:blipFill>
        <p:spPr>
          <a:xfrm>
            <a:off x="2712720" y="1828800"/>
            <a:ext cx="8791892" cy="4531359"/>
          </a:xfrm>
          <a:prstGeom prst="rect">
            <a:avLst/>
          </a:prstGeom>
        </p:spPr>
      </p:pic>
    </p:spTree>
    <p:extLst>
      <p:ext uri="{BB962C8B-B14F-4D97-AF65-F5344CB8AC3E}">
        <p14:creationId xmlns:p14="http://schemas.microsoft.com/office/powerpoint/2010/main" val="111083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Result</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dirty="0"/>
              <a:t>Cluster 2</a:t>
            </a:r>
          </a:p>
          <a:p>
            <a:pPr algn="just"/>
            <a:endParaRPr lang="en-US" dirty="0"/>
          </a:p>
          <a:p>
            <a:pPr marL="0" indent="0" algn="just">
              <a:buNone/>
            </a:pPr>
            <a:endParaRPr lang="en-US" dirty="0"/>
          </a:p>
          <a:p>
            <a:pPr algn="just"/>
            <a:endParaRPr lang="en-US" dirty="0"/>
          </a:p>
        </p:txBody>
      </p:sp>
      <p:pic>
        <p:nvPicPr>
          <p:cNvPr id="6" name="Picture 5">
            <a:extLst>
              <a:ext uri="{FF2B5EF4-FFF2-40B4-BE49-F238E27FC236}">
                <a16:creationId xmlns:a16="http://schemas.microsoft.com/office/drawing/2014/main" id="{0AFB3580-0EE4-4307-AD2F-CA4F938BD7E2}"/>
              </a:ext>
            </a:extLst>
          </p:cNvPr>
          <p:cNvPicPr/>
          <p:nvPr/>
        </p:nvPicPr>
        <p:blipFill>
          <a:blip r:embed="rId2"/>
          <a:stretch>
            <a:fillRect/>
          </a:stretch>
        </p:blipFill>
        <p:spPr>
          <a:xfrm>
            <a:off x="2794000" y="1859280"/>
            <a:ext cx="8930640" cy="4622799"/>
          </a:xfrm>
          <a:prstGeom prst="rect">
            <a:avLst/>
          </a:prstGeom>
        </p:spPr>
      </p:pic>
    </p:spTree>
    <p:extLst>
      <p:ext uri="{BB962C8B-B14F-4D97-AF65-F5344CB8AC3E}">
        <p14:creationId xmlns:p14="http://schemas.microsoft.com/office/powerpoint/2010/main" val="408426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Result</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dirty="0"/>
              <a:t>Cluster 3</a:t>
            </a:r>
          </a:p>
          <a:p>
            <a:pPr algn="just"/>
            <a:endParaRPr lang="en-US" dirty="0"/>
          </a:p>
          <a:p>
            <a:pPr marL="0" indent="0" algn="just">
              <a:buNone/>
            </a:pPr>
            <a:endParaRPr lang="en-US" dirty="0"/>
          </a:p>
          <a:p>
            <a:pPr algn="just"/>
            <a:endParaRPr lang="en-US" dirty="0"/>
          </a:p>
        </p:txBody>
      </p:sp>
      <p:pic>
        <p:nvPicPr>
          <p:cNvPr id="5" name="Picture 4">
            <a:extLst>
              <a:ext uri="{FF2B5EF4-FFF2-40B4-BE49-F238E27FC236}">
                <a16:creationId xmlns:a16="http://schemas.microsoft.com/office/drawing/2014/main" id="{D0888D2B-1EC0-4949-B24D-6F2469134286}"/>
              </a:ext>
            </a:extLst>
          </p:cNvPr>
          <p:cNvPicPr/>
          <p:nvPr/>
        </p:nvPicPr>
        <p:blipFill>
          <a:blip r:embed="rId2"/>
          <a:stretch>
            <a:fillRect/>
          </a:stretch>
        </p:blipFill>
        <p:spPr>
          <a:xfrm>
            <a:off x="2589212" y="1869440"/>
            <a:ext cx="9023668" cy="4602480"/>
          </a:xfrm>
          <a:prstGeom prst="rect">
            <a:avLst/>
          </a:prstGeom>
        </p:spPr>
      </p:pic>
    </p:spTree>
    <p:extLst>
      <p:ext uri="{BB962C8B-B14F-4D97-AF65-F5344CB8AC3E}">
        <p14:creationId xmlns:p14="http://schemas.microsoft.com/office/powerpoint/2010/main" val="339086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Conclusion and Future Directions</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dirty="0"/>
              <a:t>Conclude that this helps people to easily interpret where to live and invest with desirable amenities and affordable price in the neighborhoods of Bangalore.</a:t>
            </a:r>
          </a:p>
          <a:p>
            <a:pPr algn="just"/>
            <a:r>
              <a:rPr lang="en-US" dirty="0"/>
              <a:t>Can get more accurate real estate price data.</a:t>
            </a:r>
          </a:p>
          <a:p>
            <a:pPr algn="just"/>
            <a:r>
              <a:rPr lang="en-US" dirty="0"/>
              <a:t>Can improve the model performance by evaluating with different algorithms.</a:t>
            </a:r>
          </a:p>
          <a:p>
            <a:pPr algn="just"/>
            <a:endParaRPr lang="en-US" dirty="0"/>
          </a:p>
          <a:p>
            <a:pPr algn="just"/>
            <a:endParaRPr lang="en-US" dirty="0"/>
          </a:p>
        </p:txBody>
      </p:sp>
    </p:spTree>
    <p:extLst>
      <p:ext uri="{BB962C8B-B14F-4D97-AF65-F5344CB8AC3E}">
        <p14:creationId xmlns:p14="http://schemas.microsoft.com/office/powerpoint/2010/main" val="18767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Introduction</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fontScale="92500" lnSpcReduction="10000"/>
          </a:bodyPr>
          <a:lstStyle/>
          <a:p>
            <a:pPr algn="just"/>
            <a:r>
              <a:rPr lang="en-US" b="1" dirty="0"/>
              <a:t>Business Problem</a:t>
            </a:r>
            <a:r>
              <a:rPr lang="en-US" dirty="0"/>
              <a:t>:- </a:t>
            </a:r>
            <a:r>
              <a:rPr lang="en-US" b="1" dirty="0"/>
              <a:t>Bangalore</a:t>
            </a:r>
            <a:r>
              <a:rPr lang="en-US" dirty="0"/>
              <a:t> is the capital of the Indian state of Karnataka. Real estate requires large sums of capital and is not as liquid as other investment avenues like mutual funds, stocks and bonds. </a:t>
            </a:r>
            <a:r>
              <a:rPr lang="en-US" b="1" dirty="0"/>
              <a:t>Real estate investment in Bangalore is very tricky</a:t>
            </a:r>
            <a:r>
              <a:rPr lang="en-US" dirty="0"/>
              <a:t>, not all investments are in profit. </a:t>
            </a:r>
            <a:r>
              <a:rPr lang="en-US" b="1" dirty="0"/>
              <a:t>Locality</a:t>
            </a:r>
            <a:r>
              <a:rPr lang="en-US" dirty="0"/>
              <a:t> is the most important factor for profitability in real estate investment. Proximity to amenities, peaceful conforming areas, neighborhood status, scenic views, etc. are major factors for residential property valuations. While proximity to markets, warehouses, transport hubs, freeways, tax-exempt areas, etc. play an important role for commercial property valuations.</a:t>
            </a:r>
          </a:p>
          <a:p>
            <a:pPr algn="just"/>
            <a:r>
              <a:rPr lang="en-US" dirty="0"/>
              <a:t>Real estate investor should invest only if he/she is very sure about the commercial developments in that location and proximity to all amenities as its the backbone for one’s rentals and sales. At the same time, the investment should be affordable.</a:t>
            </a:r>
          </a:p>
          <a:p>
            <a:pPr algn="just"/>
            <a:r>
              <a:rPr lang="en-US" dirty="0"/>
              <a:t>Its very challenge to a new real estate investor to find such lucrative area in such a big city. By looking at the above pros and cons of real estate investment, as a data scientist, provide a solution which should help to the investor to find the desirable place.</a:t>
            </a:r>
          </a:p>
          <a:p>
            <a:pPr algn="just"/>
            <a:endParaRPr lang="en-US" dirty="0"/>
          </a:p>
          <a:p>
            <a:pPr algn="just"/>
            <a:r>
              <a:rPr lang="en-US" b="1" dirty="0"/>
              <a:t>Target Audience</a:t>
            </a:r>
            <a:r>
              <a:rPr lang="en-US" dirty="0"/>
              <a:t>:- Individual or corporate real estate investors who are interested in growing Bangalore’s real estate and explore its neighborhoods &amp; common venues around each neighborhood.</a:t>
            </a:r>
          </a:p>
        </p:txBody>
      </p:sp>
    </p:spTree>
    <p:extLst>
      <p:ext uri="{BB962C8B-B14F-4D97-AF65-F5344CB8AC3E}">
        <p14:creationId xmlns:p14="http://schemas.microsoft.com/office/powerpoint/2010/main" val="228460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Data Acquisition and Cleaning</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b="1" dirty="0"/>
              <a:t>Data Acquisition</a:t>
            </a:r>
            <a:r>
              <a:rPr lang="en-US" dirty="0"/>
              <a:t>:- Obtained the following data along with Foursquare location data to solve the problem.</a:t>
            </a:r>
          </a:p>
          <a:p>
            <a:pPr lvl="1" algn="just"/>
            <a:r>
              <a:rPr lang="en-US" dirty="0"/>
              <a:t>Latest Bangalore’s real estate prices data from Makaan.com which is an online real estate portal in India.</a:t>
            </a:r>
          </a:p>
          <a:p>
            <a:pPr lvl="1" algn="just"/>
            <a:r>
              <a:rPr lang="en-US" dirty="0"/>
              <a:t>Most common venues data of a given locality of Bangalore via Foursquare API</a:t>
            </a:r>
          </a:p>
          <a:p>
            <a:pPr lvl="1" algn="just"/>
            <a:endParaRPr lang="en-US"/>
          </a:p>
          <a:p>
            <a:pPr marL="457200" lvl="1" indent="0" algn="just">
              <a:buNone/>
            </a:pPr>
            <a:endParaRPr lang="en-US" dirty="0"/>
          </a:p>
          <a:p>
            <a:pPr algn="just"/>
            <a:r>
              <a:rPr lang="en-US" b="1" dirty="0"/>
              <a:t>Data Cleaning</a:t>
            </a:r>
            <a:r>
              <a:rPr lang="en-US" dirty="0"/>
              <a:t>:- The following activities done to get desirable clean data set.</a:t>
            </a:r>
          </a:p>
          <a:p>
            <a:pPr lvl="1" algn="just"/>
            <a:r>
              <a:rPr lang="en-US" dirty="0"/>
              <a:t>Extracted the data from makaan.com using web scrape technique.</a:t>
            </a:r>
          </a:p>
          <a:p>
            <a:pPr lvl="1" algn="just"/>
            <a:r>
              <a:rPr lang="en-US" dirty="0"/>
              <a:t>Took only required columns such as </a:t>
            </a:r>
            <a:r>
              <a:rPr lang="en-US" b="1" dirty="0"/>
              <a:t>Locality</a:t>
            </a:r>
            <a:r>
              <a:rPr lang="en-US" dirty="0"/>
              <a:t> and </a:t>
            </a:r>
            <a:r>
              <a:rPr lang="en-US" b="1" dirty="0" err="1"/>
              <a:t>Avg_price_per_sqft</a:t>
            </a:r>
            <a:r>
              <a:rPr lang="en-US" dirty="0"/>
              <a:t>. Removed all the localities for which the Avg price is not available. Converted the price data type to integer.</a:t>
            </a:r>
          </a:p>
          <a:p>
            <a:pPr lvl="1" algn="just"/>
            <a:r>
              <a:rPr lang="en-US" dirty="0"/>
              <a:t>Obtain coordinates of the localities in Bangalore using </a:t>
            </a:r>
            <a:r>
              <a:rPr lang="en-US" dirty="0" err="1"/>
              <a:t>geopy</a:t>
            </a:r>
            <a:r>
              <a:rPr lang="en-US" dirty="0"/>
              <a:t>.</a:t>
            </a:r>
          </a:p>
          <a:p>
            <a:pPr lvl="1" algn="just"/>
            <a:r>
              <a:rPr lang="en-US" dirty="0"/>
              <a:t>Ignored the localities for which the </a:t>
            </a:r>
            <a:r>
              <a:rPr lang="en-US" dirty="0" err="1"/>
              <a:t>geopy</a:t>
            </a:r>
            <a:r>
              <a:rPr lang="en-US" dirty="0"/>
              <a:t> not found coordinates.</a:t>
            </a:r>
          </a:p>
        </p:txBody>
      </p:sp>
    </p:spTree>
    <p:extLst>
      <p:ext uri="{BB962C8B-B14F-4D97-AF65-F5344CB8AC3E}">
        <p14:creationId xmlns:p14="http://schemas.microsoft.com/office/powerpoint/2010/main" val="110990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Data Exploration</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b="1" dirty="0"/>
              <a:t>Statistical Summary</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b="1" dirty="0"/>
              <a:t>Localities with the Highest Average Price per </a:t>
            </a:r>
            <a:r>
              <a:rPr lang="en-US" b="1" dirty="0" err="1"/>
              <a:t>sqft</a:t>
            </a:r>
            <a:endParaRPr lang="en-US" dirty="0"/>
          </a:p>
        </p:txBody>
      </p:sp>
      <p:pic>
        <p:nvPicPr>
          <p:cNvPr id="4" name="Picture 3">
            <a:extLst>
              <a:ext uri="{FF2B5EF4-FFF2-40B4-BE49-F238E27FC236}">
                <a16:creationId xmlns:a16="http://schemas.microsoft.com/office/drawing/2014/main" id="{7A414FF6-143B-43D7-9582-67A909E0C25B}"/>
              </a:ext>
            </a:extLst>
          </p:cNvPr>
          <p:cNvPicPr>
            <a:picLocks noChangeAspect="1"/>
          </p:cNvPicPr>
          <p:nvPr/>
        </p:nvPicPr>
        <p:blipFill>
          <a:blip r:embed="rId2"/>
          <a:stretch>
            <a:fillRect/>
          </a:stretch>
        </p:blipFill>
        <p:spPr>
          <a:xfrm>
            <a:off x="3129280" y="1728787"/>
            <a:ext cx="5271770" cy="1959293"/>
          </a:xfrm>
          <a:prstGeom prst="rect">
            <a:avLst/>
          </a:prstGeom>
        </p:spPr>
      </p:pic>
      <p:pic>
        <p:nvPicPr>
          <p:cNvPr id="5" name="Picture 4">
            <a:extLst>
              <a:ext uri="{FF2B5EF4-FFF2-40B4-BE49-F238E27FC236}">
                <a16:creationId xmlns:a16="http://schemas.microsoft.com/office/drawing/2014/main" id="{FC12CAAD-5BA8-4B5C-9615-D5D015743BF0}"/>
              </a:ext>
            </a:extLst>
          </p:cNvPr>
          <p:cNvPicPr/>
          <p:nvPr/>
        </p:nvPicPr>
        <p:blipFill>
          <a:blip r:embed="rId3"/>
          <a:stretch>
            <a:fillRect/>
          </a:stretch>
        </p:blipFill>
        <p:spPr>
          <a:xfrm>
            <a:off x="3012440" y="4543425"/>
            <a:ext cx="5505450" cy="2202815"/>
          </a:xfrm>
          <a:prstGeom prst="rect">
            <a:avLst/>
          </a:prstGeom>
        </p:spPr>
      </p:pic>
    </p:spTree>
    <p:extLst>
      <p:ext uri="{BB962C8B-B14F-4D97-AF65-F5344CB8AC3E}">
        <p14:creationId xmlns:p14="http://schemas.microsoft.com/office/powerpoint/2010/main" val="326053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Data Exploration</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b="1" dirty="0"/>
              <a:t>Localities with the Lowest Average Price per </a:t>
            </a:r>
            <a:r>
              <a:rPr lang="en-US" b="1" dirty="0" err="1"/>
              <a:t>sqft</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b="1" dirty="0"/>
              <a:t>Map of Bangalore with its Localities/Neighborhoods</a:t>
            </a:r>
            <a:endParaRPr lang="en-US" dirty="0"/>
          </a:p>
        </p:txBody>
      </p:sp>
      <p:pic>
        <p:nvPicPr>
          <p:cNvPr id="6" name="Picture 5">
            <a:extLst>
              <a:ext uri="{FF2B5EF4-FFF2-40B4-BE49-F238E27FC236}">
                <a16:creationId xmlns:a16="http://schemas.microsoft.com/office/drawing/2014/main" id="{FC677AA6-EC9A-40D4-9858-526709918539}"/>
              </a:ext>
            </a:extLst>
          </p:cNvPr>
          <p:cNvPicPr/>
          <p:nvPr/>
        </p:nvPicPr>
        <p:blipFill>
          <a:blip r:embed="rId2"/>
          <a:stretch>
            <a:fillRect/>
          </a:stretch>
        </p:blipFill>
        <p:spPr>
          <a:xfrm>
            <a:off x="3012440" y="1703705"/>
            <a:ext cx="5943600" cy="2329815"/>
          </a:xfrm>
          <a:prstGeom prst="rect">
            <a:avLst/>
          </a:prstGeom>
        </p:spPr>
      </p:pic>
      <p:pic>
        <p:nvPicPr>
          <p:cNvPr id="7" name="Picture 6">
            <a:extLst>
              <a:ext uri="{FF2B5EF4-FFF2-40B4-BE49-F238E27FC236}">
                <a16:creationId xmlns:a16="http://schemas.microsoft.com/office/drawing/2014/main" id="{EFAE2291-445E-41CB-BF07-4BB20E982277}"/>
              </a:ext>
            </a:extLst>
          </p:cNvPr>
          <p:cNvPicPr/>
          <p:nvPr/>
        </p:nvPicPr>
        <p:blipFill>
          <a:blip r:embed="rId3"/>
          <a:stretch>
            <a:fillRect/>
          </a:stretch>
        </p:blipFill>
        <p:spPr>
          <a:xfrm>
            <a:off x="3012440" y="4558665"/>
            <a:ext cx="6995160" cy="2187575"/>
          </a:xfrm>
          <a:prstGeom prst="rect">
            <a:avLst/>
          </a:prstGeom>
        </p:spPr>
      </p:pic>
    </p:spTree>
    <p:extLst>
      <p:ext uri="{BB962C8B-B14F-4D97-AF65-F5344CB8AC3E}">
        <p14:creationId xmlns:p14="http://schemas.microsoft.com/office/powerpoint/2010/main" val="280206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Data Exploration</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b="1" dirty="0"/>
              <a:t>Explore neighborhoods of Bangalore: - </a:t>
            </a:r>
            <a:r>
              <a:rPr lang="en-US" dirty="0"/>
              <a:t>To explore the neighborhoods and segment them, used Foursquare API. Here, listed the list of venues, category, latitude and longitude which were returned from the Foursquare API when limit (no of venues return by Foursquare) as 100 and radius as 500 meters (distance for each neighborhood from their latitude &amp; longitude).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8" name="Picture 7">
            <a:extLst>
              <a:ext uri="{FF2B5EF4-FFF2-40B4-BE49-F238E27FC236}">
                <a16:creationId xmlns:a16="http://schemas.microsoft.com/office/drawing/2014/main" id="{1677847B-0502-47B6-A7A4-D2430E5F95F6}"/>
              </a:ext>
            </a:extLst>
          </p:cNvPr>
          <p:cNvPicPr/>
          <p:nvPr/>
        </p:nvPicPr>
        <p:blipFill>
          <a:blip r:embed="rId2"/>
          <a:stretch>
            <a:fillRect/>
          </a:stretch>
        </p:blipFill>
        <p:spPr>
          <a:xfrm>
            <a:off x="3002280" y="2954654"/>
            <a:ext cx="8380412" cy="3090545"/>
          </a:xfrm>
          <a:prstGeom prst="rect">
            <a:avLst/>
          </a:prstGeom>
        </p:spPr>
      </p:pic>
    </p:spTree>
    <p:extLst>
      <p:ext uri="{BB962C8B-B14F-4D97-AF65-F5344CB8AC3E}">
        <p14:creationId xmlns:p14="http://schemas.microsoft.com/office/powerpoint/2010/main" val="348863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Data Exploration</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b="1" dirty="0"/>
              <a:t>Analyze each neighborhood: - </a:t>
            </a:r>
            <a:r>
              <a:rPr lang="en-US" dirty="0"/>
              <a:t>Finally generated a new data set, which shows the top 10 most common visited venues for each neighborhood in Bangalore, with the help of Foursquare API.</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DCD79571-0EC1-4970-AA1D-D6C4AEB4D3FD}"/>
              </a:ext>
            </a:extLst>
          </p:cNvPr>
          <p:cNvPicPr/>
          <p:nvPr/>
        </p:nvPicPr>
        <p:blipFill>
          <a:blip r:embed="rId2"/>
          <a:stretch>
            <a:fillRect/>
          </a:stretch>
        </p:blipFill>
        <p:spPr>
          <a:xfrm>
            <a:off x="3124200" y="2572384"/>
            <a:ext cx="8661400" cy="3310255"/>
          </a:xfrm>
          <a:prstGeom prst="rect">
            <a:avLst/>
          </a:prstGeom>
        </p:spPr>
      </p:pic>
    </p:spTree>
    <p:extLst>
      <p:ext uri="{BB962C8B-B14F-4D97-AF65-F5344CB8AC3E}">
        <p14:creationId xmlns:p14="http://schemas.microsoft.com/office/powerpoint/2010/main" val="203988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Machine Learning</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dirty="0"/>
              <a:t>Chosen, frequently used un-supervised machine learning, </a:t>
            </a:r>
            <a:r>
              <a:rPr lang="en-US" b="1" dirty="0"/>
              <a:t>K-means</a:t>
            </a:r>
            <a:r>
              <a:rPr lang="en-US" dirty="0"/>
              <a:t> algorithm to cluster neighborhoods since there are some common venue categories in the neighborhoods. K-means is used to cluster or segment similar objects/items.</a:t>
            </a:r>
          </a:p>
          <a:p>
            <a:pPr algn="just"/>
            <a:r>
              <a:rPr lang="en-US" dirty="0"/>
              <a:t>Ran K-means to cluster the neighborhoods into 3 clusters as elbow method return the optimal number of clusters as 3 for this data. Elbow method is one of the mostly used techniques to find the best number of clusters in K-means.</a:t>
            </a:r>
          </a:p>
          <a:p>
            <a:pPr algn="just"/>
            <a:endParaRPr lang="en-US" dirty="0"/>
          </a:p>
          <a:p>
            <a:pPr algn="just"/>
            <a:endParaRPr lang="en-US" dirty="0"/>
          </a:p>
          <a:p>
            <a:pPr algn="just"/>
            <a:endParaRPr lang="en-US" dirty="0"/>
          </a:p>
          <a:p>
            <a:pPr algn="just"/>
            <a:endParaRPr lang="en-US" dirty="0"/>
          </a:p>
          <a:p>
            <a:pPr algn="just"/>
            <a:endParaRPr lang="en-US" dirty="0"/>
          </a:p>
        </p:txBody>
      </p:sp>
      <p:pic>
        <p:nvPicPr>
          <p:cNvPr id="6" name="Picture 5">
            <a:extLst>
              <a:ext uri="{FF2B5EF4-FFF2-40B4-BE49-F238E27FC236}">
                <a16:creationId xmlns:a16="http://schemas.microsoft.com/office/drawing/2014/main" id="{4799AD46-344A-43D9-A4F5-BD1700A502BF}"/>
              </a:ext>
            </a:extLst>
          </p:cNvPr>
          <p:cNvPicPr/>
          <p:nvPr/>
        </p:nvPicPr>
        <p:blipFill>
          <a:blip r:embed="rId2"/>
          <a:stretch>
            <a:fillRect/>
          </a:stretch>
        </p:blipFill>
        <p:spPr>
          <a:xfrm>
            <a:off x="3537585" y="3429000"/>
            <a:ext cx="3714750" cy="2419350"/>
          </a:xfrm>
          <a:prstGeom prst="rect">
            <a:avLst/>
          </a:prstGeom>
        </p:spPr>
      </p:pic>
    </p:spTree>
    <p:extLst>
      <p:ext uri="{BB962C8B-B14F-4D97-AF65-F5344CB8AC3E}">
        <p14:creationId xmlns:p14="http://schemas.microsoft.com/office/powerpoint/2010/main" val="100181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665-2A38-4FCC-AB7E-F3F78C7F0973}"/>
              </a:ext>
            </a:extLst>
          </p:cNvPr>
          <p:cNvSpPr>
            <a:spLocks noGrp="1"/>
          </p:cNvSpPr>
          <p:nvPr>
            <p:ph type="title"/>
          </p:nvPr>
        </p:nvSpPr>
        <p:spPr>
          <a:xfrm>
            <a:off x="2592925" y="624110"/>
            <a:ext cx="8911687" cy="574770"/>
          </a:xfrm>
        </p:spPr>
        <p:txBody>
          <a:bodyPr>
            <a:normAutofit fontScale="90000"/>
          </a:bodyPr>
          <a:lstStyle/>
          <a:p>
            <a:pPr algn="ctr"/>
            <a:r>
              <a:rPr lang="en-US" dirty="0"/>
              <a:t>Result</a:t>
            </a:r>
          </a:p>
        </p:txBody>
      </p:sp>
      <p:sp>
        <p:nvSpPr>
          <p:cNvPr id="3" name="Content Placeholder 2">
            <a:extLst>
              <a:ext uri="{FF2B5EF4-FFF2-40B4-BE49-F238E27FC236}">
                <a16:creationId xmlns:a16="http://schemas.microsoft.com/office/drawing/2014/main" id="{A6C8FCE8-2395-47CE-9A8E-1E7807D5144D}"/>
              </a:ext>
            </a:extLst>
          </p:cNvPr>
          <p:cNvSpPr>
            <a:spLocks noGrp="1"/>
          </p:cNvSpPr>
          <p:nvPr>
            <p:ph idx="1"/>
          </p:nvPr>
        </p:nvSpPr>
        <p:spPr>
          <a:xfrm>
            <a:off x="2589212" y="1361440"/>
            <a:ext cx="9491028" cy="5384800"/>
          </a:xfrm>
        </p:spPr>
        <p:txBody>
          <a:bodyPr>
            <a:normAutofit/>
          </a:bodyPr>
          <a:lstStyle/>
          <a:p>
            <a:pPr algn="just"/>
            <a:r>
              <a:rPr lang="en-US" dirty="0"/>
              <a:t>Depicted resulted table that includes cluster and the top 10 venues for each neighborhood.</a:t>
            </a:r>
          </a:p>
          <a:p>
            <a:pPr algn="just"/>
            <a:r>
              <a:rPr lang="en-US" dirty="0"/>
              <a:t> </a:t>
            </a:r>
          </a:p>
          <a:p>
            <a:pPr algn="just"/>
            <a:endParaRPr lang="en-US" dirty="0"/>
          </a:p>
        </p:txBody>
      </p:sp>
      <p:pic>
        <p:nvPicPr>
          <p:cNvPr id="5" name="Picture 4">
            <a:extLst>
              <a:ext uri="{FF2B5EF4-FFF2-40B4-BE49-F238E27FC236}">
                <a16:creationId xmlns:a16="http://schemas.microsoft.com/office/drawing/2014/main" id="{37F31C70-8684-4683-A3F2-F5F63D8E8FF3}"/>
              </a:ext>
            </a:extLst>
          </p:cNvPr>
          <p:cNvPicPr/>
          <p:nvPr/>
        </p:nvPicPr>
        <p:blipFill>
          <a:blip r:embed="rId2"/>
          <a:stretch>
            <a:fillRect/>
          </a:stretch>
        </p:blipFill>
        <p:spPr>
          <a:xfrm>
            <a:off x="3124200" y="2072640"/>
            <a:ext cx="8783320" cy="4297679"/>
          </a:xfrm>
          <a:prstGeom prst="rect">
            <a:avLst/>
          </a:prstGeom>
        </p:spPr>
      </p:pic>
    </p:spTree>
    <p:extLst>
      <p:ext uri="{BB962C8B-B14F-4D97-AF65-F5344CB8AC3E}">
        <p14:creationId xmlns:p14="http://schemas.microsoft.com/office/powerpoint/2010/main" val="1239353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TotalTime>
  <Words>704</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Data Analysis of Real Estate Prices and Venues in Bangalore</vt:lpstr>
      <vt:lpstr>Introduction</vt:lpstr>
      <vt:lpstr>Data Acquisition and Cleaning</vt:lpstr>
      <vt:lpstr>Data Exploration</vt:lpstr>
      <vt:lpstr>Data Exploration</vt:lpstr>
      <vt:lpstr>Data Exploration</vt:lpstr>
      <vt:lpstr>Data Exploration</vt:lpstr>
      <vt:lpstr>Machine Learning</vt:lpstr>
      <vt:lpstr>Result</vt:lpstr>
      <vt:lpstr>Result</vt:lpstr>
      <vt:lpstr>Result</vt:lpstr>
      <vt:lpstr>Result</vt:lpstr>
      <vt:lpstr>Result</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Real Estate Prices and Venues in Bangalore</dc:title>
  <dc:creator>Parimi, S. X.</dc:creator>
  <cp:lastModifiedBy>Parimi, S. X.</cp:lastModifiedBy>
  <cp:revision>31</cp:revision>
  <dcterms:created xsi:type="dcterms:W3CDTF">2020-03-23T10:29:32Z</dcterms:created>
  <dcterms:modified xsi:type="dcterms:W3CDTF">2020-03-23T11:52:03Z</dcterms:modified>
</cp:coreProperties>
</file>