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58" r:id="rId4"/>
    <p:sldId id="261" r:id="rId5"/>
    <p:sldId id="275" r:id="rId6"/>
    <p:sldId id="260" r:id="rId7"/>
    <p:sldId id="264" r:id="rId8"/>
    <p:sldId id="263" r:id="rId9"/>
    <p:sldId id="280" r:id="rId10"/>
    <p:sldId id="277" r:id="rId11"/>
    <p:sldId id="278" r:id="rId12"/>
    <p:sldId id="279" r:id="rId13"/>
    <p:sldId id="265" r:id="rId14"/>
    <p:sldId id="282" r:id="rId15"/>
    <p:sldId id="283" r:id="rId16"/>
    <p:sldId id="284" r:id="rId17"/>
    <p:sldId id="285" r:id="rId18"/>
    <p:sldId id="270" r:id="rId19"/>
    <p:sldId id="271" r:id="rId20"/>
    <p:sldId id="287" r:id="rId21"/>
    <p:sldId id="272" r:id="rId22"/>
    <p:sldId id="273" r:id="rId23"/>
    <p:sldId id="286"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reenivasulu-parimi/IBMAdvancedDataScienceCapstone" TargetMode="External"/><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 Id="rId5" Type="http://schemas.openxmlformats.org/officeDocument/2006/relationships/hyperlink" Target="https://github.com/sreenivasulu-parimi/IBMAdvancedDataScienceCapstone/blob/main/IBM%20Advance%20Data%20Science%20Capstone%20Note%20Book.ipynb" TargetMode="External"/><Relationship Id="rId4" Type="http://schemas.openxmlformats.org/officeDocument/2006/relationships/hyperlink" Target="https://github.com/sreenivasulu-parimi/IBMAdvancedDataScienceCapstone/blob/main/Architectural%20Decisions%20Documen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7C86-8332-4B4E-B637-FC2F9DBE169F}"/>
              </a:ext>
            </a:extLst>
          </p:cNvPr>
          <p:cNvSpPr>
            <a:spLocks noGrp="1"/>
          </p:cNvSpPr>
          <p:nvPr>
            <p:ph type="ctrTitle"/>
          </p:nvPr>
        </p:nvSpPr>
        <p:spPr/>
        <p:txBody>
          <a:bodyPr/>
          <a:lstStyle/>
          <a:p>
            <a:r>
              <a:rPr lang="en-US" dirty="0"/>
              <a:t>IBM Advanced Data Science Capstone</a:t>
            </a:r>
          </a:p>
        </p:txBody>
      </p:sp>
      <p:sp>
        <p:nvSpPr>
          <p:cNvPr id="3" name="Subtitle 2">
            <a:extLst>
              <a:ext uri="{FF2B5EF4-FFF2-40B4-BE49-F238E27FC236}">
                <a16:creationId xmlns:a16="http://schemas.microsoft.com/office/drawing/2014/main" id="{67ED0A9F-6068-45FA-8AFD-602718CEABB0}"/>
              </a:ext>
            </a:extLst>
          </p:cNvPr>
          <p:cNvSpPr>
            <a:spLocks noGrp="1"/>
          </p:cNvSpPr>
          <p:nvPr>
            <p:ph type="subTitle" idx="1"/>
          </p:nvPr>
        </p:nvSpPr>
        <p:spPr/>
        <p:txBody>
          <a:bodyPr/>
          <a:lstStyle/>
          <a:p>
            <a:r>
              <a:rPr lang="en-US" dirty="0"/>
              <a:t>Credit Card Default prediction</a:t>
            </a:r>
          </a:p>
          <a:p>
            <a:r>
              <a:rPr lang="en-US" dirty="0"/>
              <a:t>By Sreenivasulu </a:t>
            </a:r>
            <a:r>
              <a:rPr lang="en-US" dirty="0" err="1"/>
              <a:t>parimi</a:t>
            </a:r>
            <a:endParaRPr lang="en-US" dirty="0"/>
          </a:p>
        </p:txBody>
      </p:sp>
    </p:spTree>
    <p:extLst>
      <p:ext uri="{BB962C8B-B14F-4D97-AF65-F5344CB8AC3E}">
        <p14:creationId xmlns:p14="http://schemas.microsoft.com/office/powerpoint/2010/main" val="270005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Data exploration and visualization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This graph shows the default distribution with various customer demographics such as age, sex and marital status.</a:t>
            </a:r>
          </a:p>
        </p:txBody>
      </p:sp>
      <p:pic>
        <p:nvPicPr>
          <p:cNvPr id="4" name="Picture 3">
            <a:extLst>
              <a:ext uri="{FF2B5EF4-FFF2-40B4-BE49-F238E27FC236}">
                <a16:creationId xmlns:a16="http://schemas.microsoft.com/office/drawing/2014/main" id="{706F3C4B-A2D9-466C-A295-46DF8FF49AC7}"/>
              </a:ext>
            </a:extLst>
          </p:cNvPr>
          <p:cNvPicPr>
            <a:picLocks noChangeAspect="1"/>
          </p:cNvPicPr>
          <p:nvPr/>
        </p:nvPicPr>
        <p:blipFill>
          <a:blip r:embed="rId2"/>
          <a:stretch>
            <a:fillRect/>
          </a:stretch>
        </p:blipFill>
        <p:spPr>
          <a:xfrm>
            <a:off x="613025" y="1345915"/>
            <a:ext cx="10965950" cy="4181582"/>
          </a:xfrm>
          <a:prstGeom prst="rect">
            <a:avLst/>
          </a:prstGeom>
        </p:spPr>
      </p:pic>
    </p:spTree>
    <p:extLst>
      <p:ext uri="{BB962C8B-B14F-4D97-AF65-F5344CB8AC3E}">
        <p14:creationId xmlns:p14="http://schemas.microsoft.com/office/powerpoint/2010/main" val="7255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Data exploration and visualization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The above picture shows that some customers pay 2 months, others 1 month upfront whereas most of them are on par and few are running behind payments.</a:t>
            </a:r>
          </a:p>
        </p:txBody>
      </p:sp>
      <p:pic>
        <p:nvPicPr>
          <p:cNvPr id="5" name="Picture 4">
            <a:extLst>
              <a:ext uri="{FF2B5EF4-FFF2-40B4-BE49-F238E27FC236}">
                <a16:creationId xmlns:a16="http://schemas.microsoft.com/office/drawing/2014/main" id="{5BF51497-2270-47A5-BBB2-6F519EB8BD00}"/>
              </a:ext>
            </a:extLst>
          </p:cNvPr>
          <p:cNvPicPr>
            <a:picLocks noChangeAspect="1"/>
          </p:cNvPicPr>
          <p:nvPr/>
        </p:nvPicPr>
        <p:blipFill>
          <a:blip r:embed="rId2"/>
          <a:stretch>
            <a:fillRect/>
          </a:stretch>
        </p:blipFill>
        <p:spPr>
          <a:xfrm>
            <a:off x="780836" y="1449671"/>
            <a:ext cx="11044719" cy="3958658"/>
          </a:xfrm>
          <a:prstGeom prst="rect">
            <a:avLst/>
          </a:prstGeom>
        </p:spPr>
      </p:pic>
    </p:spTree>
    <p:extLst>
      <p:ext uri="{BB962C8B-B14F-4D97-AF65-F5344CB8AC3E}">
        <p14:creationId xmlns:p14="http://schemas.microsoft.com/office/powerpoint/2010/main" val="301777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Data exploration and visualization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5219271"/>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This graph represents how attributes correlated among each other and their strength of relationship.</a:t>
            </a:r>
          </a:p>
          <a:p>
            <a:pPr algn="just"/>
            <a:r>
              <a:rPr lang="en-US" dirty="0"/>
              <a:t>Pay_1 to Pay_6 features are reasonably positive correlation with the default.</a:t>
            </a:r>
          </a:p>
        </p:txBody>
      </p:sp>
      <p:pic>
        <p:nvPicPr>
          <p:cNvPr id="4" name="Picture 3">
            <a:extLst>
              <a:ext uri="{FF2B5EF4-FFF2-40B4-BE49-F238E27FC236}">
                <a16:creationId xmlns:a16="http://schemas.microsoft.com/office/drawing/2014/main" id="{6E2429F8-84A4-42F1-8493-3BDD402BC9C6}"/>
              </a:ext>
            </a:extLst>
          </p:cNvPr>
          <p:cNvPicPr>
            <a:picLocks noChangeAspect="1"/>
          </p:cNvPicPr>
          <p:nvPr/>
        </p:nvPicPr>
        <p:blipFill>
          <a:blip r:embed="rId2"/>
          <a:stretch>
            <a:fillRect/>
          </a:stretch>
        </p:blipFill>
        <p:spPr>
          <a:xfrm>
            <a:off x="685800" y="1212351"/>
            <a:ext cx="11211673" cy="4551451"/>
          </a:xfrm>
          <a:prstGeom prst="rect">
            <a:avLst/>
          </a:prstGeom>
        </p:spPr>
      </p:pic>
    </p:spTree>
    <p:extLst>
      <p:ext uri="{BB962C8B-B14F-4D97-AF65-F5344CB8AC3E}">
        <p14:creationId xmlns:p14="http://schemas.microsoft.com/office/powerpoint/2010/main" val="313510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Preprocess - feature engineering</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lnSpcReduction="10000"/>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r>
              <a:rPr lang="en-US" dirty="0"/>
              <a:t>There are </a:t>
            </a:r>
            <a:r>
              <a:rPr lang="en-US" b="1" dirty="0"/>
              <a:t>no blank/null</a:t>
            </a:r>
            <a:r>
              <a:rPr lang="en-US" dirty="0"/>
              <a:t> values in the data set</a:t>
            </a:r>
          </a:p>
          <a:p>
            <a:pPr algn="just"/>
            <a:r>
              <a:rPr lang="en-US" b="1" dirty="0"/>
              <a:t>ID</a:t>
            </a:r>
            <a:r>
              <a:rPr lang="en-US" dirty="0"/>
              <a:t> attribute was dropped as its not required for this modeling</a:t>
            </a:r>
          </a:p>
          <a:p>
            <a:pPr algn="just"/>
            <a:r>
              <a:rPr lang="en-US" dirty="0"/>
              <a:t>Renamed the feature </a:t>
            </a:r>
            <a:r>
              <a:rPr lang="en-US" b="1" dirty="0"/>
              <a:t>Pay_0</a:t>
            </a:r>
            <a:r>
              <a:rPr lang="en-US" dirty="0"/>
              <a:t> in to </a:t>
            </a:r>
            <a:r>
              <a:rPr lang="en-US" b="1" dirty="0"/>
              <a:t>Pay_1</a:t>
            </a:r>
          </a:p>
          <a:p>
            <a:pPr algn="just"/>
            <a:r>
              <a:rPr lang="en-US" dirty="0"/>
              <a:t>Converted the attribute default payment next month type to category and stored the values in </a:t>
            </a:r>
            <a:r>
              <a:rPr lang="en-US" b="1" dirty="0"/>
              <a:t>default</a:t>
            </a:r>
            <a:r>
              <a:rPr lang="en-US" dirty="0"/>
              <a:t> which our target variable</a:t>
            </a:r>
          </a:p>
          <a:p>
            <a:pPr algn="just"/>
            <a:endParaRPr lang="en-US" dirty="0"/>
          </a:p>
        </p:txBody>
      </p:sp>
      <p:pic>
        <p:nvPicPr>
          <p:cNvPr id="4" name="Picture 3">
            <a:extLst>
              <a:ext uri="{FF2B5EF4-FFF2-40B4-BE49-F238E27FC236}">
                <a16:creationId xmlns:a16="http://schemas.microsoft.com/office/drawing/2014/main" id="{B359FF6C-70EA-4EB5-ABC6-9C07F04DFFFA}"/>
              </a:ext>
            </a:extLst>
          </p:cNvPr>
          <p:cNvPicPr>
            <a:picLocks noChangeAspect="1"/>
          </p:cNvPicPr>
          <p:nvPr/>
        </p:nvPicPr>
        <p:blipFill>
          <a:blip r:embed="rId2"/>
          <a:stretch>
            <a:fillRect/>
          </a:stretch>
        </p:blipFill>
        <p:spPr>
          <a:xfrm>
            <a:off x="685801" y="1345915"/>
            <a:ext cx="11006190" cy="2686157"/>
          </a:xfrm>
          <a:prstGeom prst="rect">
            <a:avLst/>
          </a:prstGeom>
        </p:spPr>
      </p:pic>
    </p:spTree>
    <p:extLst>
      <p:ext uri="{BB962C8B-B14F-4D97-AF65-F5344CB8AC3E}">
        <p14:creationId xmlns:p14="http://schemas.microsoft.com/office/powerpoint/2010/main" val="372392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64CD-2994-4277-9B3A-7AFC4330038D}"/>
              </a:ext>
            </a:extLst>
          </p:cNvPr>
          <p:cNvSpPr>
            <a:spLocks noGrp="1"/>
          </p:cNvSpPr>
          <p:nvPr>
            <p:ph type="title"/>
          </p:nvPr>
        </p:nvSpPr>
        <p:spPr>
          <a:xfrm>
            <a:off x="685801" y="609601"/>
            <a:ext cx="10131425" cy="705492"/>
          </a:xfrm>
        </p:spPr>
        <p:txBody>
          <a:bodyPr/>
          <a:lstStyle/>
          <a:p>
            <a:r>
              <a:rPr lang="en-US" dirty="0"/>
              <a:t>Preprocess - feature engineering </a:t>
            </a:r>
            <a:r>
              <a:rPr lang="en-US" sz="1800" dirty="0"/>
              <a:t>continue…</a:t>
            </a:r>
          </a:p>
        </p:txBody>
      </p:sp>
      <p:sp>
        <p:nvSpPr>
          <p:cNvPr id="4" name="Content Placeholder 3">
            <a:extLst>
              <a:ext uri="{FF2B5EF4-FFF2-40B4-BE49-F238E27FC236}">
                <a16:creationId xmlns:a16="http://schemas.microsoft.com/office/drawing/2014/main" id="{FA37D085-1997-4398-8C19-5459330AB83E}"/>
              </a:ext>
            </a:extLst>
          </p:cNvPr>
          <p:cNvSpPr>
            <a:spLocks noGrp="1"/>
          </p:cNvSpPr>
          <p:nvPr>
            <p:ph sz="half" idx="2"/>
          </p:nvPr>
        </p:nvSpPr>
        <p:spPr>
          <a:xfrm>
            <a:off x="5821894" y="2861258"/>
            <a:ext cx="4995332" cy="3649133"/>
          </a:xfrm>
        </p:spPr>
        <p:txBody>
          <a:bodyPr/>
          <a:lstStyle/>
          <a:p>
            <a:r>
              <a:rPr lang="en-US" dirty="0"/>
              <a:t>Extracted few new features by applying transformation such as mean, standard deviation, and log etc.</a:t>
            </a:r>
          </a:p>
          <a:p>
            <a:r>
              <a:rPr lang="en-US" dirty="0"/>
              <a:t>Extracted above top 25 most important features in the final modeling</a:t>
            </a:r>
          </a:p>
          <a:p>
            <a:r>
              <a:rPr lang="en-US" dirty="0"/>
              <a:t>Applied One - Hot Encoding on the data</a:t>
            </a:r>
          </a:p>
          <a:p>
            <a:r>
              <a:rPr lang="en-US" dirty="0"/>
              <a:t>Applied </a:t>
            </a:r>
            <a:r>
              <a:rPr lang="en-US" dirty="0" err="1"/>
              <a:t>MinMaxScaler</a:t>
            </a:r>
            <a:r>
              <a:rPr lang="en-US" dirty="0"/>
              <a:t> to normalize the data</a:t>
            </a:r>
          </a:p>
          <a:p>
            <a:r>
              <a:rPr lang="en-US" b="1" dirty="0"/>
              <a:t>Training &amp; Testing Data Split</a:t>
            </a:r>
            <a:r>
              <a:rPr lang="en-US" dirty="0"/>
              <a:t>:- Data set is divided in 80:20 ratio for train and test respectively</a:t>
            </a:r>
          </a:p>
          <a:p>
            <a:pPr marL="0" indent="0">
              <a:buNone/>
            </a:pPr>
            <a:endParaRPr lang="en-US" dirty="0"/>
          </a:p>
          <a:p>
            <a:endParaRPr lang="en-US" dirty="0"/>
          </a:p>
          <a:p>
            <a:endParaRPr lang="en-US" dirty="0"/>
          </a:p>
        </p:txBody>
      </p:sp>
      <p:pic>
        <p:nvPicPr>
          <p:cNvPr id="6" name="Content Placeholder 5">
            <a:extLst>
              <a:ext uri="{FF2B5EF4-FFF2-40B4-BE49-F238E27FC236}">
                <a16:creationId xmlns:a16="http://schemas.microsoft.com/office/drawing/2014/main" id="{D50EDE48-0DFE-43BD-89EA-04274089C87A}"/>
              </a:ext>
            </a:extLst>
          </p:cNvPr>
          <p:cNvPicPr>
            <a:picLocks noGrp="1" noChangeAspect="1"/>
          </p:cNvPicPr>
          <p:nvPr>
            <p:ph sz="half" idx="1"/>
          </p:nvPr>
        </p:nvPicPr>
        <p:blipFill>
          <a:blip r:embed="rId2"/>
          <a:stretch>
            <a:fillRect/>
          </a:stretch>
        </p:blipFill>
        <p:spPr>
          <a:xfrm>
            <a:off x="685800" y="1428108"/>
            <a:ext cx="4995863" cy="2414427"/>
          </a:xfrm>
          <a:prstGeom prst="rect">
            <a:avLst/>
          </a:prstGeom>
        </p:spPr>
      </p:pic>
      <p:pic>
        <p:nvPicPr>
          <p:cNvPr id="5" name="Picture 4">
            <a:extLst>
              <a:ext uri="{FF2B5EF4-FFF2-40B4-BE49-F238E27FC236}">
                <a16:creationId xmlns:a16="http://schemas.microsoft.com/office/drawing/2014/main" id="{3357825C-BDAE-4FB4-8AB2-BDFE56727515}"/>
              </a:ext>
            </a:extLst>
          </p:cNvPr>
          <p:cNvPicPr>
            <a:picLocks noChangeAspect="1"/>
          </p:cNvPicPr>
          <p:nvPr/>
        </p:nvPicPr>
        <p:blipFill>
          <a:blip r:embed="rId3"/>
          <a:stretch>
            <a:fillRect/>
          </a:stretch>
        </p:blipFill>
        <p:spPr>
          <a:xfrm>
            <a:off x="685800" y="3976099"/>
            <a:ext cx="4995332" cy="2691829"/>
          </a:xfrm>
          <a:prstGeom prst="rect">
            <a:avLst/>
          </a:prstGeom>
        </p:spPr>
      </p:pic>
    </p:spTree>
    <p:extLst>
      <p:ext uri="{BB962C8B-B14F-4D97-AF65-F5344CB8AC3E}">
        <p14:creationId xmlns:p14="http://schemas.microsoft.com/office/powerpoint/2010/main" val="8135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selection</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273996"/>
            <a:ext cx="10893174" cy="5948737"/>
          </a:xfrm>
        </p:spPr>
        <p:txBody>
          <a:bodyPr>
            <a:normAutofit/>
          </a:bodyPr>
          <a:lstStyle/>
          <a:p>
            <a:pPr algn="just"/>
            <a:r>
              <a:rPr lang="en-US" b="1" dirty="0"/>
              <a:t>Logistic Regression</a:t>
            </a:r>
          </a:p>
          <a:p>
            <a:pPr lvl="1" algn="just"/>
            <a:r>
              <a:rPr lang="en-US" dirty="0"/>
              <a:t>Used for Binary classification and Based on Probability</a:t>
            </a:r>
          </a:p>
          <a:p>
            <a:pPr lvl="1" algn="just"/>
            <a:r>
              <a:rPr lang="en-US" dirty="0"/>
              <a:t>Outputs have a probabilistic interpretation, and the algorithm can be regularized to avoid over fitting</a:t>
            </a:r>
          </a:p>
          <a:p>
            <a:pPr lvl="1" algn="just"/>
            <a:r>
              <a:rPr lang="en-US" dirty="0"/>
              <a:t>The conditional probability p of class belongs to 1 if probability &gt;= threshold (default 0.5) else it belongs to class 0</a:t>
            </a:r>
          </a:p>
          <a:p>
            <a:pPr algn="just"/>
            <a:r>
              <a:rPr lang="en-US" b="1" dirty="0"/>
              <a:t>Random Forest</a:t>
            </a:r>
          </a:p>
          <a:p>
            <a:pPr lvl="1" algn="just"/>
            <a:r>
              <a:rPr lang="en-US" dirty="0"/>
              <a:t>It is an ensembled model built on decision trees</a:t>
            </a:r>
          </a:p>
          <a:p>
            <a:pPr lvl="1" algn="just"/>
            <a:r>
              <a:rPr lang="en-US" dirty="0"/>
              <a:t>It builds multiple decision trees and merges them together to get a more accurate and stable prediction</a:t>
            </a:r>
          </a:p>
          <a:p>
            <a:pPr algn="just"/>
            <a:r>
              <a:rPr lang="en-US" b="1" dirty="0"/>
              <a:t>Artificial Neural Network</a:t>
            </a:r>
          </a:p>
          <a:p>
            <a:pPr lvl="1" algn="just"/>
            <a:r>
              <a:rPr lang="en-US" dirty="0"/>
              <a:t>Neural Network is used with backpropagation algorithm to select optimum weights of predictors. The following architecture and hyper parameters used.</a:t>
            </a:r>
          </a:p>
          <a:p>
            <a:pPr lvl="2" algn="just"/>
            <a:r>
              <a:rPr lang="en-US" b="1" dirty="0"/>
              <a:t>Input Layer </a:t>
            </a:r>
            <a:r>
              <a:rPr lang="en-US" dirty="0"/>
              <a:t>26</a:t>
            </a:r>
            <a:r>
              <a:rPr lang="en-US" b="1" dirty="0"/>
              <a:t> Hidden Layer </a:t>
            </a:r>
            <a:r>
              <a:rPr lang="en-US" dirty="0"/>
              <a:t>26</a:t>
            </a:r>
            <a:r>
              <a:rPr lang="en-US" b="1" dirty="0"/>
              <a:t> Output Layer </a:t>
            </a:r>
            <a:r>
              <a:rPr lang="en-US" dirty="0"/>
              <a:t>1</a:t>
            </a:r>
          </a:p>
          <a:p>
            <a:pPr lvl="2" algn="just"/>
            <a:r>
              <a:rPr lang="en-US" b="1" dirty="0"/>
              <a:t>Epochs</a:t>
            </a:r>
            <a:r>
              <a:rPr lang="en-US" dirty="0"/>
              <a:t> 10 </a:t>
            </a:r>
            <a:r>
              <a:rPr lang="en-US" b="1" dirty="0"/>
              <a:t>Optimizer</a:t>
            </a:r>
            <a:r>
              <a:rPr lang="en-US" dirty="0"/>
              <a:t> ADAM </a:t>
            </a:r>
            <a:r>
              <a:rPr lang="en-US" b="1" dirty="0"/>
              <a:t>Activation function</a:t>
            </a:r>
            <a:r>
              <a:rPr lang="en-US" dirty="0"/>
              <a:t> </a:t>
            </a:r>
            <a:r>
              <a:rPr lang="en-US" dirty="0" err="1"/>
              <a:t>ReLU</a:t>
            </a:r>
            <a:r>
              <a:rPr lang="en-US" dirty="0"/>
              <a:t> and Sigmoid </a:t>
            </a:r>
            <a:r>
              <a:rPr lang="en-US" b="1" dirty="0"/>
              <a:t>Loss function</a:t>
            </a:r>
            <a:r>
              <a:rPr lang="en-US" dirty="0"/>
              <a:t> Binary cross entropy</a:t>
            </a:r>
          </a:p>
          <a:p>
            <a:pPr marL="914400" lvl="2" indent="0" algn="just">
              <a:buNone/>
            </a:pPr>
            <a:endParaRPr lang="en-US" dirty="0"/>
          </a:p>
          <a:p>
            <a:pPr lvl="2" algn="just"/>
            <a:endParaRPr lang="en-US" dirty="0"/>
          </a:p>
          <a:p>
            <a:pPr lvl="2"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86324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Evaluation</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345915"/>
            <a:ext cx="10893174" cy="4923033"/>
          </a:xfrm>
        </p:spPr>
        <p:txBody>
          <a:bodyPr>
            <a:normAutofit fontScale="92500" lnSpcReduction="2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 following model metrics used to evaluate the model performance</a:t>
            </a:r>
          </a:p>
          <a:p>
            <a:pPr lvl="1" algn="just"/>
            <a:r>
              <a:rPr lang="en-US" dirty="0"/>
              <a:t>Accuracy: Determine how often the model predicts default and non-default correctly</a:t>
            </a:r>
          </a:p>
          <a:p>
            <a:pPr lvl="2" algn="just"/>
            <a:r>
              <a:rPr lang="en-US" dirty="0"/>
              <a:t>(TP + TN)/(TP + TN + FP + FN)</a:t>
            </a:r>
          </a:p>
          <a:p>
            <a:pPr lvl="1" algn="just"/>
            <a:r>
              <a:rPr lang="en-US" dirty="0"/>
              <a:t>AUC - ROC curve: It is a probability curve and AUC represents degree or measure of separability. It tells how much model is capable of distinguishing between the classes. Higher the AUC, better the model is at predicting 0s as 0s and 1s as 1s.</a:t>
            </a:r>
          </a:p>
          <a:p>
            <a:pPr lvl="1" algn="just"/>
            <a:r>
              <a:rPr lang="en-US" dirty="0"/>
              <a:t>Precision: Calculates whenever our model predicts it is default how often it is correct</a:t>
            </a:r>
          </a:p>
          <a:p>
            <a:pPr lvl="2" algn="just"/>
            <a:r>
              <a:rPr lang="en-US" dirty="0"/>
              <a:t>TP/(TP + FP)</a:t>
            </a:r>
          </a:p>
          <a:p>
            <a:pPr lvl="1" algn="just"/>
            <a:r>
              <a:rPr lang="en-US" dirty="0"/>
              <a:t>Recall: Regulate the actual default that the model is actually predict</a:t>
            </a:r>
          </a:p>
          <a:p>
            <a:pPr lvl="2" algn="just"/>
            <a:r>
              <a:rPr lang="en-US" dirty="0"/>
              <a:t>TP/(TP + FN)</a:t>
            </a:r>
          </a:p>
          <a:p>
            <a:pPr lvl="1" algn="just"/>
            <a:endParaRPr lang="en-US" dirty="0"/>
          </a:p>
          <a:p>
            <a:pPr lvl="1" algn="just"/>
            <a:endParaRPr lang="en-US" dirty="0"/>
          </a:p>
          <a:p>
            <a:pPr lvl="1" algn="just"/>
            <a:endParaRPr lang="en-US" dirty="0"/>
          </a:p>
          <a:p>
            <a:pPr lvl="1" algn="just"/>
            <a:endParaRPr lang="en-US"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38507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Evaluation 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345915"/>
            <a:ext cx="10893174" cy="4664468"/>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Confusion Matrix</a:t>
            </a:r>
          </a:p>
          <a:p>
            <a:pPr lvl="1" algn="just"/>
            <a:r>
              <a:rPr lang="en-US" b="1" dirty="0"/>
              <a:t>True Positive</a:t>
            </a:r>
            <a:r>
              <a:rPr lang="en-US" dirty="0"/>
              <a:t>: A customer who is actually defaulter and our model predicted it as defaulter</a:t>
            </a:r>
          </a:p>
          <a:p>
            <a:pPr lvl="1" algn="just"/>
            <a:r>
              <a:rPr lang="en-US" b="1" dirty="0"/>
              <a:t>True Negative</a:t>
            </a:r>
            <a:r>
              <a:rPr lang="en-US" dirty="0"/>
              <a:t>: A customer who is actually non-defaulter and our model predicted it as non-defaulter</a:t>
            </a:r>
          </a:p>
          <a:p>
            <a:pPr lvl="1" algn="just"/>
            <a:r>
              <a:rPr lang="en-US" b="1" dirty="0"/>
              <a:t>False Positive (Type I error)</a:t>
            </a:r>
            <a:r>
              <a:rPr lang="en-US" dirty="0"/>
              <a:t>: A customer who is actually non-defaulter but our model predicted it as defaulter</a:t>
            </a:r>
          </a:p>
          <a:p>
            <a:pPr lvl="1" algn="just"/>
            <a:r>
              <a:rPr lang="en-US" b="1" dirty="0"/>
              <a:t>False Negative (Type II error)</a:t>
            </a:r>
            <a:r>
              <a:rPr lang="en-US" dirty="0"/>
              <a:t>: A customer who is actually defaulter but our model predicted it as non-defaulter</a:t>
            </a:r>
          </a:p>
          <a:p>
            <a:pPr lvl="1" algn="just"/>
            <a:endParaRPr lang="en-US" dirty="0"/>
          </a:p>
          <a:p>
            <a:pPr lvl="1" algn="just"/>
            <a:endParaRPr lang="en-US" dirty="0"/>
          </a:p>
          <a:p>
            <a:pPr lvl="1" algn="just"/>
            <a:endParaRPr lang="en-US"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endParaRPr lang="en-US" dirty="0"/>
          </a:p>
          <a:p>
            <a:pPr algn="just"/>
            <a:endParaRPr lang="en-US" dirty="0"/>
          </a:p>
        </p:txBody>
      </p:sp>
      <p:graphicFrame>
        <p:nvGraphicFramePr>
          <p:cNvPr id="4" name="Table 4">
            <a:extLst>
              <a:ext uri="{FF2B5EF4-FFF2-40B4-BE49-F238E27FC236}">
                <a16:creationId xmlns:a16="http://schemas.microsoft.com/office/drawing/2014/main" id="{3779D81E-6AA6-4744-813E-28D76697F4A8}"/>
              </a:ext>
            </a:extLst>
          </p:cNvPr>
          <p:cNvGraphicFramePr>
            <a:graphicFrameLocks noGrp="1"/>
          </p:cNvGraphicFramePr>
          <p:nvPr>
            <p:extLst>
              <p:ext uri="{D42A27DB-BD31-4B8C-83A1-F6EECF244321}">
                <p14:modId xmlns:p14="http://schemas.microsoft.com/office/powerpoint/2010/main" val="607241727"/>
              </p:ext>
            </p:extLst>
          </p:nvPr>
        </p:nvGraphicFramePr>
        <p:xfrm>
          <a:off x="922249" y="3678149"/>
          <a:ext cx="10420278" cy="1982913"/>
        </p:xfrm>
        <a:graphic>
          <a:graphicData uri="http://schemas.openxmlformats.org/drawingml/2006/table">
            <a:tbl>
              <a:tblPr firstRow="1" bandRow="1">
                <a:tableStyleId>{5C22544A-7EE6-4342-B048-85BDC9FD1C3A}</a:tableStyleId>
              </a:tblPr>
              <a:tblGrid>
                <a:gridCol w="3473426">
                  <a:extLst>
                    <a:ext uri="{9D8B030D-6E8A-4147-A177-3AD203B41FA5}">
                      <a16:colId xmlns:a16="http://schemas.microsoft.com/office/drawing/2014/main" val="4113266402"/>
                    </a:ext>
                  </a:extLst>
                </a:gridCol>
                <a:gridCol w="3473426">
                  <a:extLst>
                    <a:ext uri="{9D8B030D-6E8A-4147-A177-3AD203B41FA5}">
                      <a16:colId xmlns:a16="http://schemas.microsoft.com/office/drawing/2014/main" val="1346505126"/>
                    </a:ext>
                  </a:extLst>
                </a:gridCol>
                <a:gridCol w="3473426">
                  <a:extLst>
                    <a:ext uri="{9D8B030D-6E8A-4147-A177-3AD203B41FA5}">
                      <a16:colId xmlns:a16="http://schemas.microsoft.com/office/drawing/2014/main" val="2803438673"/>
                    </a:ext>
                  </a:extLst>
                </a:gridCol>
              </a:tblGrid>
              <a:tr h="660971">
                <a:tc>
                  <a:txBody>
                    <a:bodyPr/>
                    <a:lstStyle/>
                    <a:p>
                      <a:endParaRPr lang="en-US" dirty="0"/>
                    </a:p>
                  </a:txBody>
                  <a:tcPr/>
                </a:tc>
                <a:tc>
                  <a:txBody>
                    <a:bodyPr/>
                    <a:lstStyle/>
                    <a:p>
                      <a:r>
                        <a:rPr lang="en-US" dirty="0"/>
                        <a:t>Non-defaulter (predicted) - 0</a:t>
                      </a:r>
                    </a:p>
                  </a:txBody>
                  <a:tcPr/>
                </a:tc>
                <a:tc>
                  <a:txBody>
                    <a:bodyPr/>
                    <a:lstStyle/>
                    <a:p>
                      <a:r>
                        <a:rPr lang="en-US" dirty="0"/>
                        <a:t>Defaulter (predicted) - 1</a:t>
                      </a:r>
                    </a:p>
                  </a:txBody>
                  <a:tcPr/>
                </a:tc>
                <a:extLst>
                  <a:ext uri="{0D108BD9-81ED-4DB2-BD59-A6C34878D82A}">
                    <a16:rowId xmlns:a16="http://schemas.microsoft.com/office/drawing/2014/main" val="3472006272"/>
                  </a:ext>
                </a:extLst>
              </a:tr>
              <a:tr h="660971">
                <a:tc>
                  <a:txBody>
                    <a:bodyPr/>
                    <a:lstStyle/>
                    <a:p>
                      <a:r>
                        <a:rPr lang="en-US" dirty="0"/>
                        <a:t>Non-defaulter (actual) - 0</a:t>
                      </a:r>
                    </a:p>
                  </a:txBody>
                  <a:tcPr/>
                </a:tc>
                <a:tc>
                  <a:txBody>
                    <a:bodyPr/>
                    <a:lstStyle/>
                    <a:p>
                      <a:r>
                        <a:rPr lang="en-US" dirty="0"/>
                        <a:t>True Negative</a:t>
                      </a:r>
                    </a:p>
                  </a:txBody>
                  <a:tcPr/>
                </a:tc>
                <a:tc>
                  <a:txBody>
                    <a:bodyPr/>
                    <a:lstStyle/>
                    <a:p>
                      <a:r>
                        <a:rPr lang="en-US" dirty="0"/>
                        <a:t>False Positive</a:t>
                      </a:r>
                    </a:p>
                  </a:txBody>
                  <a:tcPr/>
                </a:tc>
                <a:extLst>
                  <a:ext uri="{0D108BD9-81ED-4DB2-BD59-A6C34878D82A}">
                    <a16:rowId xmlns:a16="http://schemas.microsoft.com/office/drawing/2014/main" val="951131196"/>
                  </a:ext>
                </a:extLst>
              </a:tr>
              <a:tr h="660971">
                <a:tc>
                  <a:txBody>
                    <a:bodyPr/>
                    <a:lstStyle/>
                    <a:p>
                      <a:r>
                        <a:rPr lang="en-US" dirty="0"/>
                        <a:t>Defaulter (actual) - 1</a:t>
                      </a:r>
                    </a:p>
                  </a:txBody>
                  <a:tcPr/>
                </a:tc>
                <a:tc>
                  <a:txBody>
                    <a:bodyPr/>
                    <a:lstStyle/>
                    <a:p>
                      <a:r>
                        <a:rPr lang="en-US" dirty="0"/>
                        <a:t>False Negative</a:t>
                      </a:r>
                    </a:p>
                  </a:txBody>
                  <a:tcPr/>
                </a:tc>
                <a:tc>
                  <a:txBody>
                    <a:bodyPr/>
                    <a:lstStyle/>
                    <a:p>
                      <a:r>
                        <a:rPr lang="en-US" dirty="0"/>
                        <a:t>True Positive</a:t>
                      </a:r>
                    </a:p>
                  </a:txBody>
                  <a:tcPr/>
                </a:tc>
                <a:extLst>
                  <a:ext uri="{0D108BD9-81ED-4DB2-BD59-A6C34878D82A}">
                    <a16:rowId xmlns:a16="http://schemas.microsoft.com/office/drawing/2014/main" val="3803145536"/>
                  </a:ext>
                </a:extLst>
              </a:tr>
            </a:tbl>
          </a:graphicData>
        </a:graphic>
      </p:graphicFrame>
    </p:spTree>
    <p:extLst>
      <p:ext uri="{BB962C8B-B14F-4D97-AF65-F5344CB8AC3E}">
        <p14:creationId xmlns:p14="http://schemas.microsoft.com/office/powerpoint/2010/main" val="412455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Evaluation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Random Forest Model with threshold 0.5</a:t>
            </a:r>
          </a:p>
          <a:p>
            <a:pPr algn="just"/>
            <a:endParaRPr lang="en-US" dirty="0"/>
          </a:p>
        </p:txBody>
      </p:sp>
      <p:pic>
        <p:nvPicPr>
          <p:cNvPr id="5" name="Picture 4">
            <a:extLst>
              <a:ext uri="{FF2B5EF4-FFF2-40B4-BE49-F238E27FC236}">
                <a16:creationId xmlns:a16="http://schemas.microsoft.com/office/drawing/2014/main" id="{AD32CF4E-BD4B-4C8B-8A98-7963B7A271AE}"/>
              </a:ext>
            </a:extLst>
          </p:cNvPr>
          <p:cNvPicPr>
            <a:picLocks noChangeAspect="1"/>
          </p:cNvPicPr>
          <p:nvPr/>
        </p:nvPicPr>
        <p:blipFill>
          <a:blip r:embed="rId2"/>
          <a:stretch>
            <a:fillRect/>
          </a:stretch>
        </p:blipFill>
        <p:spPr>
          <a:xfrm>
            <a:off x="441789" y="1432457"/>
            <a:ext cx="11414590" cy="3993085"/>
          </a:xfrm>
          <a:prstGeom prst="rect">
            <a:avLst/>
          </a:prstGeom>
        </p:spPr>
      </p:pic>
    </p:spTree>
    <p:extLst>
      <p:ext uri="{BB962C8B-B14F-4D97-AF65-F5344CB8AC3E}">
        <p14:creationId xmlns:p14="http://schemas.microsoft.com/office/powerpoint/2010/main" val="361219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Evaluation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Logistic Regression Model with threshold 0.5</a:t>
            </a:r>
          </a:p>
          <a:p>
            <a:pPr algn="just"/>
            <a:endParaRPr lang="en-US" dirty="0"/>
          </a:p>
        </p:txBody>
      </p:sp>
      <p:pic>
        <p:nvPicPr>
          <p:cNvPr id="4" name="Picture 3">
            <a:extLst>
              <a:ext uri="{FF2B5EF4-FFF2-40B4-BE49-F238E27FC236}">
                <a16:creationId xmlns:a16="http://schemas.microsoft.com/office/drawing/2014/main" id="{A836E2AE-63E4-4120-9C42-E7D4FD7481EC}"/>
              </a:ext>
            </a:extLst>
          </p:cNvPr>
          <p:cNvPicPr>
            <a:picLocks noChangeAspect="1"/>
          </p:cNvPicPr>
          <p:nvPr/>
        </p:nvPicPr>
        <p:blipFill>
          <a:blip r:embed="rId2"/>
          <a:stretch>
            <a:fillRect/>
          </a:stretch>
        </p:blipFill>
        <p:spPr>
          <a:xfrm>
            <a:off x="400692" y="1394265"/>
            <a:ext cx="11322121" cy="4069470"/>
          </a:xfrm>
          <a:prstGeom prst="rect">
            <a:avLst/>
          </a:prstGeom>
        </p:spPr>
      </p:pic>
    </p:spTree>
    <p:extLst>
      <p:ext uri="{BB962C8B-B14F-4D97-AF65-F5344CB8AC3E}">
        <p14:creationId xmlns:p14="http://schemas.microsoft.com/office/powerpoint/2010/main" val="388331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7B40-6B6C-473E-9265-CD2C73DDE4D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A4C09C-0006-41D4-A126-1DEF2DD8139A}"/>
              </a:ext>
            </a:extLst>
          </p:cNvPr>
          <p:cNvSpPr>
            <a:spLocks noGrp="1"/>
          </p:cNvSpPr>
          <p:nvPr>
            <p:ph idx="1"/>
          </p:nvPr>
        </p:nvSpPr>
        <p:spPr>
          <a:xfrm>
            <a:off x="685801" y="1684963"/>
            <a:ext cx="10131425" cy="4106238"/>
          </a:xfrm>
        </p:spPr>
        <p:txBody>
          <a:bodyPr>
            <a:normAutofit fontScale="92500" lnSpcReduction="20000"/>
          </a:bodyPr>
          <a:lstStyle/>
          <a:p>
            <a:r>
              <a:rPr lang="en-US" sz="2600" b="1" dirty="0"/>
              <a:t>Background</a:t>
            </a:r>
          </a:p>
          <a:p>
            <a:r>
              <a:rPr lang="en-US" sz="2600" b="1" dirty="0"/>
              <a:t>Use Case</a:t>
            </a:r>
          </a:p>
          <a:p>
            <a:r>
              <a:rPr lang="en-US" sz="2600" b="1" dirty="0"/>
              <a:t>Approach</a:t>
            </a:r>
          </a:p>
          <a:p>
            <a:r>
              <a:rPr lang="en-US" sz="2600" b="1" dirty="0"/>
              <a:t>Data Overview</a:t>
            </a:r>
          </a:p>
          <a:p>
            <a:r>
              <a:rPr lang="en-US" sz="2600" b="1" dirty="0"/>
              <a:t>Data Exploration and Visualization</a:t>
            </a:r>
          </a:p>
          <a:p>
            <a:r>
              <a:rPr lang="en-US" sz="2600" b="1" dirty="0"/>
              <a:t>Preprocess - Feature Engineering</a:t>
            </a:r>
          </a:p>
          <a:p>
            <a:r>
              <a:rPr lang="en-US" sz="2600" b="1" dirty="0"/>
              <a:t>Model Selection</a:t>
            </a:r>
          </a:p>
          <a:p>
            <a:r>
              <a:rPr lang="en-US" sz="2600" b="1" dirty="0"/>
              <a:t>Model Evaluation</a:t>
            </a:r>
          </a:p>
          <a:p>
            <a:r>
              <a:rPr lang="en-US" sz="2600" b="1" dirty="0"/>
              <a:t>Conclusion</a:t>
            </a:r>
          </a:p>
          <a:p>
            <a:pPr marL="0" indent="0">
              <a:buNone/>
            </a:pPr>
            <a:endParaRPr lang="en-US" dirty="0"/>
          </a:p>
        </p:txBody>
      </p:sp>
    </p:spTree>
    <p:extLst>
      <p:ext uri="{BB962C8B-B14F-4D97-AF65-F5344CB8AC3E}">
        <p14:creationId xmlns:p14="http://schemas.microsoft.com/office/powerpoint/2010/main" val="3420132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Evaluation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Logistic Regression Model with threshold 0.2</a:t>
            </a:r>
          </a:p>
          <a:p>
            <a:pPr algn="just"/>
            <a:endParaRPr lang="en-US" dirty="0"/>
          </a:p>
        </p:txBody>
      </p:sp>
      <p:pic>
        <p:nvPicPr>
          <p:cNvPr id="5" name="Picture 4">
            <a:extLst>
              <a:ext uri="{FF2B5EF4-FFF2-40B4-BE49-F238E27FC236}">
                <a16:creationId xmlns:a16="http://schemas.microsoft.com/office/drawing/2014/main" id="{B995FE61-1F67-4084-A0A3-5EB6A8122F60}"/>
              </a:ext>
            </a:extLst>
          </p:cNvPr>
          <p:cNvPicPr>
            <a:picLocks noChangeAspect="1"/>
          </p:cNvPicPr>
          <p:nvPr/>
        </p:nvPicPr>
        <p:blipFill>
          <a:blip r:embed="rId2"/>
          <a:stretch>
            <a:fillRect/>
          </a:stretch>
        </p:blipFill>
        <p:spPr>
          <a:xfrm>
            <a:off x="685800" y="1391489"/>
            <a:ext cx="11160303" cy="4075021"/>
          </a:xfrm>
          <a:prstGeom prst="rect">
            <a:avLst/>
          </a:prstGeom>
        </p:spPr>
      </p:pic>
    </p:spTree>
    <p:extLst>
      <p:ext uri="{BB962C8B-B14F-4D97-AF65-F5344CB8AC3E}">
        <p14:creationId xmlns:p14="http://schemas.microsoft.com/office/powerpoint/2010/main" val="8782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Model Evaluation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Deep Learning Model with threshold 0.5</a:t>
            </a:r>
          </a:p>
          <a:p>
            <a:pPr algn="just"/>
            <a:endParaRPr lang="en-US" dirty="0"/>
          </a:p>
        </p:txBody>
      </p:sp>
      <p:pic>
        <p:nvPicPr>
          <p:cNvPr id="5" name="Picture 4">
            <a:extLst>
              <a:ext uri="{FF2B5EF4-FFF2-40B4-BE49-F238E27FC236}">
                <a16:creationId xmlns:a16="http://schemas.microsoft.com/office/drawing/2014/main" id="{EDD75EBE-2C68-40F7-88F0-38F097797346}"/>
              </a:ext>
            </a:extLst>
          </p:cNvPr>
          <p:cNvPicPr>
            <a:picLocks noChangeAspect="1"/>
          </p:cNvPicPr>
          <p:nvPr/>
        </p:nvPicPr>
        <p:blipFill>
          <a:blip r:embed="rId2"/>
          <a:stretch>
            <a:fillRect/>
          </a:stretch>
        </p:blipFill>
        <p:spPr>
          <a:xfrm>
            <a:off x="462336" y="1428303"/>
            <a:ext cx="11260477" cy="4001393"/>
          </a:xfrm>
          <a:prstGeom prst="rect">
            <a:avLst/>
          </a:prstGeom>
        </p:spPr>
      </p:pic>
    </p:spTree>
    <p:extLst>
      <p:ext uri="{BB962C8B-B14F-4D97-AF65-F5344CB8AC3E}">
        <p14:creationId xmlns:p14="http://schemas.microsoft.com/office/powerpoint/2010/main" val="209406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Evaluation result/outcome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r>
              <a:rPr lang="en-US" dirty="0"/>
              <a:t> </a:t>
            </a:r>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endParaRPr lang="en-US" dirty="0"/>
          </a:p>
          <a:p>
            <a:pPr algn="just"/>
            <a:endParaRPr lang="en-US" dirty="0"/>
          </a:p>
        </p:txBody>
      </p:sp>
      <p:graphicFrame>
        <p:nvGraphicFramePr>
          <p:cNvPr id="8" name="Table 8">
            <a:extLst>
              <a:ext uri="{FF2B5EF4-FFF2-40B4-BE49-F238E27FC236}">
                <a16:creationId xmlns:a16="http://schemas.microsoft.com/office/drawing/2014/main" id="{98AAF8B5-A016-4CDB-BF7C-BEE2ED2E93DC}"/>
              </a:ext>
            </a:extLst>
          </p:cNvPr>
          <p:cNvGraphicFramePr>
            <a:graphicFrameLocks noGrp="1"/>
          </p:cNvGraphicFramePr>
          <p:nvPr>
            <p:extLst>
              <p:ext uri="{D42A27DB-BD31-4B8C-83A1-F6EECF244321}">
                <p14:modId xmlns:p14="http://schemas.microsoft.com/office/powerpoint/2010/main" val="122350313"/>
              </p:ext>
            </p:extLst>
          </p:nvPr>
        </p:nvGraphicFramePr>
        <p:xfrm>
          <a:off x="195209" y="1561672"/>
          <a:ext cx="11897472" cy="4923036"/>
        </p:xfrm>
        <a:graphic>
          <a:graphicData uri="http://schemas.openxmlformats.org/drawingml/2006/table">
            <a:tbl>
              <a:tblPr firstRow="1" bandRow="1">
                <a:tableStyleId>{5C22544A-7EE6-4342-B048-85BDC9FD1C3A}</a:tableStyleId>
              </a:tblPr>
              <a:tblGrid>
                <a:gridCol w="1982912">
                  <a:extLst>
                    <a:ext uri="{9D8B030D-6E8A-4147-A177-3AD203B41FA5}">
                      <a16:colId xmlns:a16="http://schemas.microsoft.com/office/drawing/2014/main" val="3059083661"/>
                    </a:ext>
                  </a:extLst>
                </a:gridCol>
                <a:gridCol w="1982912">
                  <a:extLst>
                    <a:ext uri="{9D8B030D-6E8A-4147-A177-3AD203B41FA5}">
                      <a16:colId xmlns:a16="http://schemas.microsoft.com/office/drawing/2014/main" val="3071584151"/>
                    </a:ext>
                  </a:extLst>
                </a:gridCol>
                <a:gridCol w="1982912">
                  <a:extLst>
                    <a:ext uri="{9D8B030D-6E8A-4147-A177-3AD203B41FA5}">
                      <a16:colId xmlns:a16="http://schemas.microsoft.com/office/drawing/2014/main" val="3450662867"/>
                    </a:ext>
                  </a:extLst>
                </a:gridCol>
                <a:gridCol w="1982912">
                  <a:extLst>
                    <a:ext uri="{9D8B030D-6E8A-4147-A177-3AD203B41FA5}">
                      <a16:colId xmlns:a16="http://schemas.microsoft.com/office/drawing/2014/main" val="2674237503"/>
                    </a:ext>
                  </a:extLst>
                </a:gridCol>
                <a:gridCol w="1982912">
                  <a:extLst>
                    <a:ext uri="{9D8B030D-6E8A-4147-A177-3AD203B41FA5}">
                      <a16:colId xmlns:a16="http://schemas.microsoft.com/office/drawing/2014/main" val="204881666"/>
                    </a:ext>
                  </a:extLst>
                </a:gridCol>
                <a:gridCol w="991456">
                  <a:extLst>
                    <a:ext uri="{9D8B030D-6E8A-4147-A177-3AD203B41FA5}">
                      <a16:colId xmlns:a16="http://schemas.microsoft.com/office/drawing/2014/main" val="1989215756"/>
                    </a:ext>
                  </a:extLst>
                </a:gridCol>
                <a:gridCol w="991456">
                  <a:extLst>
                    <a:ext uri="{9D8B030D-6E8A-4147-A177-3AD203B41FA5}">
                      <a16:colId xmlns:a16="http://schemas.microsoft.com/office/drawing/2014/main" val="892089672"/>
                    </a:ext>
                  </a:extLst>
                </a:gridCol>
              </a:tblGrid>
              <a:tr h="820506">
                <a:tc>
                  <a:txBody>
                    <a:bodyPr/>
                    <a:lstStyle/>
                    <a:p>
                      <a:r>
                        <a:rPr lang="en-US" dirty="0"/>
                        <a:t>Model</a:t>
                      </a:r>
                    </a:p>
                  </a:txBody>
                  <a:tcPr/>
                </a:tc>
                <a:tc>
                  <a:txBody>
                    <a:bodyPr/>
                    <a:lstStyle/>
                    <a:p>
                      <a:r>
                        <a:rPr lang="en-US" dirty="0"/>
                        <a:t>AUC</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gridSpan="2">
                  <a:txBody>
                    <a:bodyPr/>
                    <a:lstStyle/>
                    <a:p>
                      <a:r>
                        <a:rPr lang="en-US" dirty="0"/>
                        <a:t>Confusion Metrix</a:t>
                      </a:r>
                    </a:p>
                  </a:txBody>
                  <a:tcPr/>
                </a:tc>
                <a:tc hMerge="1">
                  <a:txBody>
                    <a:bodyPr/>
                    <a:lstStyle/>
                    <a:p>
                      <a:endParaRPr lang="en-US"/>
                    </a:p>
                  </a:txBody>
                  <a:tcPr/>
                </a:tc>
                <a:extLst>
                  <a:ext uri="{0D108BD9-81ED-4DB2-BD59-A6C34878D82A}">
                    <a16:rowId xmlns:a16="http://schemas.microsoft.com/office/drawing/2014/main" val="2285287088"/>
                  </a:ext>
                </a:extLst>
              </a:tr>
              <a:tr h="820506">
                <a:tc>
                  <a:txBody>
                    <a:bodyPr/>
                    <a:lstStyle/>
                    <a:p>
                      <a:r>
                        <a:rPr lang="en-US" dirty="0"/>
                        <a:t>Dummy/Null</a:t>
                      </a:r>
                    </a:p>
                  </a:txBody>
                  <a:tcPr/>
                </a:tc>
                <a:tc>
                  <a:txBody>
                    <a:bodyPr/>
                    <a:lstStyle/>
                    <a:p>
                      <a:r>
                        <a:rPr lang="en-US" dirty="0"/>
                        <a:t>-</a:t>
                      </a:r>
                    </a:p>
                  </a:txBody>
                  <a:tcPr/>
                </a:tc>
                <a:tc>
                  <a:txBody>
                    <a:bodyPr/>
                    <a:lstStyle/>
                    <a:p>
                      <a:r>
                        <a:rPr lang="en-US" dirty="0"/>
                        <a:t>0.793</a:t>
                      </a:r>
                    </a:p>
                  </a:txBody>
                  <a:tcPr/>
                </a:tc>
                <a:tc>
                  <a:txBody>
                    <a:bodyPr/>
                    <a:lstStyle/>
                    <a:p>
                      <a:r>
                        <a:rPr lang="en-US" dirty="0"/>
                        <a:t>-</a:t>
                      </a:r>
                    </a:p>
                  </a:txBody>
                  <a:tcPr/>
                </a:tc>
                <a:tc>
                  <a:txBody>
                    <a:bodyPr/>
                    <a:lstStyle/>
                    <a:p>
                      <a:r>
                        <a:rPr lang="en-US" dirty="0"/>
                        <a:t>-</a:t>
                      </a:r>
                    </a:p>
                  </a:txBody>
                  <a:tcPr/>
                </a:tc>
                <a:tc gridSpan="2">
                  <a:txBody>
                    <a:bodyPr/>
                    <a:lstStyle/>
                    <a:p>
                      <a:r>
                        <a:rPr lang="en-US" dirty="0"/>
                        <a:t>-</a:t>
                      </a:r>
                    </a:p>
                  </a:txBody>
                  <a:tcPr/>
                </a:tc>
                <a:tc hMerge="1">
                  <a:txBody>
                    <a:bodyPr/>
                    <a:lstStyle/>
                    <a:p>
                      <a:endParaRPr lang="en-US"/>
                    </a:p>
                  </a:txBody>
                  <a:tcPr/>
                </a:tc>
                <a:extLst>
                  <a:ext uri="{0D108BD9-81ED-4DB2-BD59-A6C34878D82A}">
                    <a16:rowId xmlns:a16="http://schemas.microsoft.com/office/drawing/2014/main" val="2910763252"/>
                  </a:ext>
                </a:extLst>
              </a:tr>
              <a:tr h="410253">
                <a:tc rowSpan="2">
                  <a:txBody>
                    <a:bodyPr/>
                    <a:lstStyle/>
                    <a:p>
                      <a:r>
                        <a:rPr lang="en-US" dirty="0"/>
                        <a:t>Random Forest</a:t>
                      </a:r>
                    </a:p>
                  </a:txBody>
                  <a:tcPr/>
                </a:tc>
                <a:tc rowSpan="2">
                  <a:txBody>
                    <a:bodyPr/>
                    <a:lstStyle/>
                    <a:p>
                      <a:r>
                        <a:rPr lang="en-US" dirty="0"/>
                        <a:t>0.78</a:t>
                      </a:r>
                    </a:p>
                  </a:txBody>
                  <a:tcPr/>
                </a:tc>
                <a:tc rowSpan="2">
                  <a:txBody>
                    <a:bodyPr/>
                    <a:lstStyle/>
                    <a:p>
                      <a:r>
                        <a:rPr lang="en-US" dirty="0"/>
                        <a:t>0.825</a:t>
                      </a:r>
                    </a:p>
                  </a:txBody>
                  <a:tcPr/>
                </a:tc>
                <a:tc rowSpan="2">
                  <a:txBody>
                    <a:bodyPr/>
                    <a:lstStyle/>
                    <a:p>
                      <a:r>
                        <a:rPr lang="en-US" dirty="0"/>
                        <a:t>0.631</a:t>
                      </a:r>
                    </a:p>
                  </a:txBody>
                  <a:tcPr/>
                </a:tc>
                <a:tc rowSpan="2">
                  <a:txBody>
                    <a:bodyPr/>
                    <a:lstStyle/>
                    <a:p>
                      <a:r>
                        <a:rPr lang="en-US" dirty="0"/>
                        <a:t>0.374</a:t>
                      </a:r>
                    </a:p>
                  </a:txBody>
                  <a:tcPr/>
                </a:tc>
                <a:tc>
                  <a:txBody>
                    <a:bodyPr/>
                    <a:lstStyle/>
                    <a:p>
                      <a:r>
                        <a:rPr lang="en-US" dirty="0"/>
                        <a:t>4273</a:t>
                      </a:r>
                    </a:p>
                  </a:txBody>
                  <a:tcPr/>
                </a:tc>
                <a:tc>
                  <a:txBody>
                    <a:bodyPr/>
                    <a:lstStyle/>
                    <a:p>
                      <a:r>
                        <a:rPr lang="en-US" dirty="0"/>
                        <a:t>259</a:t>
                      </a:r>
                    </a:p>
                  </a:txBody>
                  <a:tcPr/>
                </a:tc>
                <a:extLst>
                  <a:ext uri="{0D108BD9-81ED-4DB2-BD59-A6C34878D82A}">
                    <a16:rowId xmlns:a16="http://schemas.microsoft.com/office/drawing/2014/main" val="3565030253"/>
                  </a:ext>
                </a:extLst>
              </a:tr>
              <a:tr h="4102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dirty="0"/>
                        <a:t>740</a:t>
                      </a:r>
                    </a:p>
                  </a:txBody>
                  <a:tcPr/>
                </a:tc>
                <a:tc>
                  <a:txBody>
                    <a:bodyPr/>
                    <a:lstStyle/>
                    <a:p>
                      <a:r>
                        <a:rPr lang="en-US" dirty="0"/>
                        <a:t>442</a:t>
                      </a:r>
                    </a:p>
                  </a:txBody>
                  <a:tcPr/>
                </a:tc>
                <a:extLst>
                  <a:ext uri="{0D108BD9-81ED-4DB2-BD59-A6C34878D82A}">
                    <a16:rowId xmlns:a16="http://schemas.microsoft.com/office/drawing/2014/main" val="4145244530"/>
                  </a:ext>
                </a:extLst>
              </a:tr>
              <a:tr h="410253">
                <a:tc rowSpan="2">
                  <a:txBody>
                    <a:bodyPr/>
                    <a:lstStyle/>
                    <a:p>
                      <a:r>
                        <a:rPr lang="en-US" dirty="0"/>
                        <a:t>Logistic Regression</a:t>
                      </a:r>
                    </a:p>
                  </a:txBody>
                  <a:tcPr/>
                </a:tc>
                <a:tc rowSpan="2">
                  <a:txBody>
                    <a:bodyPr/>
                    <a:lstStyle/>
                    <a:p>
                      <a:r>
                        <a:rPr lang="en-US" dirty="0"/>
                        <a:t>0.77</a:t>
                      </a:r>
                    </a:p>
                  </a:txBody>
                  <a:tcPr/>
                </a:tc>
                <a:tc rowSpan="2">
                  <a:txBody>
                    <a:bodyPr/>
                    <a:lstStyle/>
                    <a:p>
                      <a:r>
                        <a:rPr lang="en-US" dirty="0"/>
                        <a:t>0.828</a:t>
                      </a:r>
                    </a:p>
                  </a:txBody>
                  <a:tcPr/>
                </a:tc>
                <a:tc rowSpan="2">
                  <a:txBody>
                    <a:bodyPr/>
                    <a:lstStyle/>
                    <a:p>
                      <a:r>
                        <a:rPr lang="en-US" dirty="0"/>
                        <a:t>0.651</a:t>
                      </a:r>
                    </a:p>
                  </a:txBody>
                  <a:tcPr/>
                </a:tc>
                <a:tc rowSpan="2">
                  <a:txBody>
                    <a:bodyPr/>
                    <a:lstStyle/>
                    <a:p>
                      <a:r>
                        <a:rPr lang="en-US" dirty="0"/>
                        <a:t>0.368</a:t>
                      </a:r>
                    </a:p>
                  </a:txBody>
                  <a:tcPr/>
                </a:tc>
                <a:tc>
                  <a:txBody>
                    <a:bodyPr/>
                    <a:lstStyle/>
                    <a:p>
                      <a:r>
                        <a:rPr lang="en-US" dirty="0"/>
                        <a:t>4298</a:t>
                      </a:r>
                    </a:p>
                  </a:txBody>
                  <a:tcPr/>
                </a:tc>
                <a:tc>
                  <a:txBody>
                    <a:bodyPr/>
                    <a:lstStyle/>
                    <a:p>
                      <a:r>
                        <a:rPr lang="en-US" dirty="0"/>
                        <a:t>234</a:t>
                      </a:r>
                    </a:p>
                  </a:txBody>
                  <a:tcPr/>
                </a:tc>
                <a:extLst>
                  <a:ext uri="{0D108BD9-81ED-4DB2-BD59-A6C34878D82A}">
                    <a16:rowId xmlns:a16="http://schemas.microsoft.com/office/drawing/2014/main" val="1820603514"/>
                  </a:ext>
                </a:extLst>
              </a:tr>
              <a:tr h="4102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dirty="0"/>
                        <a:t>746</a:t>
                      </a:r>
                    </a:p>
                  </a:txBody>
                  <a:tcPr/>
                </a:tc>
                <a:tc>
                  <a:txBody>
                    <a:bodyPr/>
                    <a:lstStyle/>
                    <a:p>
                      <a:r>
                        <a:rPr lang="en-US" dirty="0"/>
                        <a:t>436</a:t>
                      </a:r>
                    </a:p>
                  </a:txBody>
                  <a:tcPr/>
                </a:tc>
                <a:extLst>
                  <a:ext uri="{0D108BD9-81ED-4DB2-BD59-A6C34878D82A}">
                    <a16:rowId xmlns:a16="http://schemas.microsoft.com/office/drawing/2014/main" val="3928244620"/>
                  </a:ext>
                </a:extLst>
              </a:tr>
              <a:tr h="410253">
                <a:tc rowSpan="2">
                  <a:txBody>
                    <a:bodyPr/>
                    <a:lstStyle/>
                    <a:p>
                      <a:r>
                        <a:rPr lang="en-US" dirty="0"/>
                        <a:t>ANN</a:t>
                      </a:r>
                    </a:p>
                  </a:txBody>
                  <a:tcPr/>
                </a:tc>
                <a:tc rowSpan="2">
                  <a:txBody>
                    <a:bodyPr/>
                    <a:lstStyle/>
                    <a:p>
                      <a:r>
                        <a:rPr lang="en-US" dirty="0"/>
                        <a:t>0.77</a:t>
                      </a:r>
                    </a:p>
                  </a:txBody>
                  <a:tcPr/>
                </a:tc>
                <a:tc rowSpan="2">
                  <a:txBody>
                    <a:bodyPr/>
                    <a:lstStyle/>
                    <a:p>
                      <a:r>
                        <a:rPr lang="en-US" dirty="0"/>
                        <a:t>0.828</a:t>
                      </a:r>
                    </a:p>
                  </a:txBody>
                  <a:tcPr/>
                </a:tc>
                <a:tc rowSpan="2">
                  <a:txBody>
                    <a:bodyPr/>
                    <a:lstStyle/>
                    <a:p>
                      <a:r>
                        <a:rPr lang="en-US" dirty="0"/>
                        <a:t>0.651</a:t>
                      </a:r>
                    </a:p>
                  </a:txBody>
                  <a:tcPr/>
                </a:tc>
                <a:tc rowSpan="2">
                  <a:txBody>
                    <a:bodyPr/>
                    <a:lstStyle/>
                    <a:p>
                      <a:r>
                        <a:rPr lang="en-US" dirty="0"/>
                        <a:t>0.366</a:t>
                      </a:r>
                    </a:p>
                  </a:txBody>
                  <a:tcPr/>
                </a:tc>
                <a:tc>
                  <a:txBody>
                    <a:bodyPr/>
                    <a:lstStyle/>
                    <a:p>
                      <a:r>
                        <a:rPr lang="en-US" dirty="0"/>
                        <a:t>4300</a:t>
                      </a:r>
                    </a:p>
                  </a:txBody>
                  <a:tcPr/>
                </a:tc>
                <a:tc>
                  <a:txBody>
                    <a:bodyPr/>
                    <a:lstStyle/>
                    <a:p>
                      <a:r>
                        <a:rPr lang="en-US" dirty="0"/>
                        <a:t>232</a:t>
                      </a:r>
                    </a:p>
                  </a:txBody>
                  <a:tcPr/>
                </a:tc>
                <a:extLst>
                  <a:ext uri="{0D108BD9-81ED-4DB2-BD59-A6C34878D82A}">
                    <a16:rowId xmlns:a16="http://schemas.microsoft.com/office/drawing/2014/main" val="3049416672"/>
                  </a:ext>
                </a:extLst>
              </a:tr>
              <a:tr h="4102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dirty="0"/>
                        <a:t>749</a:t>
                      </a:r>
                    </a:p>
                  </a:txBody>
                  <a:tcPr/>
                </a:tc>
                <a:tc>
                  <a:txBody>
                    <a:bodyPr/>
                    <a:lstStyle/>
                    <a:p>
                      <a:r>
                        <a:rPr lang="en-US" dirty="0"/>
                        <a:t>433</a:t>
                      </a:r>
                    </a:p>
                  </a:txBody>
                  <a:tcPr/>
                </a:tc>
                <a:extLst>
                  <a:ext uri="{0D108BD9-81ED-4DB2-BD59-A6C34878D82A}">
                    <a16:rowId xmlns:a16="http://schemas.microsoft.com/office/drawing/2014/main" val="661841866"/>
                  </a:ext>
                </a:extLst>
              </a:tr>
              <a:tr h="410253">
                <a:tc rowSpan="2">
                  <a:txBody>
                    <a:bodyPr/>
                    <a:lstStyle/>
                    <a:p>
                      <a:r>
                        <a:rPr lang="en-US" dirty="0"/>
                        <a:t>Logistic Regression</a:t>
                      </a:r>
                    </a:p>
                    <a:p>
                      <a:r>
                        <a:rPr lang="en-US" dirty="0"/>
                        <a:t>(Threshold 0.2)</a:t>
                      </a:r>
                    </a:p>
                  </a:txBody>
                  <a:tcPr/>
                </a:tc>
                <a:tc rowSpan="2">
                  <a:txBody>
                    <a:bodyPr/>
                    <a:lstStyle/>
                    <a:p>
                      <a:r>
                        <a:rPr lang="en-US" dirty="0"/>
                        <a:t>0.77</a:t>
                      </a:r>
                    </a:p>
                  </a:txBody>
                  <a:tcPr/>
                </a:tc>
                <a:tc rowSpan="2">
                  <a:txBody>
                    <a:bodyPr/>
                    <a:lstStyle/>
                    <a:p>
                      <a:r>
                        <a:rPr lang="en-US" dirty="0"/>
                        <a:t>0.761</a:t>
                      </a:r>
                    </a:p>
                  </a:txBody>
                  <a:tcPr/>
                </a:tc>
                <a:tc rowSpan="2">
                  <a:txBody>
                    <a:bodyPr/>
                    <a:lstStyle/>
                    <a:p>
                      <a:r>
                        <a:rPr lang="en-US" dirty="0"/>
                        <a:t>0.443</a:t>
                      </a:r>
                    </a:p>
                  </a:txBody>
                  <a:tcPr/>
                </a:tc>
                <a:tc rowSpan="2">
                  <a:txBody>
                    <a:bodyPr/>
                    <a:lstStyle/>
                    <a:p>
                      <a:r>
                        <a:rPr lang="en-US" dirty="0"/>
                        <a:t>0.618</a:t>
                      </a:r>
                    </a:p>
                  </a:txBody>
                  <a:tcPr/>
                </a:tc>
                <a:tc>
                  <a:txBody>
                    <a:bodyPr/>
                    <a:lstStyle/>
                    <a:p>
                      <a:r>
                        <a:rPr lang="en-US" dirty="0"/>
                        <a:t>3616</a:t>
                      </a:r>
                    </a:p>
                  </a:txBody>
                  <a:tcPr/>
                </a:tc>
                <a:tc>
                  <a:txBody>
                    <a:bodyPr/>
                    <a:lstStyle/>
                    <a:p>
                      <a:r>
                        <a:rPr lang="en-US" dirty="0"/>
                        <a:t>916</a:t>
                      </a:r>
                    </a:p>
                  </a:txBody>
                  <a:tcPr/>
                </a:tc>
                <a:extLst>
                  <a:ext uri="{0D108BD9-81ED-4DB2-BD59-A6C34878D82A}">
                    <a16:rowId xmlns:a16="http://schemas.microsoft.com/office/drawing/2014/main" val="3426975465"/>
                  </a:ext>
                </a:extLst>
              </a:tr>
              <a:tr h="4102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dirty="0"/>
                        <a:t>452</a:t>
                      </a:r>
                    </a:p>
                  </a:txBody>
                  <a:tcPr/>
                </a:tc>
                <a:tc>
                  <a:txBody>
                    <a:bodyPr/>
                    <a:lstStyle/>
                    <a:p>
                      <a:r>
                        <a:rPr lang="en-US" dirty="0"/>
                        <a:t>730</a:t>
                      </a:r>
                    </a:p>
                  </a:txBody>
                  <a:tcPr/>
                </a:tc>
                <a:extLst>
                  <a:ext uri="{0D108BD9-81ED-4DB2-BD59-A6C34878D82A}">
                    <a16:rowId xmlns:a16="http://schemas.microsoft.com/office/drawing/2014/main" val="3252246501"/>
                  </a:ext>
                </a:extLst>
              </a:tr>
            </a:tbl>
          </a:graphicData>
        </a:graphic>
      </p:graphicFrame>
    </p:spTree>
    <p:extLst>
      <p:ext uri="{BB962C8B-B14F-4D97-AF65-F5344CB8AC3E}">
        <p14:creationId xmlns:p14="http://schemas.microsoft.com/office/powerpoint/2010/main" val="322880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conclusion</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345915"/>
            <a:ext cx="10893174" cy="5229546"/>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Explored &amp; visualized the data and understand the relationship among the features and target</a:t>
            </a:r>
          </a:p>
          <a:p>
            <a:pPr algn="just"/>
            <a:r>
              <a:rPr lang="en-US" dirty="0"/>
              <a:t>Used train and validation data split to evaluate the model performance to predict the target i.e. detecting whether a credit card client will default next month or not</a:t>
            </a:r>
          </a:p>
          <a:p>
            <a:pPr algn="just"/>
            <a:r>
              <a:rPr lang="en-US" dirty="0"/>
              <a:t>Accuracy of the Dummy classifier is 0.793</a:t>
            </a:r>
          </a:p>
          <a:p>
            <a:pPr algn="just"/>
            <a:r>
              <a:rPr lang="en-US" dirty="0"/>
              <a:t>Among the models (logistic Regression, Random Forest &amp; Deep Learning), Logistic Regression &amp; Deep learning models perform well and the accuracy of the models is more than base/dummy model as well.</a:t>
            </a:r>
          </a:p>
          <a:p>
            <a:pPr algn="just"/>
            <a:r>
              <a:rPr lang="en-US" dirty="0"/>
              <a:t>If we set threshold value is 0.2, then False Negative (Type II error) is improved by 40%</a:t>
            </a:r>
          </a:p>
          <a:p>
            <a:pPr algn="just"/>
            <a:endParaRPr lang="en-US" dirty="0"/>
          </a:p>
          <a:p>
            <a:pPr algn="just"/>
            <a:endParaRPr lang="en-US" dirty="0"/>
          </a:p>
          <a:p>
            <a:pPr algn="just"/>
            <a:endParaRPr lang="en-US" dirty="0"/>
          </a:p>
          <a:p>
            <a:pPr algn="just"/>
            <a:endParaRPr lang="en-US"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60038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Links</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1" y="1345915"/>
            <a:ext cx="11260476" cy="5229546"/>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Dataset: </a:t>
            </a:r>
            <a:r>
              <a:rPr lang="en-US" dirty="0">
                <a:hlinkClick r:id="rId2"/>
              </a:rPr>
              <a:t>https://archive.ics.uci.edu/ml/datasets/default+of+credit+card+clients</a:t>
            </a:r>
            <a:endParaRPr lang="en-US" dirty="0"/>
          </a:p>
          <a:p>
            <a:pPr algn="just"/>
            <a:r>
              <a:rPr lang="en-US" dirty="0" err="1"/>
              <a:t>Github</a:t>
            </a:r>
            <a:r>
              <a:rPr lang="en-US" dirty="0"/>
              <a:t>: </a:t>
            </a:r>
            <a:r>
              <a:rPr lang="en-US" dirty="0">
                <a:hlinkClick r:id="rId3"/>
              </a:rPr>
              <a:t>https://github.com/sreenivasulu-parimi/IBMAdvancedDataScienceCapstone</a:t>
            </a:r>
            <a:endParaRPr lang="en-US" dirty="0"/>
          </a:p>
          <a:p>
            <a:pPr algn="just"/>
            <a:r>
              <a:rPr lang="en-US" dirty="0"/>
              <a:t>ADD: </a:t>
            </a:r>
            <a:r>
              <a:rPr lang="en-US" dirty="0">
                <a:hlinkClick r:id="rId4"/>
              </a:rPr>
              <a:t>https://github.com/sreenivasulu-parimi/IBMAdvancedDataScienceCapstone/blob/main/Architectural%20Decisions%20Document.pdf</a:t>
            </a:r>
            <a:endParaRPr lang="en-US" dirty="0"/>
          </a:p>
          <a:p>
            <a:pPr algn="just"/>
            <a:r>
              <a:rPr lang="en-US" dirty="0"/>
              <a:t>Notebook: </a:t>
            </a:r>
            <a:r>
              <a:rPr lang="en-US" dirty="0">
                <a:hlinkClick r:id="rId5"/>
              </a:rPr>
              <a:t>https://github.com/sreenivasulu-parimi/IBMAdvancedDataScienceCapstone/blob/main/IBM%20Advance%20Data%20Science%20Capstone%20Note%20Book.ipynb</a:t>
            </a:r>
            <a:endParaRPr lang="en-US" dirty="0"/>
          </a:p>
          <a:p>
            <a:pPr algn="just"/>
            <a:endParaRPr lang="en-US" dirty="0"/>
          </a:p>
          <a:p>
            <a:pPr algn="just"/>
            <a:endParaRPr lang="en-US" dirty="0"/>
          </a:p>
          <a:p>
            <a:pPr algn="just"/>
            <a:endParaRPr lang="en-US" dirty="0"/>
          </a:p>
          <a:p>
            <a:pPr algn="just"/>
            <a:endParaRPr lang="en-US"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33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background</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345915"/>
            <a:ext cx="10131425" cy="4445286"/>
          </a:xfrm>
        </p:spPr>
        <p:txBody>
          <a:bodyPr>
            <a:normAutofit/>
          </a:bodyPr>
          <a:lstStyle/>
          <a:p>
            <a:pPr algn="just"/>
            <a:r>
              <a:rPr lang="en-US" altLang="en-US" dirty="0"/>
              <a:t>A Taiwan-based credit card issuer wants to better predict the likelihood of default for its customers, as well as identify the key drivers that determine this likelihood.</a:t>
            </a:r>
          </a:p>
          <a:p>
            <a:pPr algn="just"/>
            <a:r>
              <a:rPr lang="en-US" altLang="en-US" dirty="0"/>
              <a:t>It would also help the issuer have a better understanding of their current and potential customers, which would inform their future strategy, including their planning of offering targeted credit products to their customers.</a:t>
            </a:r>
          </a:p>
          <a:p>
            <a:pPr algn="just"/>
            <a:endParaRPr lang="en-US" alt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92363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47956"/>
            <a:ext cx="10131425" cy="756863"/>
          </a:xfrm>
        </p:spPr>
        <p:txBody>
          <a:bodyPr/>
          <a:lstStyle/>
          <a:p>
            <a:r>
              <a:rPr lang="en-US" dirty="0"/>
              <a:t>Use case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191802"/>
            <a:ext cx="10131425" cy="5455578"/>
          </a:xfrm>
        </p:spPr>
        <p:txBody>
          <a:bodyPr>
            <a:normAutofit/>
          </a:bodyPr>
          <a:lstStyle/>
          <a:p>
            <a:pPr algn="just"/>
            <a:r>
              <a:rPr lang="en-US" dirty="0"/>
              <a:t>Identify the key drivers that determine the likelihood of credit card default.</a:t>
            </a:r>
          </a:p>
          <a:p>
            <a:pPr algn="just"/>
            <a:r>
              <a:rPr lang="en-US" dirty="0"/>
              <a:t>Predict the likelihood of credit card default for customers of the Bank.</a:t>
            </a:r>
          </a:p>
          <a:p>
            <a:pPr algn="just"/>
            <a:endParaRPr lang="en-US" dirty="0"/>
          </a:p>
          <a:p>
            <a:pPr algn="just"/>
            <a:endParaRPr lang="en-US" dirty="0"/>
          </a:p>
          <a:p>
            <a:pPr algn="just"/>
            <a:endParaRPr lang="en-US" dirty="0"/>
          </a:p>
          <a:p>
            <a:pPr marL="0" indent="0"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00128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Approach</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345915"/>
            <a:ext cx="10131425" cy="4445286"/>
          </a:xfrm>
        </p:spPr>
        <p:txBody>
          <a:bodyPr>
            <a:normAutofit/>
          </a:bodyPr>
          <a:lstStyle/>
          <a:p>
            <a:pPr algn="just"/>
            <a:r>
              <a:rPr lang="en-US" dirty="0"/>
              <a:t>The approach that used here is Supervised learning Algorithm.</a:t>
            </a:r>
          </a:p>
          <a:p>
            <a:pPr algn="just"/>
            <a:r>
              <a:rPr lang="en-US" dirty="0"/>
              <a:t>The idea behind using this is have a prior knowledge on our output values</a:t>
            </a:r>
          </a:p>
          <a:p>
            <a:pPr algn="just"/>
            <a:r>
              <a:rPr lang="en-US" dirty="0"/>
              <a:t>It acts as a guide to teach the algorithms what conclusion it should come up with</a:t>
            </a:r>
          </a:p>
          <a:p>
            <a:pPr algn="just"/>
            <a:r>
              <a:rPr lang="en-US" dirty="0"/>
              <a:t>Common algorithms in supervised learning includes logistic regression, naive </a:t>
            </a:r>
            <a:r>
              <a:rPr lang="en-US" dirty="0" err="1"/>
              <a:t>bayes</a:t>
            </a:r>
            <a:r>
              <a:rPr lang="en-US" dirty="0"/>
              <a:t>, support vector machines and decision tree classifier</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24746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Data Overview</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410967" y="1561672"/>
            <a:ext cx="11198832" cy="4952143"/>
          </a:xfrm>
        </p:spPr>
        <p:txBody>
          <a:bodyPr>
            <a:normAutofit lnSpcReduction="10000"/>
          </a:bodyPr>
          <a:lstStyle/>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endParaRPr lang="en-US" altLang="en-US" dirty="0"/>
          </a:p>
          <a:p>
            <a:pPr algn="just"/>
            <a:r>
              <a:rPr lang="en-US" altLang="en-US" dirty="0"/>
              <a:t>The dataset is available at </a:t>
            </a:r>
            <a:r>
              <a:rPr lang="en-US" altLang="en-US" dirty="0">
                <a:hlinkClick r:id="rId2">
                  <a:extLst>
                    <a:ext uri="{A12FA001-AC4F-418D-AE19-62706E023703}">
                      <ahyp:hlinkClr xmlns:ahyp="http://schemas.microsoft.com/office/drawing/2018/hyperlinkcolor" val="tx"/>
                    </a:ext>
                  </a:extLst>
                </a:hlinkClick>
              </a:rPr>
              <a:t>https://archive.ics.uci.edu/ml/datasets/default+of+credit+card+clients</a:t>
            </a:r>
            <a:endParaRPr lang="en-US" altLang="en-US" dirty="0"/>
          </a:p>
          <a:p>
            <a:pPr algn="just"/>
            <a:r>
              <a:rPr lang="en-US" altLang="en-US" dirty="0"/>
              <a:t>The data has 30000 observations and 25 attributes</a:t>
            </a:r>
          </a:p>
          <a:p>
            <a:pPr algn="just"/>
            <a:endParaRPr lang="en-US" altLang="en-US" dirty="0"/>
          </a:p>
          <a:p>
            <a:endParaRPr lang="en-US" dirty="0"/>
          </a:p>
        </p:txBody>
      </p:sp>
      <p:pic>
        <p:nvPicPr>
          <p:cNvPr id="5" name="Picture 4">
            <a:extLst>
              <a:ext uri="{FF2B5EF4-FFF2-40B4-BE49-F238E27FC236}">
                <a16:creationId xmlns:a16="http://schemas.microsoft.com/office/drawing/2014/main" id="{83C9E0C7-2BD6-4E73-9696-75FB54FFCB1F}"/>
              </a:ext>
            </a:extLst>
          </p:cNvPr>
          <p:cNvPicPr>
            <a:picLocks noChangeAspect="1"/>
          </p:cNvPicPr>
          <p:nvPr/>
        </p:nvPicPr>
        <p:blipFill>
          <a:blip r:embed="rId3"/>
          <a:stretch>
            <a:fillRect/>
          </a:stretch>
        </p:blipFill>
        <p:spPr>
          <a:xfrm>
            <a:off x="894707" y="1387011"/>
            <a:ext cx="10611491" cy="3760342"/>
          </a:xfrm>
          <a:prstGeom prst="rect">
            <a:avLst/>
          </a:prstGeom>
        </p:spPr>
      </p:pic>
    </p:spTree>
    <p:extLst>
      <p:ext uri="{BB962C8B-B14F-4D97-AF65-F5344CB8AC3E}">
        <p14:creationId xmlns:p14="http://schemas.microsoft.com/office/powerpoint/2010/main" val="9081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Data Overview </a:t>
            </a:r>
            <a:r>
              <a:rPr lang="en-US" sz="1800" dirty="0"/>
              <a:t>continue…</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345915"/>
            <a:ext cx="10893174" cy="4923033"/>
          </a:xfrm>
        </p:spPr>
        <p:txBody>
          <a:bodyPr>
            <a:normAutofit/>
          </a:bodyPr>
          <a:lstStyle/>
          <a:p>
            <a:pPr marL="0" indent="0">
              <a:buNone/>
            </a:pPr>
            <a:r>
              <a:rPr lang="en-US" b="1" u="sng" dirty="0"/>
              <a:t>Features description</a:t>
            </a:r>
            <a:r>
              <a:rPr lang="en-US" dirty="0"/>
              <a:t>:</a:t>
            </a:r>
          </a:p>
          <a:p>
            <a:pPr marL="0" indent="0">
              <a:buNone/>
            </a:pPr>
            <a:r>
              <a:rPr lang="en-US" dirty="0"/>
              <a:t>LIMIT_BAL: Amount of the given credit (NT dollar): it includes both the individual consumer credit and his/her family (supplementary) credit.</a:t>
            </a:r>
          </a:p>
          <a:p>
            <a:pPr marL="0" indent="0">
              <a:buNone/>
            </a:pPr>
            <a:r>
              <a:rPr lang="en-US" dirty="0"/>
              <a:t>SEX: Gender (1 = male; 2 = female).</a:t>
            </a:r>
          </a:p>
          <a:p>
            <a:pPr marL="0" indent="0">
              <a:buNone/>
            </a:pPr>
            <a:r>
              <a:rPr lang="en-US" dirty="0"/>
              <a:t>EDUCATION: Education (1 = graduate school; 2 = university; 3 = high school; 4 = others).</a:t>
            </a:r>
          </a:p>
          <a:p>
            <a:pPr marL="0" indent="0">
              <a:buNone/>
            </a:pPr>
            <a:r>
              <a:rPr lang="en-US" dirty="0"/>
              <a:t>MARRIAGE: Marital status (1 = married; 2 = single; 3 = others).</a:t>
            </a:r>
          </a:p>
          <a:p>
            <a:pPr marL="0" indent="0">
              <a:buNone/>
            </a:pPr>
            <a:r>
              <a:rPr lang="en-US" dirty="0"/>
              <a:t>AGE: Age (year).</a:t>
            </a:r>
          </a:p>
          <a:p>
            <a:pPr marL="0" indent="0">
              <a:buNone/>
            </a:pPr>
            <a:r>
              <a:rPr lang="en-US" dirty="0"/>
              <a:t>PAY_0 to PAY_6: History of past payment. </a:t>
            </a:r>
          </a:p>
          <a:p>
            <a:pPr marL="0" indent="0">
              <a:buNone/>
            </a:pPr>
            <a:r>
              <a:rPr lang="en-US" dirty="0"/>
              <a:t>BILL_AMT1 to BILL_AMT6: Amount of bill statement (NT dollar) </a:t>
            </a:r>
          </a:p>
          <a:p>
            <a:pPr marL="0" indent="0">
              <a:buNone/>
            </a:pPr>
            <a:r>
              <a:rPr lang="en-US" dirty="0"/>
              <a:t>PAY_AMT1 to PAY_AMT6: Amount of previous payment (NT dollar).</a:t>
            </a:r>
          </a:p>
          <a:p>
            <a:pPr marL="0" indent="0">
              <a:buNone/>
            </a:pPr>
            <a:r>
              <a:rPr lang="en-US" dirty="0"/>
              <a:t>default payment next month: positive class: default | negative class: pay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591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9F7-C2DE-471C-B8DC-8B919A6A2157}"/>
              </a:ext>
            </a:extLst>
          </p:cNvPr>
          <p:cNvSpPr>
            <a:spLocks noGrp="1"/>
          </p:cNvSpPr>
          <p:nvPr>
            <p:ph type="title"/>
          </p:nvPr>
        </p:nvSpPr>
        <p:spPr>
          <a:xfrm>
            <a:off x="685801" y="589052"/>
            <a:ext cx="10131425" cy="756863"/>
          </a:xfrm>
        </p:spPr>
        <p:txBody>
          <a:bodyPr/>
          <a:lstStyle/>
          <a:p>
            <a:r>
              <a:rPr lang="en-US" dirty="0"/>
              <a:t>Data exploration and visualization</a:t>
            </a:r>
          </a:p>
        </p:txBody>
      </p:sp>
      <p:sp>
        <p:nvSpPr>
          <p:cNvPr id="3" name="Content Placeholder 2">
            <a:extLst>
              <a:ext uri="{FF2B5EF4-FFF2-40B4-BE49-F238E27FC236}">
                <a16:creationId xmlns:a16="http://schemas.microsoft.com/office/drawing/2014/main" id="{EE232278-8EF3-4C2C-873E-54BCA2B70795}"/>
              </a:ext>
            </a:extLst>
          </p:cNvPr>
          <p:cNvSpPr>
            <a:spLocks noGrp="1"/>
          </p:cNvSpPr>
          <p:nvPr>
            <p:ph idx="1"/>
          </p:nvPr>
        </p:nvSpPr>
        <p:spPr>
          <a:xfrm>
            <a:off x="685801" y="1561673"/>
            <a:ext cx="10893174" cy="4707275"/>
          </a:xfrm>
        </p:spPr>
        <p:txBody>
          <a:bodyPr>
            <a:normAutofit/>
          </a:bodyPr>
          <a:lstStyle/>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b="1" u="sng" dirty="0"/>
          </a:p>
          <a:p>
            <a:pPr algn="just"/>
            <a:endParaRPr lang="en-US" dirty="0"/>
          </a:p>
          <a:p>
            <a:pPr algn="just"/>
            <a:endParaRPr lang="en-US" dirty="0"/>
          </a:p>
          <a:p>
            <a:pPr algn="just"/>
            <a:endParaRPr lang="en-US" dirty="0"/>
          </a:p>
          <a:p>
            <a:pPr algn="just"/>
            <a:r>
              <a:rPr lang="en-US" dirty="0"/>
              <a:t>In the data set, there are 30000 observations and 25 features</a:t>
            </a:r>
          </a:p>
        </p:txBody>
      </p:sp>
      <p:pic>
        <p:nvPicPr>
          <p:cNvPr id="4" name="Picture 3">
            <a:extLst>
              <a:ext uri="{FF2B5EF4-FFF2-40B4-BE49-F238E27FC236}">
                <a16:creationId xmlns:a16="http://schemas.microsoft.com/office/drawing/2014/main" id="{B110AF12-03F6-456D-B0E9-34D04EB45150}"/>
              </a:ext>
            </a:extLst>
          </p:cNvPr>
          <p:cNvPicPr>
            <a:picLocks noChangeAspect="1"/>
          </p:cNvPicPr>
          <p:nvPr/>
        </p:nvPicPr>
        <p:blipFill>
          <a:blip r:embed="rId2"/>
          <a:stretch>
            <a:fillRect/>
          </a:stretch>
        </p:blipFill>
        <p:spPr>
          <a:xfrm>
            <a:off x="685801" y="1469204"/>
            <a:ext cx="10820398" cy="4068567"/>
          </a:xfrm>
          <a:prstGeom prst="rect">
            <a:avLst/>
          </a:prstGeom>
        </p:spPr>
      </p:pic>
    </p:spTree>
    <p:extLst>
      <p:ext uri="{BB962C8B-B14F-4D97-AF65-F5344CB8AC3E}">
        <p14:creationId xmlns:p14="http://schemas.microsoft.com/office/powerpoint/2010/main" val="91292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82EB-9A18-4BE5-BC5E-36E25AA0D21A}"/>
              </a:ext>
            </a:extLst>
          </p:cNvPr>
          <p:cNvSpPr>
            <a:spLocks noGrp="1"/>
          </p:cNvSpPr>
          <p:nvPr>
            <p:ph type="title"/>
          </p:nvPr>
        </p:nvSpPr>
        <p:spPr>
          <a:xfrm>
            <a:off x="685801" y="609601"/>
            <a:ext cx="10131425" cy="571928"/>
          </a:xfrm>
        </p:spPr>
        <p:txBody>
          <a:bodyPr>
            <a:normAutofit fontScale="90000"/>
          </a:bodyPr>
          <a:lstStyle/>
          <a:p>
            <a:r>
              <a:rPr lang="en-US" dirty="0"/>
              <a:t>Data exploration and visualization </a:t>
            </a:r>
            <a:r>
              <a:rPr lang="en-US" sz="2000" dirty="0"/>
              <a:t>continue…</a:t>
            </a:r>
          </a:p>
        </p:txBody>
      </p:sp>
      <p:sp>
        <p:nvSpPr>
          <p:cNvPr id="4" name="Content Placeholder 3">
            <a:extLst>
              <a:ext uri="{FF2B5EF4-FFF2-40B4-BE49-F238E27FC236}">
                <a16:creationId xmlns:a16="http://schemas.microsoft.com/office/drawing/2014/main" id="{C4BE08F9-8F5B-4F09-B83F-396F92D706A7}"/>
              </a:ext>
            </a:extLst>
          </p:cNvPr>
          <p:cNvSpPr>
            <a:spLocks noGrp="1"/>
          </p:cNvSpPr>
          <p:nvPr>
            <p:ph sz="half" idx="2"/>
          </p:nvPr>
        </p:nvSpPr>
        <p:spPr>
          <a:xfrm>
            <a:off x="5821895" y="2142068"/>
            <a:ext cx="4995332" cy="3118302"/>
          </a:xfrm>
        </p:spPr>
        <p:txBody>
          <a:bodyPr/>
          <a:lstStyle/>
          <a:p>
            <a:r>
              <a:rPr lang="en-US" dirty="0"/>
              <a:t>The visual shows the total number of observations for defaulters and non – defaulters</a:t>
            </a:r>
          </a:p>
          <a:p>
            <a:r>
              <a:rPr lang="en-US" dirty="0"/>
              <a:t>If they would do payment or not (yes = 1, no = 0) for the next month</a:t>
            </a:r>
          </a:p>
          <a:p>
            <a:pPr lvl="1"/>
            <a:r>
              <a:rPr lang="en-US" dirty="0"/>
              <a:t>22% - default</a:t>
            </a:r>
          </a:p>
          <a:p>
            <a:pPr lvl="1"/>
            <a:r>
              <a:rPr lang="en-US" dirty="0"/>
              <a:t>78% - non-default</a:t>
            </a:r>
          </a:p>
        </p:txBody>
      </p:sp>
      <p:pic>
        <p:nvPicPr>
          <p:cNvPr id="5" name="Content Placeholder 4">
            <a:extLst>
              <a:ext uri="{FF2B5EF4-FFF2-40B4-BE49-F238E27FC236}">
                <a16:creationId xmlns:a16="http://schemas.microsoft.com/office/drawing/2014/main" id="{8D91CC5D-558B-4355-B49D-E576E87FB13B}"/>
              </a:ext>
            </a:extLst>
          </p:cNvPr>
          <p:cNvPicPr>
            <a:picLocks noGrp="1" noChangeAspect="1"/>
          </p:cNvPicPr>
          <p:nvPr>
            <p:ph sz="half" idx="1"/>
          </p:nvPr>
        </p:nvPicPr>
        <p:blipFill>
          <a:blip r:embed="rId2"/>
          <a:stretch>
            <a:fillRect/>
          </a:stretch>
        </p:blipFill>
        <p:spPr>
          <a:xfrm>
            <a:off x="685800" y="1366464"/>
            <a:ext cx="4995863" cy="4520628"/>
          </a:xfrm>
          <a:prstGeom prst="rect">
            <a:avLst/>
          </a:prstGeom>
        </p:spPr>
      </p:pic>
    </p:spTree>
    <p:extLst>
      <p:ext uri="{BB962C8B-B14F-4D97-AF65-F5344CB8AC3E}">
        <p14:creationId xmlns:p14="http://schemas.microsoft.com/office/powerpoint/2010/main" val="3574632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{51E6A9F8-7CE6-4358-A5B3-6D0D04196307}tf03457452</Template>
  <TotalTime>1555</TotalTime>
  <Words>1330</Words>
  <Application>Microsoft Office PowerPoint</Application>
  <PresentationFormat>Widescreen</PresentationFormat>
  <Paragraphs>362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IBM Advanced Data Science Capstone</vt:lpstr>
      <vt:lpstr>Agenda</vt:lpstr>
      <vt:lpstr>background</vt:lpstr>
      <vt:lpstr>Use case</vt:lpstr>
      <vt:lpstr>Approach</vt:lpstr>
      <vt:lpstr>Data Overview</vt:lpstr>
      <vt:lpstr>Data Overview continue…</vt:lpstr>
      <vt:lpstr>Data exploration and visualization</vt:lpstr>
      <vt:lpstr>Data exploration and visualization continue…</vt:lpstr>
      <vt:lpstr>Data exploration and visualization continue…</vt:lpstr>
      <vt:lpstr>Data exploration and visualization continue…</vt:lpstr>
      <vt:lpstr>Data exploration and visualization continue…</vt:lpstr>
      <vt:lpstr>Preprocess - feature engineering</vt:lpstr>
      <vt:lpstr>Preprocess - feature engineering continue…</vt:lpstr>
      <vt:lpstr>Model selection</vt:lpstr>
      <vt:lpstr>Model Evaluation</vt:lpstr>
      <vt:lpstr>Model Evaluation Continue…</vt:lpstr>
      <vt:lpstr>Model Evaluation continue…</vt:lpstr>
      <vt:lpstr>Model Evaluation continue…</vt:lpstr>
      <vt:lpstr>Model Evaluation continue…</vt:lpstr>
      <vt:lpstr>Model Evaluation continue…</vt:lpstr>
      <vt:lpstr>Evaluation result/outcome</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Parimi, Sreenivasulu</dc:creator>
  <cp:lastModifiedBy>Parimi, Sreenivasulu</cp:lastModifiedBy>
  <cp:revision>118</cp:revision>
  <dcterms:created xsi:type="dcterms:W3CDTF">2020-10-04T06:59:03Z</dcterms:created>
  <dcterms:modified xsi:type="dcterms:W3CDTF">2020-10-10T12:22:22Z</dcterms:modified>
</cp:coreProperties>
</file>