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.jpeg" ContentType="image/jpeg"/>
  <Override PartName="/ppt/media/image10.png" ContentType="image/png"/>
  <Override PartName="/ppt/media/image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D1E694-7C78-404C-BCB9-6D7BC27C93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CBD5F5C-DFF8-45F1-8BC8-4A3CD83F0C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360F675-FD9E-4FAB-9EE7-8F9BCC6CDE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FF5247-8CFD-476F-A5B2-AE9D96F13B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1F3B5D-6A6B-43A4-A3FC-BD471FBED9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D8CA0B2-D4EF-4BF6-8B7C-BD29E893CE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772052-9CD4-4DB3-A0A3-AF6FF75355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BB74545-3575-4D3E-BC02-079CD73C1A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4CB84E1-48D2-4296-9E9E-D0DF15161D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1" name="TextBox 8" hidden="1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91A7A6-97C6-40E5-9C86-D8F223AB9AD8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5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56" name="TextBox 8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24779A-E98E-4F65-8EFD-EF9DAA5784DD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61" name="TextBox 8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D72EB7-8879-43C1-843A-4FDEA9EC6493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10" name="TextBox 8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F2C147-12E9-4C1F-BD40-5A167C767D73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15" name="TextBox 8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342FCD-5A36-464D-9058-8B495CBDA622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20" name="TextBox 8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26" name="TextBox 8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F9C423-8E74-4D59-B476-561DE09A9CCE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31" name="TextBox 8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39" name="TextBox 8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5D476B-558E-4445-81F1-B73D87A8FE57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44" name="TextBox 8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6F5C1B-24E4-423F-8189-1BA3041F225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7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741320" y="5372640"/>
            <a:ext cx="1224360" cy="1165680"/>
          </a:xfrm>
          <a:prstGeom prst="rect">
            <a:avLst/>
          </a:prstGeom>
          <a:ln w="0">
            <a:noFill/>
          </a:ln>
        </p:spPr>
      </p:pic>
      <p:sp>
        <p:nvSpPr>
          <p:cNvPr id="51" name="TextBox 8"/>
          <p:cNvSpPr/>
          <p:nvPr/>
        </p:nvSpPr>
        <p:spPr>
          <a:xfrm>
            <a:off x="10468440" y="6492960"/>
            <a:ext cx="17107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accent4"/>
                </a:solidFill>
                <a:latin typeface="Calibri"/>
              </a:rPr>
              <a:t>CS771: Intro to 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E1DB9F-6A15-4E1E-BDEF-FDE852AB0EAF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Decision_tree_learning" TargetMode="Externa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9560" y="2247480"/>
            <a:ext cx="11492280" cy="141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6000"/>
            </a:br>
            <a:br>
              <a:rPr sz="6000"/>
            </a:br>
            <a:br>
              <a:rPr sz="4800"/>
            </a:br>
            <a:r>
              <a:rPr b="1" lang="en-GB" sz="4800" spc="-1" strike="noStrike">
                <a:solidFill>
                  <a:schemeClr val="lt1"/>
                </a:solidFill>
                <a:latin typeface="Garamond"/>
              </a:rPr>
              <a:t>Learning using Decision Trees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2896920" y="4830120"/>
            <a:ext cx="6281280" cy="82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700" spc="-1" strike="noStrike">
                <a:solidFill>
                  <a:schemeClr val="lt1"/>
                </a:solidFill>
                <a:latin typeface="Garamond"/>
              </a:rPr>
              <a:t>CS771: Introduction to Machine Learning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700" spc="-1" strike="noStrike">
                <a:solidFill>
                  <a:schemeClr val="lt1"/>
                </a:solidFill>
                <a:latin typeface="Garamond"/>
              </a:rPr>
              <a:t>Nisheeth</a:t>
            </a:r>
            <a:endParaRPr b="0" lang="en-US" sz="27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advTm="12000" p14:dur="2000"/>
    </mc:Choice>
    <mc:Fallback>
      <p:transition spd="slow" advTm="12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Techniques to Split at Internal Nodes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Each internal node decides which outgoing branch an input should be sent 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This decision/split can be done using various ways, e.g.,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Testing the value of a single feature at a time (such internal node called “Decision Stump”)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Abadi Extra Light"/>
              </a:rPr>
              <a:t>See here for more 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Abadi Extra Light"/>
                <a:hlinkClick r:id="rId1"/>
              </a:rPr>
              <a:t>details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Learning a classifier (e.g., LwP or some more sophisticated classifier)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5" name="Picture 2" descr=""/>
          <p:cNvPicPr/>
          <p:nvPr/>
        </p:nvPicPr>
        <p:blipFill>
          <a:blip r:embed="rId2"/>
          <a:stretch/>
        </p:blipFill>
        <p:spPr>
          <a:xfrm>
            <a:off x="3206520" y="2892960"/>
            <a:ext cx="5857200" cy="18471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4" descr=""/>
          <p:cNvPicPr/>
          <p:nvPr/>
        </p:nvPicPr>
        <p:blipFill>
          <a:blip r:embed="rId3"/>
          <a:stretch/>
        </p:blipFill>
        <p:spPr>
          <a:xfrm>
            <a:off x="1779120" y="5185800"/>
            <a:ext cx="5666760" cy="1608840"/>
          </a:xfrm>
          <a:prstGeom prst="rect">
            <a:avLst/>
          </a:prstGeom>
          <a:ln w="0">
            <a:noFill/>
          </a:ln>
        </p:spPr>
      </p:pic>
      <p:sp>
        <p:nvSpPr>
          <p:cNvPr id="307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53D9205F-D29C-4375-B6E1-AF2D50AC5151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Picture 8" descr=""/>
          <p:cNvPicPr/>
          <p:nvPr/>
        </p:nvPicPr>
        <p:blipFill>
          <a:blip r:embed="rId4"/>
          <a:stretch/>
        </p:blipFill>
        <p:spPr>
          <a:xfrm>
            <a:off x="11151720" y="283104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309" name="Speech Bubble: Rectangle 9"/>
          <p:cNvSpPr/>
          <p:nvPr/>
        </p:nvSpPr>
        <p:spPr>
          <a:xfrm>
            <a:off x="9246600" y="2711880"/>
            <a:ext cx="1826280" cy="1847160"/>
          </a:xfrm>
          <a:prstGeom prst="wedgeRectCallout">
            <a:avLst>
              <a:gd name="adj1" fmla="val 68829"/>
              <a:gd name="adj2" fmla="val -28172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dk1"/>
                </a:solidFill>
                <a:latin typeface="Abadi Extra Light"/>
              </a:rPr>
              <a:t>DT methods based on testing a single feature at each internal node are faster and more popular (e.g., ID3, C4.5 algos)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Picture 10" descr=""/>
          <p:cNvPicPr/>
          <p:nvPr/>
        </p:nvPicPr>
        <p:blipFill>
          <a:blip r:embed="rId5"/>
          <a:stretch/>
        </p:blipFill>
        <p:spPr>
          <a:xfrm>
            <a:off x="11011320" y="549684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311" name="Speech Bubble: Rectangle 11"/>
          <p:cNvSpPr/>
          <p:nvPr/>
        </p:nvSpPr>
        <p:spPr>
          <a:xfrm>
            <a:off x="7886880" y="5244480"/>
            <a:ext cx="3090600" cy="1442880"/>
          </a:xfrm>
          <a:prstGeom prst="wedgeRectCallout">
            <a:avLst>
              <a:gd name="adj1" fmla="val 63696"/>
              <a:gd name="adj2" fmla="val 13700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dk1"/>
                </a:solidFill>
                <a:latin typeface="Abadi Extra Light"/>
              </a:rPr>
              <a:t>DT methods based on learning and using a separate classifier at each internal node are less common. But this approach can be very powerful and are sometimes used in some advanced DT methods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Speech Bubble: Rectangle 12"/>
          <p:cNvSpPr/>
          <p:nvPr/>
        </p:nvSpPr>
        <p:spPr>
          <a:xfrm>
            <a:off x="123840" y="2928960"/>
            <a:ext cx="2937240" cy="1770120"/>
          </a:xfrm>
          <a:prstGeom prst="wedgeRectCallout">
            <a:avLst>
              <a:gd name="adj1" fmla="val 58508"/>
              <a:gd name="adj2" fmla="val -31055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dk1"/>
                </a:solidFill>
                <a:latin typeface="Abadi Extra Light"/>
              </a:rPr>
              <a:t>With this approach, all features and all possible values of each feature need to be evaluated in selecting the feature to be tested at each internal node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dk1"/>
                </a:solidFill>
                <a:latin typeface="Abadi Extra Light"/>
              </a:rPr>
              <a:t>(can be slow but can be made faster using some tricks)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75000" p14:dur="2000"/>
    </mc:Choice>
    <mc:Fallback>
      <p:transition spd="slow" advTm="275000"/>
    </mc:Fallback>
  </mc:AlternateContent>
  <p:timing>
    <p:tnLst>
      <p:par>
        <p:cTn id="770" dur="indefinite" restart="never" nodeType="tmRoot">
          <p:childTnLst>
            <p:seq>
              <p:cTn id="771" dur="indefinite" nodeType="mainSeq">
                <p:childTnLst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76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81" dur="500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2" fill="hold">
                      <p:stCondLst>
                        <p:cond delay="indefinite"/>
                      </p:stCondLst>
                      <p:childTnLst>
                        <p:par>
                          <p:cTn id="783" fill="hold">
                            <p:stCondLst>
                              <p:cond delay="0"/>
                            </p:stCondLst>
                            <p:childTnLst>
                              <p:par>
                                <p:cTn id="78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86" dur="5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89" dur="500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0" fill="hold">
                      <p:stCondLst>
                        <p:cond delay="indefinite"/>
                      </p:stCondLst>
                      <p:childTnLst>
                        <p:par>
                          <p:cTn id="791" fill="hold">
                            <p:stCondLst>
                              <p:cond delay="0"/>
                            </p:stCondLst>
                            <p:childTnLst>
                              <p:par>
                                <p:cTn id="79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9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9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04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0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12" dur="500"/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1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8" fill="hold">
                      <p:stCondLst>
                        <p:cond delay="indefinite"/>
                      </p:stCondLst>
                      <p:childTnLst>
                        <p:par>
                          <p:cTn id="819" fill="hold">
                            <p:stCondLst>
                              <p:cond delay="0"/>
                            </p:stCondLst>
                            <p:childTnLst>
                              <p:par>
                                <p:cTn id="8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2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2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Constructing Decision Trees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35"/>
          </p:nvPr>
        </p:nvSpPr>
        <p:spPr>
          <a:xfrm>
            <a:off x="11323800" y="136800"/>
            <a:ext cx="60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A561C2-EA52-4E33-8F54-D7574C100587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315" name="Group 7"/>
          <p:cNvGrpSpPr/>
          <p:nvPr/>
        </p:nvGrpSpPr>
        <p:grpSpPr>
          <a:xfrm>
            <a:off x="265680" y="1224000"/>
            <a:ext cx="6828120" cy="2903040"/>
            <a:chOff x="265680" y="1224000"/>
            <a:chExt cx="6828120" cy="2903040"/>
          </a:xfrm>
        </p:grpSpPr>
        <p:sp>
          <p:nvSpPr>
            <p:cNvPr id="316" name="Rectangle 113"/>
            <p:cNvSpPr/>
            <p:nvPr/>
          </p:nvSpPr>
          <p:spPr>
            <a:xfrm>
              <a:off x="2040120" y="2342880"/>
              <a:ext cx="1243080" cy="135504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7" name="Rectangle 112"/>
            <p:cNvSpPr/>
            <p:nvPr/>
          </p:nvSpPr>
          <p:spPr>
            <a:xfrm>
              <a:off x="626760" y="1343880"/>
              <a:ext cx="1418400" cy="147744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8" name="Rectangle 24"/>
            <p:cNvSpPr/>
            <p:nvPr/>
          </p:nvSpPr>
          <p:spPr>
            <a:xfrm>
              <a:off x="2044080" y="1342440"/>
              <a:ext cx="1231200" cy="98208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9" name="Rectangle 4"/>
            <p:cNvSpPr/>
            <p:nvPr/>
          </p:nvSpPr>
          <p:spPr>
            <a:xfrm>
              <a:off x="620280" y="1336320"/>
              <a:ext cx="2654640" cy="2355120"/>
            </a:xfrm>
            <a:prstGeom prst="rect">
              <a:avLst/>
            </a:prstGeom>
            <a:noFill/>
            <a:ln>
              <a:solidFill>
                <a:srgbClr val="d9d9d9">
                  <a:alpha val="9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20" name="Oval 9"/>
            <p:cNvSpPr/>
            <p:nvPr/>
          </p:nvSpPr>
          <p:spPr>
            <a:xfrm>
              <a:off x="2547000" y="162360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1" name="Oval 9"/>
            <p:cNvSpPr/>
            <p:nvPr/>
          </p:nvSpPr>
          <p:spPr>
            <a:xfrm>
              <a:off x="2249640" y="173448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2" name="Oval 9"/>
            <p:cNvSpPr/>
            <p:nvPr/>
          </p:nvSpPr>
          <p:spPr>
            <a:xfrm>
              <a:off x="2302560" y="136656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3" name="Oval 9"/>
            <p:cNvSpPr/>
            <p:nvPr/>
          </p:nvSpPr>
          <p:spPr>
            <a:xfrm>
              <a:off x="2652120" y="211068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4" name="Oval 9"/>
            <p:cNvSpPr/>
            <p:nvPr/>
          </p:nvSpPr>
          <p:spPr>
            <a:xfrm>
              <a:off x="3057840" y="140616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5" name="Oval 9"/>
            <p:cNvSpPr/>
            <p:nvPr/>
          </p:nvSpPr>
          <p:spPr>
            <a:xfrm>
              <a:off x="2769840" y="177084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6" name="Oval 9"/>
            <p:cNvSpPr/>
            <p:nvPr/>
          </p:nvSpPr>
          <p:spPr>
            <a:xfrm>
              <a:off x="3101400" y="176400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7" name="Oval 9"/>
            <p:cNvSpPr/>
            <p:nvPr/>
          </p:nvSpPr>
          <p:spPr>
            <a:xfrm>
              <a:off x="2121840" y="210096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8" name="Oval 9"/>
            <p:cNvSpPr/>
            <p:nvPr/>
          </p:nvSpPr>
          <p:spPr>
            <a:xfrm>
              <a:off x="2045880" y="153504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9" name="Oval 9"/>
            <p:cNvSpPr/>
            <p:nvPr/>
          </p:nvSpPr>
          <p:spPr>
            <a:xfrm>
              <a:off x="2413080" y="191340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0" name="Oval 9"/>
            <p:cNvSpPr/>
            <p:nvPr/>
          </p:nvSpPr>
          <p:spPr>
            <a:xfrm>
              <a:off x="2712240" y="135432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1" name="Oval 9"/>
            <p:cNvSpPr/>
            <p:nvPr/>
          </p:nvSpPr>
          <p:spPr>
            <a:xfrm>
              <a:off x="2991960" y="207432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2" name="Oval 9"/>
            <p:cNvSpPr/>
            <p:nvPr/>
          </p:nvSpPr>
          <p:spPr>
            <a:xfrm>
              <a:off x="1179720" y="13665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3" name="Oval 9"/>
            <p:cNvSpPr/>
            <p:nvPr/>
          </p:nvSpPr>
          <p:spPr>
            <a:xfrm>
              <a:off x="627840" y="17949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4" name="Oval 9"/>
            <p:cNvSpPr/>
            <p:nvPr/>
          </p:nvSpPr>
          <p:spPr>
            <a:xfrm>
              <a:off x="968400" y="16923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5" name="Oval 9"/>
            <p:cNvSpPr/>
            <p:nvPr/>
          </p:nvSpPr>
          <p:spPr>
            <a:xfrm>
              <a:off x="1397160" y="21499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6" name="Oval 9"/>
            <p:cNvSpPr/>
            <p:nvPr/>
          </p:nvSpPr>
          <p:spPr>
            <a:xfrm>
              <a:off x="1357200" y="17956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7" name="Oval 9"/>
            <p:cNvSpPr/>
            <p:nvPr/>
          </p:nvSpPr>
          <p:spPr>
            <a:xfrm>
              <a:off x="1760760" y="20322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8" name="Oval 9"/>
            <p:cNvSpPr/>
            <p:nvPr/>
          </p:nvSpPr>
          <p:spPr>
            <a:xfrm>
              <a:off x="1528920" y="13665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9" name="Oval 9"/>
            <p:cNvSpPr/>
            <p:nvPr/>
          </p:nvSpPr>
          <p:spPr>
            <a:xfrm>
              <a:off x="827640" y="202824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0" name="Oval 9"/>
            <p:cNvSpPr/>
            <p:nvPr/>
          </p:nvSpPr>
          <p:spPr>
            <a:xfrm>
              <a:off x="663120" y="13888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1" name="Oval 9"/>
            <p:cNvSpPr/>
            <p:nvPr/>
          </p:nvSpPr>
          <p:spPr>
            <a:xfrm>
              <a:off x="1758960" y="159624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2" name="Oval 9"/>
            <p:cNvSpPr/>
            <p:nvPr/>
          </p:nvSpPr>
          <p:spPr>
            <a:xfrm>
              <a:off x="1066320" y="21553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3" name="Oval 9"/>
            <p:cNvSpPr/>
            <p:nvPr/>
          </p:nvSpPr>
          <p:spPr>
            <a:xfrm>
              <a:off x="1301760" y="25077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4" name="Oval 9"/>
            <p:cNvSpPr/>
            <p:nvPr/>
          </p:nvSpPr>
          <p:spPr>
            <a:xfrm>
              <a:off x="1538640" y="25920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5" name="Oval 9"/>
            <p:cNvSpPr/>
            <p:nvPr/>
          </p:nvSpPr>
          <p:spPr>
            <a:xfrm>
              <a:off x="704880" y="296856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6" name="Oval 9"/>
            <p:cNvSpPr/>
            <p:nvPr/>
          </p:nvSpPr>
          <p:spPr>
            <a:xfrm>
              <a:off x="1006200" y="26218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7" name="Oval 9"/>
            <p:cNvSpPr/>
            <p:nvPr/>
          </p:nvSpPr>
          <p:spPr>
            <a:xfrm>
              <a:off x="1013040" y="319464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8" name="Oval 9"/>
            <p:cNvSpPr/>
            <p:nvPr/>
          </p:nvSpPr>
          <p:spPr>
            <a:xfrm>
              <a:off x="1748880" y="23922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9" name="Oval 9"/>
            <p:cNvSpPr/>
            <p:nvPr/>
          </p:nvSpPr>
          <p:spPr>
            <a:xfrm>
              <a:off x="1734480" y="299700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0" name="Oval 9"/>
            <p:cNvSpPr/>
            <p:nvPr/>
          </p:nvSpPr>
          <p:spPr>
            <a:xfrm>
              <a:off x="1281600" y="283356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1" name="Oval 9"/>
            <p:cNvSpPr/>
            <p:nvPr/>
          </p:nvSpPr>
          <p:spPr>
            <a:xfrm>
              <a:off x="692280" y="349020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2" name="Oval 9"/>
            <p:cNvSpPr/>
            <p:nvPr/>
          </p:nvSpPr>
          <p:spPr>
            <a:xfrm>
              <a:off x="647280" y="25794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3" name="Oval 9"/>
            <p:cNvSpPr/>
            <p:nvPr/>
          </p:nvSpPr>
          <p:spPr>
            <a:xfrm>
              <a:off x="1184400" y="347040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4" name="Oval 9"/>
            <p:cNvSpPr/>
            <p:nvPr/>
          </p:nvSpPr>
          <p:spPr>
            <a:xfrm>
              <a:off x="1461960" y="332244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5" name="Oval 9"/>
            <p:cNvSpPr/>
            <p:nvPr/>
          </p:nvSpPr>
          <p:spPr>
            <a:xfrm>
              <a:off x="1815480" y="343836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6" name="Oval 9"/>
            <p:cNvSpPr/>
            <p:nvPr/>
          </p:nvSpPr>
          <p:spPr>
            <a:xfrm>
              <a:off x="3123360" y="28141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7" name="Oval 9"/>
            <p:cNvSpPr/>
            <p:nvPr/>
          </p:nvSpPr>
          <p:spPr>
            <a:xfrm>
              <a:off x="1869480" y="25894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8" name="Oval 9"/>
            <p:cNvSpPr/>
            <p:nvPr/>
          </p:nvSpPr>
          <p:spPr>
            <a:xfrm>
              <a:off x="2434320" y="264384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59" name="Oval 9"/>
            <p:cNvSpPr/>
            <p:nvPr/>
          </p:nvSpPr>
          <p:spPr>
            <a:xfrm>
              <a:off x="2223000" y="29430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0" name="Oval 9"/>
            <p:cNvSpPr/>
            <p:nvPr/>
          </p:nvSpPr>
          <p:spPr>
            <a:xfrm>
              <a:off x="2868120" y="23562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1" name="Oval 9"/>
            <p:cNvSpPr/>
            <p:nvPr/>
          </p:nvSpPr>
          <p:spPr>
            <a:xfrm>
              <a:off x="2879280" y="30823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2" name="Oval 9"/>
            <p:cNvSpPr/>
            <p:nvPr/>
          </p:nvSpPr>
          <p:spPr>
            <a:xfrm>
              <a:off x="2763000" y="262944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3" name="Oval 9"/>
            <p:cNvSpPr/>
            <p:nvPr/>
          </p:nvSpPr>
          <p:spPr>
            <a:xfrm>
              <a:off x="2137680" y="33501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4" name="Oval 9"/>
            <p:cNvSpPr/>
            <p:nvPr/>
          </p:nvSpPr>
          <p:spPr>
            <a:xfrm>
              <a:off x="2157480" y="24141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5" name="Oval 9"/>
            <p:cNvSpPr/>
            <p:nvPr/>
          </p:nvSpPr>
          <p:spPr>
            <a:xfrm>
              <a:off x="2439360" y="34704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6" name="Oval 9"/>
            <p:cNvSpPr/>
            <p:nvPr/>
          </p:nvSpPr>
          <p:spPr>
            <a:xfrm>
              <a:off x="2545920" y="31528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67" name="Oval 9"/>
            <p:cNvSpPr/>
            <p:nvPr/>
          </p:nvSpPr>
          <p:spPr>
            <a:xfrm>
              <a:off x="3038760" y="34113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cxnSp>
          <p:nvCxnSpPr>
            <p:cNvPr id="368" name="Straight Connector 281"/>
            <p:cNvCxnSpPr/>
            <p:nvPr/>
          </p:nvCxnSpPr>
          <p:spPr>
            <a:xfrm>
              <a:off x="2028600" y="1335960"/>
              <a:ext cx="4680" cy="98604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369" name="Straight Connector 283"/>
            <p:cNvCxnSpPr/>
            <p:nvPr/>
          </p:nvCxnSpPr>
          <p:spPr>
            <a:xfrm flipH="1">
              <a:off x="2028600" y="2319480"/>
              <a:ext cx="1247760" cy="1620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sp>
          <p:nvSpPr>
            <p:cNvPr id="370" name="TextBox 289"/>
            <p:cNvSpPr/>
            <p:nvPr/>
          </p:nvSpPr>
          <p:spPr>
            <a:xfrm>
              <a:off x="891720" y="365832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1" name="TextBox 290"/>
            <p:cNvSpPr/>
            <p:nvPr/>
          </p:nvSpPr>
          <p:spPr>
            <a:xfrm>
              <a:off x="1339560" y="365760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2" name="TextBox 291"/>
            <p:cNvSpPr/>
            <p:nvPr/>
          </p:nvSpPr>
          <p:spPr>
            <a:xfrm>
              <a:off x="1712520" y="366156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3" name="TextBox 293"/>
            <p:cNvSpPr/>
            <p:nvPr/>
          </p:nvSpPr>
          <p:spPr>
            <a:xfrm>
              <a:off x="2197800" y="365904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4" name="TextBox 294"/>
            <p:cNvSpPr/>
            <p:nvPr/>
          </p:nvSpPr>
          <p:spPr>
            <a:xfrm>
              <a:off x="2624040" y="365580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5" name="TextBox 295"/>
            <p:cNvSpPr/>
            <p:nvPr/>
          </p:nvSpPr>
          <p:spPr>
            <a:xfrm>
              <a:off x="3052080" y="366372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376" name="Straight Connector 296"/>
            <p:cNvCxnSpPr/>
            <p:nvPr/>
          </p:nvCxnSpPr>
          <p:spPr>
            <a:xfrm>
              <a:off x="2024280" y="2817000"/>
              <a:ext cx="4680" cy="89208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377" name="Straight Connector 298"/>
            <p:cNvCxnSpPr/>
            <p:nvPr/>
          </p:nvCxnSpPr>
          <p:spPr>
            <a:xfrm flipH="1">
              <a:off x="601920" y="2811600"/>
              <a:ext cx="1418400" cy="111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sp>
          <p:nvSpPr>
            <p:cNvPr id="378" name="TextBox 300"/>
            <p:cNvSpPr/>
            <p:nvPr/>
          </p:nvSpPr>
          <p:spPr>
            <a:xfrm>
              <a:off x="379080" y="311976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9" name="TextBox 301"/>
            <p:cNvSpPr/>
            <p:nvPr/>
          </p:nvSpPr>
          <p:spPr>
            <a:xfrm>
              <a:off x="369000" y="267768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0" name="TextBox 302"/>
            <p:cNvSpPr/>
            <p:nvPr/>
          </p:nvSpPr>
          <p:spPr>
            <a:xfrm>
              <a:off x="381600" y="220284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1" name="TextBox 303"/>
            <p:cNvSpPr/>
            <p:nvPr/>
          </p:nvSpPr>
          <p:spPr>
            <a:xfrm>
              <a:off x="369000" y="173916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2" name="TextBox 304"/>
            <p:cNvSpPr/>
            <p:nvPr/>
          </p:nvSpPr>
          <p:spPr>
            <a:xfrm>
              <a:off x="410760" y="122400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3" name="Flowchart: Decision 2"/>
            <p:cNvSpPr/>
            <p:nvPr/>
          </p:nvSpPr>
          <p:spPr>
            <a:xfrm>
              <a:off x="5042880" y="1376640"/>
              <a:ext cx="583560" cy="58176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84" name="TextBox 3"/>
            <p:cNvSpPr/>
            <p:nvPr/>
          </p:nvSpPr>
          <p:spPr>
            <a:xfrm>
              <a:off x="1503720" y="3944160"/>
              <a:ext cx="1071720" cy="18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200" spc="-1" strike="noStrike">
                  <a:solidFill>
                    <a:schemeClr val="dk1"/>
                  </a:solidFill>
                  <a:latin typeface="Calibri"/>
                </a:rPr>
                <a:t>Feature 1 (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5" name="TextBox 69"/>
            <p:cNvSpPr/>
            <p:nvPr/>
          </p:nvSpPr>
          <p:spPr>
            <a:xfrm rot="16200000">
              <a:off x="-170280" y="2375640"/>
              <a:ext cx="1055520" cy="18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200" spc="-1" strike="noStrike">
                  <a:solidFill>
                    <a:schemeClr val="dk1"/>
                  </a:solidFill>
                  <a:latin typeface="Calibri"/>
                </a:rPr>
                <a:t>Feature 2 (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386" name="TextBox 5"/>
                <p:cNvSpPr txBox="1"/>
                <p:nvPr/>
              </p:nvSpPr>
              <p:spPr>
                <a:xfrm>
                  <a:off x="5114880" y="1584720"/>
                  <a:ext cx="452880" cy="1224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1</m:t>
                          </m:r>
                        </m:sub>
                      </m:sSub>
                      <m:r>
                        <m:t xml:space="preserve">&gt;</m:t>
                      </m:r>
                      <m:r>
                        <m:t xml:space="preserve">3.5</m:t>
                      </m:r>
                      <m:r>
                        <m:t xml:space="preserve">?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387" name="Flowchart: Decision 71"/>
            <p:cNvSpPr/>
            <p:nvPr/>
          </p:nvSpPr>
          <p:spPr>
            <a:xfrm>
              <a:off x="5946480" y="2009160"/>
              <a:ext cx="583560" cy="58176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388" name="TextBox 72"/>
                <p:cNvSpPr txBox="1"/>
                <p:nvPr/>
              </p:nvSpPr>
              <p:spPr>
                <a:xfrm>
                  <a:off x="6044040" y="2211840"/>
                  <a:ext cx="378360" cy="1224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  <m:r>
                        <m:t xml:space="preserve">&gt;</m:t>
                      </m:r>
                      <m:r>
                        <m:t xml:space="preserve">3</m:t>
                      </m:r>
                      <m:r>
                        <m:t xml:space="preserve">?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389" name="Rectangle: Rounded Corners 6"/>
            <p:cNvSpPr/>
            <p:nvPr/>
          </p:nvSpPr>
          <p:spPr>
            <a:xfrm>
              <a:off x="6510240" y="2926800"/>
              <a:ext cx="583560" cy="42192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6000"/>
              </a:srgb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900" spc="-1" strike="noStrike">
                  <a:solidFill>
                    <a:schemeClr val="dk1"/>
                  </a:solidFill>
                  <a:latin typeface="Calibri"/>
                </a:rPr>
                <a:t>Predict Red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0" name="Rectangle: Rounded Corners 74"/>
            <p:cNvSpPr/>
            <p:nvPr/>
          </p:nvSpPr>
          <p:spPr>
            <a:xfrm>
              <a:off x="5415840" y="2927520"/>
              <a:ext cx="583560" cy="421920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6000"/>
              </a:srgb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900" spc="-1" strike="noStrike">
                  <a:solidFill>
                    <a:schemeClr val="dk1"/>
                  </a:solidFill>
                  <a:latin typeface="Calibri"/>
                </a:rPr>
                <a:t>Predict Green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391" name="Connector: Elbow 8"/>
            <p:cNvCxnSpPr>
              <a:stCxn id="383" idx="3"/>
              <a:endCxn id="387" idx="0"/>
            </p:cNvCxnSpPr>
            <p:nvPr/>
          </p:nvCxnSpPr>
          <p:spPr>
            <a:xfrm>
              <a:off x="5626800" y="1667520"/>
              <a:ext cx="612360" cy="34236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392" name="Connector: Elbow 77"/>
            <p:cNvCxnSpPr>
              <a:stCxn id="387" idx="3"/>
              <a:endCxn id="389" idx="0"/>
            </p:cNvCxnSpPr>
            <p:nvPr/>
          </p:nvCxnSpPr>
          <p:spPr>
            <a:xfrm>
              <a:off x="6530400" y="2300040"/>
              <a:ext cx="272520" cy="62748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393" name="Connector: Elbow 81"/>
            <p:cNvCxnSpPr>
              <a:stCxn id="387" idx="1"/>
              <a:endCxn id="390" idx="0"/>
            </p:cNvCxnSpPr>
            <p:nvPr/>
          </p:nvCxnSpPr>
          <p:spPr>
            <a:xfrm flipV="1" rot="10800000">
              <a:off x="5707440" y="2299680"/>
              <a:ext cx="239400" cy="62820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394" name="Flowchart: Decision 87"/>
            <p:cNvSpPr/>
            <p:nvPr/>
          </p:nvSpPr>
          <p:spPr>
            <a:xfrm>
              <a:off x="4100040" y="2025720"/>
              <a:ext cx="583560" cy="58176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395" name="TextBox 88"/>
                <p:cNvSpPr txBox="1"/>
                <p:nvPr/>
              </p:nvSpPr>
              <p:spPr>
                <a:xfrm>
                  <a:off x="4197600" y="2228400"/>
                  <a:ext cx="378360" cy="1224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  <m:r>
                        <m:t xml:space="preserve">&gt;</m:t>
                      </m:r>
                      <m:r>
                        <m:t xml:space="preserve">2</m:t>
                      </m:r>
                      <m:r>
                        <m:t xml:space="preserve">?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396" name="Rectangle: Rounded Corners 89"/>
            <p:cNvSpPr/>
            <p:nvPr/>
          </p:nvSpPr>
          <p:spPr>
            <a:xfrm>
              <a:off x="4663800" y="2943000"/>
              <a:ext cx="583560" cy="421920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6000"/>
              </a:srgb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900" spc="-1" strike="noStrike">
                  <a:solidFill>
                    <a:schemeClr val="dk1"/>
                  </a:solidFill>
                  <a:latin typeface="Calibri"/>
                </a:rPr>
                <a:t>Predict Green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7" name="Rectangle: Rounded Corners 90"/>
            <p:cNvSpPr/>
            <p:nvPr/>
          </p:nvSpPr>
          <p:spPr>
            <a:xfrm>
              <a:off x="3569400" y="2943720"/>
              <a:ext cx="583560" cy="42192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6000"/>
              </a:srgb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900" spc="-1" strike="noStrike">
                  <a:solidFill>
                    <a:schemeClr val="dk1"/>
                  </a:solidFill>
                  <a:latin typeface="Calibri"/>
                </a:rPr>
                <a:t>Predict Red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398" name="Connector: Elbow 91"/>
            <p:cNvCxnSpPr>
              <a:stCxn id="394" idx="3"/>
              <a:endCxn id="396" idx="0"/>
            </p:cNvCxnSpPr>
            <p:nvPr/>
          </p:nvCxnSpPr>
          <p:spPr>
            <a:xfrm>
              <a:off x="4683960" y="2316600"/>
              <a:ext cx="272520" cy="62712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399" name="Connector: Elbow 92"/>
            <p:cNvCxnSpPr>
              <a:stCxn id="394" idx="1"/>
              <a:endCxn id="397" idx="0"/>
            </p:cNvCxnSpPr>
            <p:nvPr/>
          </p:nvCxnSpPr>
          <p:spPr>
            <a:xfrm flipV="1" rot="10800000">
              <a:off x="3861000" y="2316240"/>
              <a:ext cx="239400" cy="62784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400" name="Connector: Elbow 93"/>
            <p:cNvCxnSpPr>
              <a:stCxn id="383" idx="1"/>
              <a:endCxn id="394" idx="0"/>
            </p:cNvCxnSpPr>
            <p:nvPr/>
          </p:nvCxnSpPr>
          <p:spPr>
            <a:xfrm flipV="1" rot="10800000">
              <a:off x="4391640" y="1667160"/>
              <a:ext cx="651600" cy="35892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401" name="TextBox 22"/>
            <p:cNvSpPr/>
            <p:nvPr/>
          </p:nvSpPr>
          <p:spPr>
            <a:xfrm>
              <a:off x="4585320" y="1405800"/>
              <a:ext cx="34524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000" spc="-1" strike="noStrike">
                  <a:solidFill>
                    <a:schemeClr val="dk1"/>
                  </a:solidFill>
                  <a:latin typeface="Calibri"/>
                </a:rPr>
                <a:t>NO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TextBox 103"/>
            <p:cNvSpPr/>
            <p:nvPr/>
          </p:nvSpPr>
          <p:spPr>
            <a:xfrm>
              <a:off x="5785920" y="1405800"/>
              <a:ext cx="34236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900" spc="-1" strike="noStrike">
                  <a:solidFill>
                    <a:schemeClr val="dk1"/>
                  </a:solidFill>
                  <a:latin typeface="Calibri"/>
                </a:rPr>
                <a:t>YES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TextBox 104"/>
            <p:cNvSpPr/>
            <p:nvPr/>
          </p:nvSpPr>
          <p:spPr>
            <a:xfrm>
              <a:off x="3835800" y="2081880"/>
              <a:ext cx="33012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900" spc="-1" strike="noStrike">
                  <a:solidFill>
                    <a:schemeClr val="dk1"/>
                  </a:solidFill>
                  <a:latin typeface="Calibri"/>
                </a:rPr>
                <a:t>NO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TextBox 105"/>
            <p:cNvSpPr/>
            <p:nvPr/>
          </p:nvSpPr>
          <p:spPr>
            <a:xfrm>
              <a:off x="4659120" y="2069280"/>
              <a:ext cx="34236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900" spc="-1" strike="noStrike">
                  <a:solidFill>
                    <a:schemeClr val="dk1"/>
                  </a:solidFill>
                  <a:latin typeface="Calibri"/>
                </a:rPr>
                <a:t>YES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TextBox 106"/>
            <p:cNvSpPr/>
            <p:nvPr/>
          </p:nvSpPr>
          <p:spPr>
            <a:xfrm>
              <a:off x="6495120" y="2063520"/>
              <a:ext cx="34236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900" spc="-1" strike="noStrike">
                  <a:solidFill>
                    <a:schemeClr val="dk1"/>
                  </a:solidFill>
                  <a:latin typeface="Calibri"/>
                </a:rPr>
                <a:t>YES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TextBox 107"/>
            <p:cNvSpPr/>
            <p:nvPr/>
          </p:nvSpPr>
          <p:spPr>
            <a:xfrm>
              <a:off x="5693760" y="2069280"/>
              <a:ext cx="33012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900" spc="-1" strike="noStrike">
                  <a:solidFill>
                    <a:schemeClr val="dk1"/>
                  </a:solidFill>
                  <a:latin typeface="Calibri"/>
                </a:rPr>
                <a:t>NO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Rectangle 111"/>
            <p:cNvSpPr/>
            <p:nvPr/>
          </p:nvSpPr>
          <p:spPr>
            <a:xfrm>
              <a:off x="623160" y="2839680"/>
              <a:ext cx="1396080" cy="85212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08" name="Oval 9"/>
            <p:cNvSpPr/>
            <p:nvPr/>
          </p:nvSpPr>
          <p:spPr>
            <a:xfrm>
              <a:off x="1142640" y="1833480"/>
              <a:ext cx="130680" cy="1670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09" name="Oval 9"/>
            <p:cNvSpPr/>
            <p:nvPr/>
          </p:nvSpPr>
          <p:spPr>
            <a:xfrm>
              <a:off x="1142640" y="18334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10698480" y="432360"/>
            <a:ext cx="1180440" cy="1237680"/>
          </a:xfrm>
          <a:prstGeom prst="rect">
            <a:avLst/>
          </a:prstGeom>
          <a:ln w="0">
            <a:noFill/>
          </a:ln>
        </p:spPr>
      </p:pic>
      <p:sp>
        <p:nvSpPr>
          <p:cNvPr id="411" name="Speech Bubble: Rectangle 110"/>
          <p:cNvSpPr/>
          <p:nvPr/>
        </p:nvSpPr>
        <p:spPr>
          <a:xfrm>
            <a:off x="7648920" y="154440"/>
            <a:ext cx="2781000" cy="730440"/>
          </a:xfrm>
          <a:prstGeom prst="wedgeRectCallout">
            <a:avLst>
              <a:gd name="adj1" fmla="val 67157"/>
              <a:gd name="adj2" fmla="val 75959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Given some training data, what’s the “optimal” DT?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2" name="Picture 114" descr=""/>
          <p:cNvPicPr/>
          <p:nvPr/>
        </p:nvPicPr>
        <p:blipFill>
          <a:blip r:embed="rId2"/>
          <a:stretch/>
        </p:blipFill>
        <p:spPr>
          <a:xfrm>
            <a:off x="10927800" y="337068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413" name="Speech Bubble: Rectangle 117"/>
          <p:cNvSpPr/>
          <p:nvPr/>
        </p:nvSpPr>
        <p:spPr>
          <a:xfrm>
            <a:off x="7448760" y="3081240"/>
            <a:ext cx="3457800" cy="673920"/>
          </a:xfrm>
          <a:prstGeom prst="wedgeRectCallout">
            <a:avLst>
              <a:gd name="adj1" fmla="val 58963"/>
              <a:gd name="adj2" fmla="val 52542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In general, constructing DT is an intractable problem (NP-hard)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Speech Bubble: Rectangle 118"/>
          <p:cNvSpPr/>
          <p:nvPr/>
        </p:nvSpPr>
        <p:spPr>
          <a:xfrm>
            <a:off x="7087680" y="3866400"/>
            <a:ext cx="3828960" cy="673920"/>
          </a:xfrm>
          <a:prstGeom prst="wedgeRectCallout">
            <a:avLst>
              <a:gd name="adj1" fmla="val 60243"/>
              <a:gd name="adj2" fmla="val -60088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Often we can use some “greedy” heuristics to construct a “good” DT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Speech Bubble: Rectangle 119"/>
          <p:cNvSpPr/>
          <p:nvPr/>
        </p:nvSpPr>
        <p:spPr>
          <a:xfrm>
            <a:off x="7087680" y="4685400"/>
            <a:ext cx="4992840" cy="673920"/>
          </a:xfrm>
          <a:prstGeom prst="wedgeRectCallout">
            <a:avLst>
              <a:gd name="adj1" fmla="val -2643"/>
              <a:gd name="adj2" fmla="val -72496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To do so, we use the training data to figure out which rules should be tested at each node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Speech Bubble: Rectangle 120"/>
          <p:cNvSpPr/>
          <p:nvPr/>
        </p:nvSpPr>
        <p:spPr>
          <a:xfrm>
            <a:off x="6917040" y="5504040"/>
            <a:ext cx="4992840" cy="911880"/>
          </a:xfrm>
          <a:prstGeom prst="wedgeRectCallout">
            <a:avLst>
              <a:gd name="adj1" fmla="val 452"/>
              <a:gd name="adj2" fmla="val -69674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The same rules will be applied on the test inputs to route them along the tree until they reach some leaf node where the prediction is made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Speech Bubble: Rectangle 121"/>
          <p:cNvSpPr/>
          <p:nvPr/>
        </p:nvSpPr>
        <p:spPr>
          <a:xfrm>
            <a:off x="7549920" y="1161720"/>
            <a:ext cx="3089160" cy="727200"/>
          </a:xfrm>
          <a:prstGeom prst="wedgeRectCallout">
            <a:avLst>
              <a:gd name="adj1" fmla="val 65074"/>
              <a:gd name="adj2" fmla="val -56166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How to decide which rules to test for and in what order?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Speech Bubble: Rectangle 122"/>
          <p:cNvSpPr/>
          <p:nvPr/>
        </p:nvSpPr>
        <p:spPr>
          <a:xfrm>
            <a:off x="3551040" y="3819600"/>
            <a:ext cx="3240000" cy="889200"/>
          </a:xfrm>
          <a:prstGeom prst="wedgeRectCallout">
            <a:avLst>
              <a:gd name="adj1" fmla="val 60140"/>
              <a:gd name="adj2" fmla="val 72130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The rules are organized in the DT such that </a:t>
            </a:r>
            <a:r>
              <a:rPr b="0" lang="en-IN" sz="2000" spc="-1" strike="noStrike">
                <a:solidFill>
                  <a:srgbClr val="0000ff"/>
                </a:solidFill>
                <a:latin typeface="Abadi Extra Light"/>
              </a:rPr>
              <a:t>most informative rules are tested first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Speech Bubble: Rectangle 125"/>
          <p:cNvSpPr/>
          <p:nvPr/>
        </p:nvSpPr>
        <p:spPr>
          <a:xfrm>
            <a:off x="7372080" y="2029320"/>
            <a:ext cx="4450320" cy="433440"/>
          </a:xfrm>
          <a:prstGeom prst="wedgeRectCallout">
            <a:avLst>
              <a:gd name="adj1" fmla="val 1215"/>
              <a:gd name="adj2" fmla="val -79528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How to assess informativeness of a rule?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Speech Bubble: Rectangle 128"/>
          <p:cNvSpPr/>
          <p:nvPr/>
        </p:nvSpPr>
        <p:spPr>
          <a:xfrm>
            <a:off x="2827080" y="4940280"/>
            <a:ext cx="4043880" cy="1280880"/>
          </a:xfrm>
          <a:prstGeom prst="wedgeRectCallout">
            <a:avLst>
              <a:gd name="adj1" fmla="val -1434"/>
              <a:gd name="adj2" fmla="val -70101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Informativeness of a rule is of related to the extent of the purity of the split arising due to that rule. </a:t>
            </a:r>
            <a:r>
              <a:rPr b="0" lang="en-IN" sz="2000" spc="-1" strike="noStrike">
                <a:solidFill>
                  <a:srgbClr val="0000ff"/>
                </a:solidFill>
                <a:latin typeface="Abadi Extra Light"/>
              </a:rPr>
              <a:t>More informative rules</a:t>
            </a: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 yield </a:t>
            </a:r>
            <a:r>
              <a:rPr b="0" lang="en-IN" sz="2000" spc="-1" strike="noStrike">
                <a:solidFill>
                  <a:srgbClr val="0000ff"/>
                </a:solidFill>
                <a:latin typeface="Abadi Extra Light"/>
              </a:rPr>
              <a:t>more pure splits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1" name="Picture 131" descr="Clipart Thanksgiving Hand Clip Black And White Stock - Thinking Light Bulb Clip Art - Png Download (950x1015), Png Download"/>
          <p:cNvPicPr/>
          <p:nvPr/>
        </p:nvPicPr>
        <p:blipFill>
          <a:blip r:embed="rId3"/>
          <a:stretch/>
        </p:blipFill>
        <p:spPr>
          <a:xfrm>
            <a:off x="133200" y="5421960"/>
            <a:ext cx="1074240" cy="1262520"/>
          </a:xfrm>
          <a:prstGeom prst="rect">
            <a:avLst/>
          </a:prstGeom>
          <a:ln w="0">
            <a:noFill/>
          </a:ln>
        </p:spPr>
      </p:pic>
      <p:sp>
        <p:nvSpPr>
          <p:cNvPr id="422" name="Speech Bubble: Rectangle 132"/>
          <p:cNvSpPr/>
          <p:nvPr/>
        </p:nvSpPr>
        <p:spPr>
          <a:xfrm>
            <a:off x="303480" y="4260240"/>
            <a:ext cx="2454120" cy="1177560"/>
          </a:xfrm>
          <a:prstGeom prst="wedgeRectCallout">
            <a:avLst>
              <a:gd name="adj1" fmla="val -34451"/>
              <a:gd name="adj2" fmla="val 75772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Hmm.. So DTs are like the </a:t>
            </a:r>
            <a:r>
              <a:rPr b="0" lang="en-IN" sz="2000" spc="-1" strike="noStrike">
                <a:solidFill>
                  <a:srgbClr val="0000ff"/>
                </a:solidFill>
                <a:latin typeface="Abadi Extra Light"/>
              </a:rPr>
              <a:t>“20 questions” </a:t>
            </a: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game (ask the </a:t>
            </a:r>
            <a:r>
              <a:rPr b="0" lang="en-IN" sz="2000" spc="-1" strike="noStrike">
                <a:solidFill>
                  <a:srgbClr val="0000ff"/>
                </a:solidFill>
                <a:latin typeface="Abadi Extra Light"/>
              </a:rPr>
              <a:t>most useful questions </a:t>
            </a: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first)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97000" p14:dur="2000"/>
    </mc:Choice>
    <mc:Fallback>
      <p:transition spd="slow" advTm="297000"/>
    </mc:Fallback>
  </mc:AlternateContent>
  <p:timing>
    <p:tnLst>
      <p:par>
        <p:cTn id="826" dur="indefinite" restart="never" nodeType="tmRoot">
          <p:childTnLst>
            <p:seq>
              <p:cTn id="827" dur="indefinite" nodeType="mainSeq">
                <p:childTnLst>
                  <p:par>
                    <p:cTn id="828" fill="hold">
                      <p:stCondLst>
                        <p:cond delay="indefinite"/>
                      </p:stCondLst>
                      <p:childTnLst>
                        <p:par>
                          <p:cTn id="829" fill="hold">
                            <p:stCondLst>
                              <p:cond delay="0"/>
                            </p:stCondLst>
                            <p:childTnLst>
                              <p:par>
                                <p:cTn id="8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6" fill="hold">
                      <p:stCondLst>
                        <p:cond delay="indefinite"/>
                      </p:stCondLst>
                      <p:childTnLst>
                        <p:par>
                          <p:cTn id="837" fill="hold">
                            <p:stCondLst>
                              <p:cond delay="0"/>
                            </p:stCondLst>
                            <p:childTnLst>
                              <p:par>
                                <p:cTn id="83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4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5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58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6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4" fill="hold">
                      <p:stCondLst>
                        <p:cond delay="indefinite"/>
                      </p:stCondLst>
                      <p:childTnLst>
                        <p:par>
                          <p:cTn id="865" fill="hold">
                            <p:stCondLst>
                              <p:cond delay="0"/>
                            </p:stCondLst>
                            <p:childTnLst>
                              <p:par>
                                <p:cTn id="86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6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73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78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8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8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Decision Tree Construction: An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Let’s consider the playing Tennis example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Assume each internal node will test the value of one of the features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Question: Why does it make more sense to test the feature “outlook” first?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Answer: Of all the 4 features, it’s the most informative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It has the highest </a:t>
            </a:r>
            <a:r>
              <a:rPr b="0" lang="en-GB" sz="2400" spc="-1" strike="noStrike">
                <a:solidFill>
                  <a:srgbClr val="0000ff"/>
                </a:solidFill>
                <a:latin typeface="Abadi Extra Light"/>
              </a:rPr>
              <a:t>information gain 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as the root node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7303C2EF-7DBB-4679-8AB6-FE5779A23513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6" name="Picture 2" descr=""/>
          <p:cNvPicPr/>
          <p:nvPr/>
        </p:nvPicPr>
        <p:blipFill>
          <a:blip r:embed="rId1"/>
          <a:stretch/>
        </p:blipFill>
        <p:spPr>
          <a:xfrm>
            <a:off x="1239840" y="2178360"/>
            <a:ext cx="8888400" cy="305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165000" p14:dur="2000"/>
    </mc:Choice>
    <mc:Fallback>
      <p:transition spd="slow" advTm="165000"/>
    </mc:Fallback>
  </mc:AlternateContent>
  <p:timing>
    <p:tnLst>
      <p:par>
        <p:cTn id="887" dur="indefinite" restart="never" nodeType="tmRoot">
          <p:childTnLst>
            <p:seq>
              <p:cTn id="888" dur="indefinite" nodeType="mainSeq">
                <p:childTnLst>
                  <p:par>
                    <p:cTn id="889" fill="hold">
                      <p:stCondLst>
                        <p:cond delay="indefinite"/>
                      </p:stCondLst>
                      <p:childTnLst>
                        <p:par>
                          <p:cTn id="890" fill="hold">
                            <p:stCondLst>
                              <p:cond delay="0"/>
                            </p:stCondLst>
                            <p:childTnLst>
                              <p:par>
                                <p:cTn id="8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93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4" fill="hold">
                      <p:stCondLst>
                        <p:cond delay="indefinite"/>
                      </p:stCondLst>
                      <p:childTnLst>
                        <p:par>
                          <p:cTn id="895" fill="hold">
                            <p:stCondLst>
                              <p:cond delay="0"/>
                            </p:stCondLst>
                            <p:childTnLst>
                              <p:par>
                                <p:cTn id="89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98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0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4" fill="hold">
                      <p:stCondLst>
                        <p:cond delay="indefinite"/>
                      </p:stCondLst>
                      <p:childTnLst>
                        <p:par>
                          <p:cTn id="905" fill="hold">
                            <p:stCondLst>
                              <p:cond delay="0"/>
                            </p:stCondLst>
                            <p:childTnLst>
                              <p:par>
                                <p:cTn id="90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08" dur="500"/>
                                        <p:tgtEl>
                                          <p:spTgt spid="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9" fill="hold">
                      <p:stCondLst>
                        <p:cond delay="indefinite"/>
                      </p:stCondLst>
                      <p:childTnLst>
                        <p:par>
                          <p:cTn id="910" fill="hold">
                            <p:stCondLst>
                              <p:cond delay="0"/>
                            </p:stCondLst>
                            <p:childTnLst>
                              <p:par>
                                <p:cTn id="91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13" dur="500"/>
                                        <p:tgtEl>
                                          <p:spTgt spid="4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4" fill="hold">
                      <p:stCondLst>
                        <p:cond delay="indefinite"/>
                      </p:stCondLst>
                      <p:childTnLst>
                        <p:par>
                          <p:cTn id="915" fill="hold">
                            <p:stCondLst>
                              <p:cond delay="0"/>
                            </p:stCondLst>
                            <p:childTnLst>
                              <p:par>
                                <p:cTn id="91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18" dur="500"/>
                                        <p:tgtEl>
                                          <p:spTgt spid="4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Entropy and Information Gain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Assume a set of labelled inputs </a:t>
            </a:r>
            <a:r>
              <a:rPr b="1" i="1" lang="en-GB" sz="2800" spc="-1" strike="noStrike">
                <a:solidFill>
                  <a:schemeClr val="dk1"/>
                </a:solidFill>
                <a:latin typeface="Abadi Extra Light"/>
              </a:rPr>
              <a:t> </a:t>
            </a:r>
            <a:r>
              <a:rPr b="1" lang="en-GB" sz="2800" spc="-1" strike="noStrike">
                <a:solidFill>
                  <a:schemeClr val="dk1"/>
                </a:solidFill>
                <a:latin typeface="Abadi Extra Light"/>
              </a:rPr>
              <a:t>from </a:t>
            </a:r>
            <a:r>
              <a:rPr b="1" i="1" lang="en-GB" sz="2800" spc="-1" strike="noStrike">
                <a:solidFill>
                  <a:schemeClr val="dk1"/>
                </a:solidFill>
                <a:latin typeface="Abadi Extra Light"/>
              </a:rPr>
              <a:t>C</a:t>
            </a:r>
            <a:r>
              <a:rPr b="1" lang="en-GB" sz="2800" spc="-1" strike="noStrike">
                <a:solidFill>
                  <a:schemeClr val="dk1"/>
                </a:solidFill>
                <a:latin typeface="Abadi Extra Light"/>
              </a:rPr>
              <a:t>  </a:t>
            </a: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classes, </a:t>
            </a:r>
            <a:r>
              <a:rPr b="0" i="1" lang="en-GB" sz="2800" spc="-1" strike="noStrike">
                <a:solidFill>
                  <a:schemeClr val="dk1"/>
                </a:solidFill>
                <a:latin typeface="Abadi Extra Light"/>
              </a:rPr>
              <a:t> </a:t>
            </a: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as fraction of class c inputs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GB" sz="2800" spc="-1" strike="noStrike" u="sng">
                <a:solidFill>
                  <a:schemeClr val="dk1"/>
                </a:solidFill>
                <a:uFillTx/>
                <a:latin typeface="Abadi Extra Light"/>
              </a:rPr>
              <a:t>Entropy</a:t>
            </a:r>
            <a:r>
              <a:rPr b="0" lang="en-GB" sz="2800" spc="-1" strike="noStrike" u="sng">
                <a:solidFill>
                  <a:schemeClr val="dk1"/>
                </a:solidFill>
                <a:uFillTx/>
                <a:latin typeface="Abadi Extra Light"/>
              </a:rPr>
              <a:t> </a:t>
            </a: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of the set </a:t>
            </a:r>
            <a:r>
              <a:rPr b="0" i="1" lang="en-GB" sz="2800" spc="-1" strike="noStrike">
                <a:solidFill>
                  <a:schemeClr val="dk1"/>
                </a:solidFill>
                <a:latin typeface="Abadi Extra Light"/>
              </a:rPr>
              <a:t> </a:t>
            </a: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is defined as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Suppose a rule splits  into two smaller disjoint sets  and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Reduction in entropy after the split is called </a:t>
            </a:r>
            <a:r>
              <a:rPr b="0" lang="en-GB" sz="2800" spc="-1" strike="noStrike" u="sng">
                <a:solidFill>
                  <a:schemeClr val="dk1"/>
                </a:solidFill>
                <a:uFillTx/>
                <a:latin typeface="Abadi Extra Light"/>
              </a:rPr>
              <a:t>information gain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F28A5F2B-073E-423B-81F3-74FC2F56A248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0" name="Picture 5" descr=""/>
          <p:cNvPicPr/>
          <p:nvPr/>
        </p:nvPicPr>
        <p:blipFill>
          <a:blip r:embed="rId1"/>
          <a:stretch/>
        </p:blipFill>
        <p:spPr>
          <a:xfrm>
            <a:off x="10528920" y="280368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431" name="Speech Bubble: Rectangle 6"/>
          <p:cNvSpPr/>
          <p:nvPr/>
        </p:nvSpPr>
        <p:spPr>
          <a:xfrm>
            <a:off x="9365400" y="1559160"/>
            <a:ext cx="2718360" cy="1164240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ff0000"/>
                </a:solidFill>
                <a:latin typeface="Abadi Extra Light"/>
              </a:rPr>
              <a:t>Uniform</a:t>
            </a:r>
            <a:r>
              <a:rPr b="0" lang="en-IN" sz="1800" spc="-1" strike="noStrike">
                <a:solidFill>
                  <a:schemeClr val="dk1"/>
                </a:solidFill>
                <a:latin typeface="Abadi Extra Light"/>
              </a:rPr>
              <a:t> sets (all classes roughly equally present) have </a:t>
            </a:r>
            <a:r>
              <a:rPr b="0" lang="en-IN" sz="1800" spc="-1" strike="noStrike">
                <a:solidFill>
                  <a:srgbClr val="ff0000"/>
                </a:solidFill>
                <a:latin typeface="Abadi Extra Light"/>
              </a:rPr>
              <a:t>high</a:t>
            </a:r>
            <a:r>
              <a:rPr b="0" lang="en-IN" sz="1800" spc="-1" strike="noStrike">
                <a:solidFill>
                  <a:schemeClr val="dk1"/>
                </a:solidFill>
                <a:latin typeface="Abadi Extra Light"/>
              </a:rPr>
              <a:t> entropy; </a:t>
            </a:r>
            <a:r>
              <a:rPr b="0" lang="en-IN" sz="1800" spc="-1" strike="noStrike">
                <a:solidFill>
                  <a:srgbClr val="00b050"/>
                </a:solidFill>
                <a:latin typeface="Abadi Extra Light"/>
              </a:rPr>
              <a:t>skewed</a:t>
            </a:r>
            <a:r>
              <a:rPr b="0" lang="en-IN" sz="1800" spc="-1" strike="noStrike">
                <a:solidFill>
                  <a:schemeClr val="dk1"/>
                </a:solidFill>
                <a:latin typeface="Abadi Extra Light"/>
              </a:rPr>
              <a:t> sets </a:t>
            </a:r>
            <a:r>
              <a:rPr b="0" lang="en-IN" sz="1800" spc="-1" strike="noStrike">
                <a:solidFill>
                  <a:srgbClr val="00b050"/>
                </a:solidFill>
                <a:latin typeface="Abadi Extra Light"/>
              </a:rPr>
              <a:t>low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Box 2"/>
          <p:cNvSpPr/>
          <p:nvPr/>
        </p:nvSpPr>
        <p:spPr>
          <a:xfrm>
            <a:off x="6263640" y="3286440"/>
            <a:ext cx="694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3" name="Picture 2" descr=""/>
          <p:cNvPicPr/>
          <p:nvPr/>
        </p:nvPicPr>
        <p:blipFill>
          <a:blip r:embed="rId2"/>
          <a:stretch/>
        </p:blipFill>
        <p:spPr>
          <a:xfrm>
            <a:off x="3232440" y="4010400"/>
            <a:ext cx="6132240" cy="2403360"/>
          </a:xfrm>
          <a:prstGeom prst="rect">
            <a:avLst/>
          </a:prstGeom>
          <a:ln w="0">
            <a:noFill/>
          </a:ln>
        </p:spPr>
      </p:pic>
      <p:sp>
        <p:nvSpPr>
          <p:cNvPr id="434" name="Arrow: Right 3"/>
          <p:cNvSpPr/>
          <p:nvPr/>
        </p:nvSpPr>
        <p:spPr>
          <a:xfrm>
            <a:off x="2486160" y="5212440"/>
            <a:ext cx="667080" cy="23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5" name="TextBox 4"/>
          <p:cNvSpPr/>
          <p:nvPr/>
        </p:nvSpPr>
        <p:spPr>
          <a:xfrm>
            <a:off x="209520" y="5007240"/>
            <a:ext cx="2546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badi Extra Light"/>
              </a:rPr>
              <a:t>This split has a low IG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badi Extra Light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Abadi Extra Light"/>
              </a:rPr>
              <a:t>(in fact zero IG)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Arrow: Right 10"/>
          <p:cNvSpPr/>
          <p:nvPr/>
        </p:nvSpPr>
        <p:spPr>
          <a:xfrm rot="10800000">
            <a:off x="9202680" y="5234400"/>
            <a:ext cx="667080" cy="23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7" name="TextBox 11"/>
          <p:cNvSpPr/>
          <p:nvPr/>
        </p:nvSpPr>
        <p:spPr>
          <a:xfrm>
            <a:off x="9825120" y="5124960"/>
            <a:ext cx="2366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badi Extra Light"/>
              </a:rPr>
              <a:t>This split has higher IG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317000" p14:dur="2000"/>
    </mc:Choice>
    <mc:Fallback>
      <p:transition spd="slow" advTm="317000"/>
    </mc:Fallback>
  </mc:AlternateContent>
  <p:timing>
    <p:tnLst>
      <p:par>
        <p:cTn id="919" dur="indefinite" restart="never" nodeType="tmRoot">
          <p:childTnLst>
            <p:seq>
              <p:cTn id="920" dur="indefinite" nodeType="mainSeq">
                <p:childTnLst>
                  <p:par>
                    <p:cTn id="921" fill="hold">
                      <p:stCondLst>
                        <p:cond delay="indefinite"/>
                      </p:stCondLst>
                      <p:childTnLst>
                        <p:par>
                          <p:cTn id="922" fill="hold">
                            <p:stCondLst>
                              <p:cond delay="0"/>
                            </p:stCondLst>
                            <p:childTnLst>
                              <p:par>
                                <p:cTn id="92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25" dur="5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6" fill="hold">
                      <p:stCondLst>
                        <p:cond delay="indefinite"/>
                      </p:stCondLst>
                      <p:childTnLst>
                        <p:par>
                          <p:cTn id="927" fill="hold">
                            <p:stCondLst>
                              <p:cond delay="0"/>
                            </p:stCondLst>
                            <p:childTnLst>
                              <p:par>
                                <p:cTn id="92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30" dur="5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35" dur="5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6" fill="hold">
                      <p:stCondLst>
                        <p:cond delay="indefinite"/>
                      </p:stCondLst>
                      <p:childTnLst>
                        <p:par>
                          <p:cTn id="937" fill="hold">
                            <p:stCondLst>
                              <p:cond delay="0"/>
                            </p:stCondLst>
                            <p:childTnLst>
                              <p:par>
                                <p:cTn id="93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40" dur="5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45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4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9" fill="hold">
                      <p:stCondLst>
                        <p:cond delay="indefinite"/>
                      </p:stCondLst>
                      <p:childTnLst>
                        <p:par>
                          <p:cTn id="950" fill="hold">
                            <p:stCondLst>
                              <p:cond delay="0"/>
                            </p:stCondLst>
                            <p:childTnLst>
                              <p:par>
                                <p:cTn id="95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53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4" fill="hold">
                      <p:stCondLst>
                        <p:cond delay="indefinite"/>
                      </p:stCondLst>
                      <p:childTnLst>
                        <p:par>
                          <p:cTn id="955" fill="hold">
                            <p:stCondLst>
                              <p:cond delay="0"/>
                            </p:stCondLst>
                            <p:childTnLst>
                              <p:par>
                                <p:cTn id="95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58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6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66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71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7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Entropy and Information Gain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Abadi Extra Light"/>
              </a:rPr>
              <a:t>Let’s use IG based criterion to construct a DT for the Tennis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Abadi Extra Light"/>
              </a:rPr>
              <a:t>At root node, let’s compute IG of each of the 4 features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400" spc="-1" strike="noStrike">
                <a:solidFill>
                  <a:schemeClr val="dk1"/>
                </a:solidFill>
                <a:latin typeface="Abadi Extra Light"/>
              </a:rPr>
              <a:t>Consider feature “wind”. Root contains </a:t>
            </a:r>
            <a:r>
              <a:rPr b="0" lang="en-IN" sz="2400" spc="-1" strike="noStrike" u="sng">
                <a:solidFill>
                  <a:schemeClr val="dk1"/>
                </a:solidFill>
                <a:uFillTx/>
                <a:latin typeface="Abadi Extra Light"/>
              </a:rPr>
              <a:t>all</a:t>
            </a:r>
            <a:r>
              <a:rPr b="0" lang="en-IN" sz="2400" spc="-1" strike="noStrike">
                <a:solidFill>
                  <a:schemeClr val="dk1"/>
                </a:solidFill>
                <a:latin typeface="Abadi Extra Light"/>
              </a:rPr>
              <a:t> examples </a:t>
            </a:r>
            <a:r>
              <a:rPr b="1" i="1" lang="en-IN" sz="2400" spc="-1" strike="noStrike">
                <a:solidFill>
                  <a:schemeClr val="dk1"/>
                </a:solidFill>
                <a:latin typeface="Abadi Extra Light"/>
              </a:rPr>
              <a:t>S</a:t>
            </a:r>
            <a:r>
              <a:rPr b="0" lang="en-IN" sz="2400" spc="-1" strike="noStrike">
                <a:solidFill>
                  <a:schemeClr val="dk1"/>
                </a:solidFill>
                <a:latin typeface="Abadi Extra Light"/>
              </a:rPr>
              <a:t> = [9+,5-]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GB" sz="2400" spc="-1" strike="noStrike">
                <a:solidFill>
                  <a:schemeClr val="dk1"/>
                </a:solidFill>
                <a:latin typeface="Abadi Extra Light"/>
              </a:rPr>
              <a:t>    </a:t>
            </a:r>
            <a:r>
              <a:rPr b="1" i="1" lang="en-IN" sz="2000" spc="-1" strike="noStrike">
                <a:solidFill>
                  <a:schemeClr val="dk1"/>
                </a:solidFill>
                <a:latin typeface="Cambria Math"/>
                <a:ea typeface="Cambria Math"/>
              </a:rPr>
              <a:t>S</a:t>
            </a:r>
            <a:r>
              <a:rPr b="0" lang="en-IN" sz="2000" spc="-1" strike="noStrike" baseline="-25000">
                <a:solidFill>
                  <a:schemeClr val="dk1"/>
                </a:solidFill>
                <a:latin typeface="Cambria Math"/>
                <a:ea typeface="Cambria Math"/>
              </a:rPr>
              <a:t>weak</a:t>
            </a:r>
            <a:r>
              <a:rPr b="0" lang="en-IN" sz="2000" spc="-1" strike="noStrike">
                <a:solidFill>
                  <a:schemeClr val="dk1"/>
                </a:solidFill>
                <a:latin typeface="Cambria Math"/>
                <a:ea typeface="Cambria Math"/>
              </a:rPr>
              <a:t> = [6+, 2−] ⇒ H(</a:t>
            </a:r>
            <a:r>
              <a:rPr b="1" i="1" lang="en-IN" sz="2000" spc="-1" strike="noStrike">
                <a:solidFill>
                  <a:schemeClr val="dk1"/>
                </a:solidFill>
                <a:latin typeface="Cambria Math"/>
                <a:ea typeface="Cambria Math"/>
              </a:rPr>
              <a:t>S</a:t>
            </a:r>
            <a:r>
              <a:rPr b="0" lang="en-IN" sz="2000" spc="-1" strike="noStrike" baseline="-25000">
                <a:solidFill>
                  <a:schemeClr val="dk1"/>
                </a:solidFill>
                <a:latin typeface="Cambria Math"/>
                <a:ea typeface="Cambria Math"/>
              </a:rPr>
              <a:t>weak</a:t>
            </a:r>
            <a:r>
              <a:rPr b="0" lang="en-IN" sz="2000" spc="-1" strike="noStrike">
                <a:solidFill>
                  <a:schemeClr val="dk1"/>
                </a:solidFill>
                <a:latin typeface="Cambria Math"/>
                <a:ea typeface="Cambria Math"/>
              </a:rPr>
              <a:t> ) = 0.811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IN" sz="2000" spc="-1" strike="noStrike">
                <a:solidFill>
                  <a:schemeClr val="dk1"/>
                </a:solidFill>
                <a:latin typeface="Cambria Math"/>
                <a:ea typeface="Cambria Math"/>
              </a:rPr>
              <a:t>      </a:t>
            </a:r>
            <a:r>
              <a:rPr b="1" i="1" lang="en-IN" sz="2000" spc="-1" strike="noStrike">
                <a:solidFill>
                  <a:schemeClr val="dk1"/>
                </a:solidFill>
                <a:latin typeface="Cambria Math"/>
                <a:ea typeface="Cambria Math"/>
              </a:rPr>
              <a:t>S</a:t>
            </a:r>
            <a:r>
              <a:rPr b="0" lang="en-IN" sz="2000" spc="-1" strike="noStrike" baseline="-25000">
                <a:solidFill>
                  <a:schemeClr val="dk1"/>
                </a:solidFill>
                <a:latin typeface="Cambria Math"/>
                <a:ea typeface="Cambria Math"/>
              </a:rPr>
              <a:t>strong</a:t>
            </a:r>
            <a:r>
              <a:rPr b="0" lang="en-IN" sz="2000" spc="-1" strike="noStrike">
                <a:solidFill>
                  <a:schemeClr val="dk1"/>
                </a:solidFill>
                <a:latin typeface="Cambria Math"/>
                <a:ea typeface="Cambria Math"/>
              </a:rPr>
              <a:t> = [3+, 3−] ⇒ H(</a:t>
            </a:r>
            <a:r>
              <a:rPr b="1" i="1" lang="en-IN" sz="2000" spc="-1" strike="noStrike">
                <a:solidFill>
                  <a:schemeClr val="dk1"/>
                </a:solidFill>
                <a:latin typeface="Cambria Math"/>
                <a:ea typeface="Cambria Math"/>
              </a:rPr>
              <a:t>S</a:t>
            </a:r>
            <a:r>
              <a:rPr b="0" lang="en-IN" sz="2000" spc="-1" strike="noStrike" baseline="-25000">
                <a:solidFill>
                  <a:schemeClr val="dk1"/>
                </a:solidFill>
                <a:latin typeface="Cambria Math"/>
                <a:ea typeface="Cambria Math"/>
              </a:rPr>
              <a:t>strong</a:t>
            </a:r>
            <a:r>
              <a:rPr b="0" lang="en-IN" sz="2000" spc="-1" strike="noStrike">
                <a:solidFill>
                  <a:schemeClr val="dk1"/>
                </a:solidFill>
                <a:latin typeface="Cambria Math"/>
                <a:ea typeface="Cambria Math"/>
              </a:rPr>
              <a:t>) =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Abadi Extra Light"/>
                <a:ea typeface="Cambria Math"/>
              </a:rPr>
              <a:t>Likewise, at root: 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  <a:ea typeface="Cambria Math"/>
              </a:rPr>
              <a:t>IG(S, outlook) = 0.246, IG(S, humidity) = 0.151, IG(S,temp) = 0.029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  <a:ea typeface="Cambria Math"/>
              </a:rPr>
              <a:t>Thus we choose “outlook” feature to be tested at the root node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  <a:ea typeface="Cambria Math"/>
              </a:rPr>
              <a:t>Now how to grow the DT, i.e., what to do at the next level? Which feature to test next?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  <a:ea typeface="Cambria Math"/>
              </a:rPr>
              <a:t>Rule: Iterate - for each child node, select the feature with the highest IG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AB7F021D-F5BD-4B30-8725-044DB274CF59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1" name="Picture 4" descr=""/>
          <p:cNvPicPr/>
          <p:nvPr/>
        </p:nvPicPr>
        <p:blipFill>
          <a:blip r:embed="rId1"/>
          <a:stretch/>
        </p:blipFill>
        <p:spPr>
          <a:xfrm>
            <a:off x="8497440" y="1502280"/>
            <a:ext cx="3247200" cy="239004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442" name="TextBox 3"/>
              <p:cNvSpPr txBox="1"/>
              <p:nvPr/>
            </p:nvSpPr>
            <p:spPr>
              <a:xfrm>
                <a:off x="635760" y="2574720"/>
                <a:ext cx="6236640" cy="307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rPr>
                        <m:lit/>
                        <m:nor/>
                      </m:rPr>
                      <m:t xml:space="preserve">H</m:t>
                    </m:r>
                    <m:r>
                      <m:rPr>
                        <m:lit/>
                        <m:nor/>
                      </m:rPr>
                      <m:t xml:space="preserve">\\(</m:t>
                    </m:r>
                    <m:r>
                      <m:rPr>
                        <m:lit/>
                        <m:nor/>
                      </m:rPr>
                      <m:t xml:space="preserve">S</m:t>
                    </m:r>
                    <m:r>
                      <m:rPr>
                        <m:lit/>
                        <m:nor/>
                      </m:rPr>
                      <m:t xml:space="preserve"> </m:t>
                    </m:r>
                    <m:r>
                      <m:rPr>
                        <m:lit/>
                        <m:nor/>
                      </m:rPr>
                      <m:t xml:space="preserve">\\) =</m:t>
                    </m:r>
                    <m:r>
                      <m:rPr>
                        <m:lit/>
                        <m:nor/>
                      </m:rPr>
                      <m:t xml:space="preserve"> −\\(9/14\\) </m:t>
                    </m:r>
                    <m:r>
                      <m:rPr>
                        <m:lit/>
                        <m:nor/>
                      </m:rPr>
                      <m:t xml:space="preserve">log</m:t>
                    </m:r>
                    <m:r>
                      <m:rPr>
                        <m:lit/>
                        <m:nor/>
                      </m:rPr>
                      <m:t xml:space="preserve">2</m:t>
                    </m:r>
                    <m:r>
                      <m:rPr>
                        <m:lit/>
                        <m:nor/>
                      </m:rPr>
                      <m:t xml:space="preserve">\\(9/14\\) − \\(5/14\\) </m:t>
                    </m:r>
                    <m:r>
                      <m:rPr>
                        <m:lit/>
                        <m:nor/>
                      </m:rPr>
                      <m:t xml:space="preserve">lo</m:t>
                    </m:r>
                    <m:r>
                      <m:rPr>
                        <m:lit/>
                        <m:nor/>
                      </m:rPr>
                      <m:t xml:space="preserve">g</m:t>
                    </m:r>
                    <m:r>
                      <m:rPr>
                        <m:lit/>
                        <m:nor/>
                      </m:rPr>
                      <m:t xml:space="preserve">2</m:t>
                    </m:r>
                    <m:r>
                      <m:rPr>
                        <m:lit/>
                        <m:nor/>
                      </m:rPr>
                      <m:t xml:space="preserve">\\(5/14\\) = 0.94</m:t>
                    </m:r>
                  </m:oMath>
                </a14:m>
              </a:p>
            </p:txBody>
          </p:sp>
        </mc:Choice>
        <mc:Fallback/>
      </mc:AlternateContent>
      <p:sp>
        <p:nvSpPr>
          <p:cNvPr id="443" name="Rectangle 4"/>
          <p:cNvSpPr/>
          <p:nvPr/>
        </p:nvSpPr>
        <p:spPr>
          <a:xfrm>
            <a:off x="543600" y="3922920"/>
            <a:ext cx="11382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  </a:t>
            </a: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= 0.94 − 8/14 ∗ 0.811 − 6/14 ∗ 1 = </a:t>
            </a:r>
            <a:r>
              <a:rPr b="0" lang="en-IN" sz="2000" spc="-1" strike="noStrike">
                <a:solidFill>
                  <a:srgbClr val="0000ff"/>
                </a:solidFill>
                <a:latin typeface="Abadi Extra Light"/>
              </a:rPr>
              <a:t>0.048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11000" p14:dur="2000"/>
    </mc:Choice>
    <mc:Fallback>
      <p:transition spd="slow" advTm="211000"/>
    </mc:Fallback>
  </mc:AlternateContent>
  <p:timing>
    <p:tnLst>
      <p:par>
        <p:cTn id="975" dur="indefinite" restart="never" nodeType="tmRoot">
          <p:childTnLst>
            <p:seq>
              <p:cTn id="976" dur="indefinite" nodeType="mainSeq">
                <p:childTnLst>
                  <p:par>
                    <p:cTn id="977" fill="hold">
                      <p:stCondLst>
                        <p:cond delay="indefinite"/>
                      </p:stCondLst>
                      <p:childTnLst>
                        <p:par>
                          <p:cTn id="978" fill="hold">
                            <p:stCondLst>
                              <p:cond delay="0"/>
                            </p:stCondLst>
                            <p:childTnLst>
                              <p:par>
                                <p:cTn id="97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81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86" dur="500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91" dur="500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2" fill="hold">
                      <p:stCondLst>
                        <p:cond delay="indefinite"/>
                      </p:stCondLst>
                      <p:childTnLst>
                        <p:par>
                          <p:cTn id="993" fill="hold">
                            <p:stCondLst>
                              <p:cond delay="0"/>
                            </p:stCondLst>
                            <p:childTnLst>
                              <p:par>
                                <p:cTn id="99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96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7" fill="hold">
                      <p:stCondLst>
                        <p:cond delay="indefinite"/>
                      </p:stCondLst>
                      <p:childTnLst>
                        <p:par>
                          <p:cTn id="998" fill="hold">
                            <p:stCondLst>
                              <p:cond delay="0"/>
                            </p:stCondLst>
                            <p:childTnLst>
                              <p:par>
                                <p:cTn id="99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01" dur="500"/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2" fill="hold">
                      <p:stCondLst>
                        <p:cond delay="indefinite"/>
                      </p:stCondLst>
                      <p:childTnLst>
                        <p:par>
                          <p:cTn id="1003" fill="hold">
                            <p:stCondLst>
                              <p:cond delay="0"/>
                            </p:stCondLst>
                            <p:childTnLst>
                              <p:par>
                                <p:cTn id="100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06" dur="500"/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11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2" fill="hold">
                      <p:stCondLst>
                        <p:cond delay="indefinite"/>
                      </p:stCondLst>
                      <p:childTnLst>
                        <p:par>
                          <p:cTn id="1013" fill="hold">
                            <p:stCondLst>
                              <p:cond delay="0"/>
                            </p:stCondLst>
                            <p:childTnLst>
                              <p:par>
                                <p:cTn id="101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16" dur="500"/>
                                        <p:tgtEl>
                                          <p:spTgt spid="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7" fill="hold">
                      <p:stCondLst>
                        <p:cond delay="indefinite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21" dur="500"/>
                                        <p:tgtEl>
                                          <p:spTgt spid="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2" fill="hold">
                      <p:stCondLst>
                        <p:cond delay="indefinite"/>
                      </p:stCondLst>
                      <p:childTnLst>
                        <p:par>
                          <p:cTn id="1023" fill="hold">
                            <p:stCondLst>
                              <p:cond delay="0"/>
                            </p:stCondLst>
                            <p:childTnLst>
                              <p:par>
                                <p:cTn id="102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26" dur="500"/>
                                        <p:tgtEl>
                                          <p:spTgt spid="4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31" dur="500"/>
                                        <p:tgtEl>
                                          <p:spTgt spid="4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Growing the tree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Proceeding as before, for level 2, left node, we can verify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Abadi Extra Light"/>
              </a:rPr>
              <a:t>IG(S,temp) = 0.570, IG(S, humidity) = 0.970, IG(S, wind) = 0.019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Thus humidity chosen as the feature to be tested at level 2, left node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No need to expand the middle node (already “pure” - all “yes” training examples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Can also verify that wind has the largest IG for the right node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Note: If a feature has already been tested along a path earlier, we don’t consider it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F9108F40-2935-4E23-9320-9A81430B2E9E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7" name="Picture 2" descr=""/>
          <p:cNvPicPr/>
          <p:nvPr/>
        </p:nvPicPr>
        <p:blipFill>
          <a:blip r:embed="rId1"/>
          <a:stretch/>
        </p:blipFill>
        <p:spPr>
          <a:xfrm>
            <a:off x="1976760" y="1130760"/>
            <a:ext cx="7886160" cy="24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196000" p14:dur="2000"/>
    </mc:Choice>
    <mc:Fallback>
      <p:transition spd="slow" advTm="196000"/>
    </mc:Fallback>
  </mc:AlternateContent>
  <p:timing>
    <p:tnLst>
      <p:par>
        <p:cTn id="1032" dur="indefinite" restart="never" nodeType="tmRoot">
          <p:childTnLst>
            <p:seq>
              <p:cTn id="1033" dur="indefinite" nodeType="mainSeq">
                <p:childTnLst>
                  <p:par>
                    <p:cTn id="1034" fill="hold">
                      <p:stCondLst>
                        <p:cond delay="indefinite"/>
                      </p:stCondLst>
                      <p:childTnLst>
                        <p:par>
                          <p:cTn id="1035" fill="hold">
                            <p:stCondLst>
                              <p:cond delay="0"/>
                            </p:stCondLst>
                            <p:childTnLst>
                              <p:par>
                                <p:cTn id="103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38" dur="500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43" dur="500"/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>
                      <p:stCondLst>
                        <p:cond delay="indefinite"/>
                      </p:stCondLst>
                      <p:childTnLst>
                        <p:par>
                          <p:cTn id="1045" fill="hold">
                            <p:stCondLst>
                              <p:cond delay="0"/>
                            </p:stCondLst>
                            <p:childTnLst>
                              <p:par>
                                <p:cTn id="104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48" dur="500"/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9" fill="hold">
                      <p:stCondLst>
                        <p:cond delay="indefinite"/>
                      </p:stCondLst>
                      <p:childTnLst>
                        <p:par>
                          <p:cTn id="1050" fill="hold">
                            <p:stCondLst>
                              <p:cond delay="0"/>
                            </p:stCondLst>
                            <p:childTnLst>
                              <p:par>
                                <p:cTn id="105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53" dur="500"/>
                                        <p:tgtEl>
                                          <p:spTgt spid="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4" fill="hold">
                      <p:stCondLst>
                        <p:cond delay="indefinite"/>
                      </p:stCondLst>
                      <p:childTnLst>
                        <p:par>
                          <p:cTn id="1055" fill="hold">
                            <p:stCondLst>
                              <p:cond delay="0"/>
                            </p:stCondLst>
                            <p:childTnLst>
                              <p:par>
                                <p:cTn id="105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58" dur="500"/>
                                        <p:tgtEl>
                                          <p:spTgt spid="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63" dur="500"/>
                                        <p:tgtEl>
                                          <p:spTgt spid="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When to stop growing the tree?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Stop expanding a node further (i.e., make it a leaf node) when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It consist of all training examples having the same label (the node becomes “pure”)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We run out of features to test along the path to that node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The DT starts to overfit (can be checked by monitoring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   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the validation set accuracy)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GB" sz="2400" spc="-1" strike="noStrike">
                <a:solidFill>
                  <a:srgbClr val="ff0000"/>
                </a:solidFill>
                <a:latin typeface="Abadi Extra Light"/>
              </a:rPr>
              <a:t>Important: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 No need to obsess too much for purity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It is okay to have a leaf node that is not fully pure, e.g., this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At test inputs that reach an impure leaf, can predict probability of belonging to each class (in above example, p(red) = 3/8, p(green) = 5/8), or simply predict the majority label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888D323A-3E80-443D-BA86-042058BEDC37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Picture 2" descr=""/>
          <p:cNvPicPr/>
          <p:nvPr/>
        </p:nvPicPr>
        <p:blipFill>
          <a:blip r:embed="rId1"/>
          <a:stretch/>
        </p:blipFill>
        <p:spPr>
          <a:xfrm>
            <a:off x="3201120" y="862920"/>
            <a:ext cx="6235920" cy="1915200"/>
          </a:xfrm>
          <a:prstGeom prst="rect">
            <a:avLst/>
          </a:prstGeom>
          <a:ln w="0">
            <a:noFill/>
          </a:ln>
        </p:spPr>
      </p:pic>
      <p:pic>
        <p:nvPicPr>
          <p:cNvPr id="452" name="Picture 4" descr=""/>
          <p:cNvPicPr/>
          <p:nvPr/>
        </p:nvPicPr>
        <p:blipFill>
          <a:blip r:embed="rId2"/>
          <a:stretch/>
        </p:blipFill>
        <p:spPr>
          <a:xfrm>
            <a:off x="8437680" y="3573720"/>
            <a:ext cx="2716200" cy="1720800"/>
          </a:xfrm>
          <a:prstGeom prst="rect">
            <a:avLst/>
          </a:prstGeom>
          <a:ln w="0">
            <a:noFill/>
          </a:ln>
        </p:spPr>
      </p:pic>
      <p:sp>
        <p:nvSpPr>
          <p:cNvPr id="453" name="Rectangle: Rounded Corners 2"/>
          <p:cNvSpPr/>
          <p:nvPr/>
        </p:nvSpPr>
        <p:spPr>
          <a:xfrm>
            <a:off x="8265240" y="5323320"/>
            <a:ext cx="1171800" cy="575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4" name="Oval 3"/>
          <p:cNvSpPr/>
          <p:nvPr/>
        </p:nvSpPr>
        <p:spPr>
          <a:xfrm>
            <a:off x="8343720" y="5379840"/>
            <a:ext cx="187200" cy="2005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5" name="Oval 25"/>
          <p:cNvSpPr/>
          <p:nvPr/>
        </p:nvSpPr>
        <p:spPr>
          <a:xfrm>
            <a:off x="8610120" y="5379840"/>
            <a:ext cx="187200" cy="2005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6" name="Oval 26"/>
          <p:cNvSpPr/>
          <p:nvPr/>
        </p:nvSpPr>
        <p:spPr>
          <a:xfrm>
            <a:off x="8876520" y="5379840"/>
            <a:ext cx="187200" cy="200520"/>
          </a:xfrm>
          <a:prstGeom prst="ellipse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7" name="Oval 27"/>
          <p:cNvSpPr/>
          <p:nvPr/>
        </p:nvSpPr>
        <p:spPr>
          <a:xfrm>
            <a:off x="9155880" y="5387400"/>
            <a:ext cx="187200" cy="20052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8" name="Oval 28"/>
          <p:cNvSpPr/>
          <p:nvPr/>
        </p:nvSpPr>
        <p:spPr>
          <a:xfrm>
            <a:off x="8343720" y="5650920"/>
            <a:ext cx="187200" cy="20052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9" name="Oval 29"/>
          <p:cNvSpPr/>
          <p:nvPr/>
        </p:nvSpPr>
        <p:spPr>
          <a:xfrm>
            <a:off x="8610120" y="5650920"/>
            <a:ext cx="187200" cy="20052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0" name="Oval 30"/>
          <p:cNvSpPr/>
          <p:nvPr/>
        </p:nvSpPr>
        <p:spPr>
          <a:xfrm>
            <a:off x="8876520" y="5650920"/>
            <a:ext cx="187200" cy="20052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1" name="Oval 31"/>
          <p:cNvSpPr/>
          <p:nvPr/>
        </p:nvSpPr>
        <p:spPr>
          <a:xfrm>
            <a:off x="9155880" y="5658480"/>
            <a:ext cx="187200" cy="20052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2" name="Speech Bubble: Rectangle 32"/>
          <p:cNvSpPr/>
          <p:nvPr/>
        </p:nvSpPr>
        <p:spPr>
          <a:xfrm>
            <a:off x="5152320" y="4434480"/>
            <a:ext cx="2657160" cy="575280"/>
          </a:xfrm>
          <a:prstGeom prst="wedgeRectCallout">
            <a:avLst>
              <a:gd name="adj1" fmla="val -53223"/>
              <a:gd name="adj2" fmla="val 76255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To help prevent the tree from growing too much!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Arrow: Right 4"/>
          <p:cNvSpPr/>
          <p:nvPr/>
        </p:nvSpPr>
        <p:spPr>
          <a:xfrm>
            <a:off x="9624960" y="5523120"/>
            <a:ext cx="754920" cy="270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4" name="Rectangle 5"/>
          <p:cNvSpPr/>
          <p:nvPr/>
        </p:nvSpPr>
        <p:spPr>
          <a:xfrm>
            <a:off x="10568160" y="5566320"/>
            <a:ext cx="132480" cy="270360"/>
          </a:xfrm>
          <a:prstGeom prst="rect">
            <a:avLst/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5" name="Rectangle 35"/>
          <p:cNvSpPr/>
          <p:nvPr/>
        </p:nvSpPr>
        <p:spPr>
          <a:xfrm>
            <a:off x="10836000" y="5379840"/>
            <a:ext cx="132480" cy="464040"/>
          </a:xfrm>
          <a:prstGeom prst="rect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466" name="Straight Connector 33"/>
          <p:cNvCxnSpPr/>
          <p:nvPr/>
        </p:nvCxnSpPr>
        <p:spPr>
          <a:xfrm>
            <a:off x="10483920" y="5841360"/>
            <a:ext cx="556920" cy="648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  <p:sp>
        <p:nvSpPr>
          <p:cNvPr id="467" name="Oval 39"/>
          <p:cNvSpPr/>
          <p:nvPr/>
        </p:nvSpPr>
        <p:spPr>
          <a:xfrm>
            <a:off x="11763360" y="5526000"/>
            <a:ext cx="187200" cy="200520"/>
          </a:xfrm>
          <a:prstGeom prst="ellipse">
            <a:avLst/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8" name="TextBox 36"/>
          <p:cNvSpPr/>
          <p:nvPr/>
        </p:nvSpPr>
        <p:spPr>
          <a:xfrm>
            <a:off x="11151720" y="5466240"/>
            <a:ext cx="49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badi Extra Light"/>
              </a:rPr>
              <a:t>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414000" p14:dur="2000"/>
    </mc:Choice>
    <mc:Fallback>
      <p:transition spd="slow" advTm="414000"/>
    </mc:Fallback>
  </mc:AlternateContent>
  <p:timing>
    <p:tnLst>
      <p:par>
        <p:cTn id="1064" dur="indefinite" restart="never" nodeType="tmRoot">
          <p:childTnLst>
            <p:seq>
              <p:cTn id="1065" dur="indefinite" nodeType="mainSeq">
                <p:childTnLst>
                  <p:par>
                    <p:cTn id="1066" fill="hold">
                      <p:stCondLst>
                        <p:cond delay="indefinite"/>
                      </p:stCondLst>
                      <p:childTnLst>
                        <p:par>
                          <p:cTn id="1067" fill="hold">
                            <p:stCondLst>
                              <p:cond delay="0"/>
                            </p:stCondLst>
                            <p:childTnLst>
                              <p:par>
                                <p:cTn id="10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70" dur="500"/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75" dur="500"/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6" fill="hold">
                      <p:stCondLst>
                        <p:cond delay="indefinite"/>
                      </p:stCondLst>
                      <p:childTnLst>
                        <p:par>
                          <p:cTn id="1077" fill="hold">
                            <p:stCondLst>
                              <p:cond delay="0"/>
                            </p:stCondLst>
                            <p:childTnLst>
                              <p:par>
                                <p:cTn id="107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80" dur="500"/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1" fill="hold">
                      <p:stCondLst>
                        <p:cond delay="indefinite"/>
                      </p:stCondLst>
                      <p:childTnLst>
                        <p:par>
                          <p:cTn id="1082" fill="hold">
                            <p:stCondLst>
                              <p:cond delay="0"/>
                            </p:stCondLst>
                            <p:childTnLst>
                              <p:par>
                                <p:cTn id="108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85" dur="500"/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88" dur="500"/>
                                        <p:tgtEl>
                                          <p:spTgt spid="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9" fill="hold">
                      <p:stCondLst>
                        <p:cond delay="indefinite"/>
                      </p:stCondLst>
                      <p:childTnLst>
                        <p:par>
                          <p:cTn id="1090" fill="hold">
                            <p:stCondLst>
                              <p:cond delay="0"/>
                            </p:stCondLst>
                            <p:childTnLst>
                              <p:par>
                                <p:cTn id="10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9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4" fill="hold">
                      <p:stCondLst>
                        <p:cond delay="indefinite"/>
                      </p:stCondLst>
                      <p:childTnLst>
                        <p:par>
                          <p:cTn id="1095" fill="hold">
                            <p:stCondLst>
                              <p:cond delay="0"/>
                            </p:stCondLst>
                            <p:childTnLst>
                              <p:par>
                                <p:cTn id="109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98" dur="500"/>
                                        <p:tgtEl>
                                          <p:spTgt spid="4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0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4" fill="hold">
                      <p:stCondLst>
                        <p:cond delay="indefinite"/>
                      </p:stCondLst>
                      <p:childTnLst>
                        <p:par>
                          <p:cTn id="1105" fill="hold">
                            <p:stCondLst>
                              <p:cond delay="0"/>
                            </p:stCondLst>
                            <p:childTnLst>
                              <p:par>
                                <p:cTn id="110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08" dur="500"/>
                                        <p:tgtEl>
                                          <p:spTgt spid="4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9" fill="hold">
                      <p:stCondLst>
                        <p:cond delay="indefinite"/>
                      </p:stCondLst>
                      <p:childTnLst>
                        <p:par>
                          <p:cTn id="1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1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1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19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2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2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28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3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3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3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8" fill="hold">
                      <p:stCondLst>
                        <p:cond delay="indefinite"/>
                      </p:stCondLst>
                      <p:childTnLst>
                        <p:par>
                          <p:cTn id="1139" fill="hold">
                            <p:stCondLst>
                              <p:cond delay="0"/>
                            </p:stCondLst>
                            <p:childTnLst>
                              <p:par>
                                <p:cTn id="114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42" dur="500"/>
                                        <p:tgtEl>
                                          <p:spTgt spid="4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3" fill="hold">
                      <p:stCondLst>
                        <p:cond delay="indefinite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4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0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3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6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9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62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Avoiding Overfitting in DTs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Desired: a DT that is not too big in size, yet fits the training data reasonably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Note: An example of a very simple DT is </a:t>
            </a:r>
            <a:r>
              <a:rPr b="0" lang="en-GB" sz="2400" spc="-1" strike="noStrike">
                <a:solidFill>
                  <a:srgbClr val="0000ff"/>
                </a:solidFill>
                <a:latin typeface="Abadi Extra Light"/>
              </a:rPr>
              <a:t>“decision-stump”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A decision-stump only tests the value of a single feature (or a simple rule)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Not very powerful in itself but often used in large ensembles of decision stumps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Mainly two approaches to prune a complex DT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Prune while building the tree (stopping early)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Prune after building the tree (post-pruning)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Criteria for judging which nodes could potentially be pruned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Use a validation set (separate from the training set)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Prune each possible node that doesn’t hurt the accuracy on the validation set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Greedily remove the node that improves the validation accuracy the most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Stop when the validation set accuracy starts worsening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Use model complexity control, such as Minimum Description Length (will see later)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83718209-1B8B-4692-8E51-3023177725D8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Speech Bubble: Rectangle 4"/>
          <p:cNvSpPr/>
          <p:nvPr/>
        </p:nvSpPr>
        <p:spPr>
          <a:xfrm>
            <a:off x="7298280" y="3265200"/>
            <a:ext cx="2349720" cy="725040"/>
          </a:xfrm>
          <a:prstGeom prst="wedgeRectCallout">
            <a:avLst>
              <a:gd name="adj1" fmla="val -86537"/>
              <a:gd name="adj2" fmla="val -3279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Either can be done using a validation 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330000" p14:dur="2000"/>
    </mc:Choice>
    <mc:Fallback>
      <p:transition spd="slow" advTm="330000"/>
    </mc:Fallback>
  </mc:AlternateContent>
  <p:timing>
    <p:tnLst>
      <p:par>
        <p:cTn id="1163" dur="indefinite" restart="never" nodeType="tmRoot">
          <p:childTnLst>
            <p:seq>
              <p:cTn id="1164" dur="indefinite" nodeType="mainSeq">
                <p:childTnLst>
                  <p:par>
                    <p:cTn id="1165" fill="hold">
                      <p:stCondLst>
                        <p:cond delay="indefinite"/>
                      </p:stCondLst>
                      <p:childTnLst>
                        <p:par>
                          <p:cTn id="1166" fill="hold">
                            <p:stCondLst>
                              <p:cond delay="0"/>
                            </p:stCondLst>
                            <p:childTnLst>
                              <p:par>
                                <p:cTn id="116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69" dur="500"/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0" fill="hold">
                      <p:stCondLst>
                        <p:cond delay="indefinite"/>
                      </p:stCondLst>
                      <p:childTnLst>
                        <p:par>
                          <p:cTn id="1171" fill="hold">
                            <p:stCondLst>
                              <p:cond delay="0"/>
                            </p:stCondLst>
                            <p:childTnLst>
                              <p:par>
                                <p:cTn id="117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74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79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0" fill="hold">
                      <p:stCondLst>
                        <p:cond delay="indefinite"/>
                      </p:stCondLst>
                      <p:childTnLst>
                        <p:par>
                          <p:cTn id="1181" fill="hold">
                            <p:stCondLst>
                              <p:cond delay="0"/>
                            </p:stCondLst>
                            <p:childTnLst>
                              <p:par>
                                <p:cTn id="11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84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5" fill="hold">
                      <p:stCondLst>
                        <p:cond delay="indefinite"/>
                      </p:stCondLst>
                      <p:childTnLst>
                        <p:par>
                          <p:cTn id="1186" fill="hold">
                            <p:stCondLst>
                              <p:cond delay="0"/>
                            </p:stCondLst>
                            <p:childTnLst>
                              <p:par>
                                <p:cTn id="118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89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0" fill="hold">
                      <p:stCondLst>
                        <p:cond delay="indefinite"/>
                      </p:stCondLst>
                      <p:childTnLst>
                        <p:par>
                          <p:cTn id="1191" fill="hold">
                            <p:stCondLst>
                              <p:cond delay="0"/>
                            </p:stCondLst>
                            <p:childTnLst>
                              <p:par>
                                <p:cTn id="119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94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5" fill="hold">
                      <p:stCondLst>
                        <p:cond delay="indefinite"/>
                      </p:stCondLst>
                      <p:childTnLst>
                        <p:par>
                          <p:cTn id="1196" fill="hold">
                            <p:stCondLst>
                              <p:cond delay="0"/>
                            </p:stCondLst>
                            <p:childTnLst>
                              <p:par>
                                <p:cTn id="11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99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0" fill="hold">
                      <p:stCondLst>
                        <p:cond delay="indefinite"/>
                      </p:stCondLst>
                      <p:childTnLst>
                        <p:par>
                          <p:cTn id="1201" fill="hold">
                            <p:stCondLst>
                              <p:cond delay="0"/>
                            </p:stCondLst>
                            <p:childTnLst>
                              <p:par>
                                <p:cTn id="12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0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5" fill="hold">
                      <p:stCondLst>
                        <p:cond delay="indefinite"/>
                      </p:stCondLst>
                      <p:childTnLst>
                        <p:par>
                          <p:cTn id="1206" fill="hold">
                            <p:stCondLst>
                              <p:cond delay="0"/>
                            </p:stCondLst>
                            <p:childTnLst>
                              <p:par>
                                <p:cTn id="12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09" dur="500"/>
                                        <p:tgtEl>
                                          <p:spTgt spid="4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0" fill="hold">
                      <p:stCondLst>
                        <p:cond delay="indefinite"/>
                      </p:stCondLst>
                      <p:childTnLst>
                        <p:par>
                          <p:cTn id="1211" fill="hold">
                            <p:stCondLst>
                              <p:cond delay="0"/>
                            </p:stCondLst>
                            <p:childTnLst>
                              <p:par>
                                <p:cTn id="121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14" dur="500"/>
                                        <p:tgtEl>
                                          <p:spTgt spid="4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19" dur="500"/>
                                        <p:tgtEl>
                                          <p:spTgt spid="4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0" fill="hold">
                      <p:stCondLst>
                        <p:cond delay="indefinite"/>
                      </p:stCondLst>
                      <p:childTnLst>
                        <p:par>
                          <p:cTn id="1221" fill="hold">
                            <p:stCondLst>
                              <p:cond delay="0"/>
                            </p:stCondLst>
                            <p:childTnLst>
                              <p:par>
                                <p:cTn id="122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24" dur="500"/>
                                        <p:tgtEl>
                                          <p:spTgt spid="4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5" fill="hold">
                      <p:stCondLst>
                        <p:cond delay="indefinite"/>
                      </p:stCondLst>
                      <p:childTnLst>
                        <p:par>
                          <p:cTn id="1226" fill="hold">
                            <p:stCondLst>
                              <p:cond delay="0"/>
                            </p:stCondLst>
                            <p:childTnLst>
                              <p:par>
                                <p:cTn id="122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29" dur="500"/>
                                        <p:tgtEl>
                                          <p:spTgt spid="4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0" fill="hold">
                      <p:stCondLst>
                        <p:cond delay="indefinite"/>
                      </p:stCondLst>
                      <p:childTnLst>
                        <p:par>
                          <p:cTn id="1231" fill="hold">
                            <p:stCondLst>
                              <p:cond delay="0"/>
                            </p:stCondLst>
                            <p:childTnLst>
                              <p:par>
                                <p:cTn id="123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34" dur="500"/>
                                        <p:tgtEl>
                                          <p:spTgt spid="4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Decision Trees: Some Comments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ff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rgbClr val="0000ff"/>
                </a:solidFill>
                <a:latin typeface="Abadi Extra Light"/>
              </a:rPr>
              <a:t>Gini-index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 defined as  can be an alternative to IG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For DT regression</a:t>
            </a:r>
            <a:r>
              <a:rPr b="0" lang="en-GB" sz="2400" spc="-1" strike="noStrike" baseline="30000">
                <a:solidFill>
                  <a:schemeClr val="dk1"/>
                </a:solidFill>
                <a:latin typeface="Abadi Extra Light"/>
              </a:rPr>
              <a:t>1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, variance in the outputs can be used to assess purity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When</a:t>
            </a:r>
            <a:r>
              <a:rPr b="0" lang="en-GB" sz="2400" spc="-1" strike="noStrike">
                <a:solidFill>
                  <a:srgbClr val="0000ff"/>
                </a:solidFill>
                <a:latin typeface="Abadi Extra Light"/>
              </a:rPr>
              <a:t> features are real-valued 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(no finite possible values to try), things are a bit more tricky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Can use tests based on </a:t>
            </a:r>
            <a:r>
              <a:rPr b="0" lang="en-GB" sz="2400" spc="-1" strike="noStrike">
                <a:solidFill>
                  <a:srgbClr val="0000ff"/>
                </a:solidFill>
                <a:latin typeface="Abadi Extra Light"/>
              </a:rPr>
              <a:t>thresholding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 feature values (recall our synthetic data examples)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Need to be careful w.r.t. number of threshold points, how fine each range is, etc.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More sophisticated decision rules at the internal nodes can also be used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Basically, need some rule that splits inputs at an internal node into homogeneous groups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The rule can even be a machine learning classification algo (e.g., LwP or a deep learner)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However, in DTs, we want the tests to be fast so single feature based rules are preferred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Need to take care handling training or test inputs that have some features missing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A2EF5E1D-9F8E-4334-9B4E-76BA65D1327E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Box 2"/>
          <p:cNvSpPr/>
          <p:nvPr/>
        </p:nvSpPr>
        <p:spPr>
          <a:xfrm>
            <a:off x="-542160" y="6520320"/>
            <a:ext cx="8290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400" spc="-1" strike="noStrike" baseline="30000">
                <a:solidFill>
                  <a:schemeClr val="dk1"/>
                </a:solidFill>
                <a:latin typeface="Abadi Extra Light"/>
              </a:rPr>
              <a:t>1</a:t>
            </a:r>
            <a:r>
              <a:rPr b="0" lang="en-GB" sz="1400" spc="-1" strike="noStrike">
                <a:solidFill>
                  <a:schemeClr val="dk1"/>
                </a:solidFill>
                <a:latin typeface="Abadi Extra Light"/>
              </a:rPr>
              <a:t>Breiman, Leo; Friedman, J. H.; Olshen, R. A.; Stone, C. J. (1984). Classification and regression trees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7" name="Picture 4" descr=""/>
          <p:cNvPicPr/>
          <p:nvPr/>
        </p:nvPicPr>
        <p:blipFill>
          <a:blip r:embed="rId1"/>
          <a:stretch/>
        </p:blipFill>
        <p:spPr>
          <a:xfrm>
            <a:off x="9363240" y="3688560"/>
            <a:ext cx="2637360" cy="748440"/>
          </a:xfrm>
          <a:prstGeom prst="rect">
            <a:avLst/>
          </a:prstGeom>
          <a:ln w="0">
            <a:noFill/>
          </a:ln>
        </p:spPr>
      </p:pic>
      <p:cxnSp>
        <p:nvCxnSpPr>
          <p:cNvPr id="478" name="Straight Arrow Connector 5"/>
          <p:cNvCxnSpPr/>
          <p:nvPr/>
        </p:nvCxnSpPr>
        <p:spPr>
          <a:xfrm flipV="1">
            <a:off x="9362880" y="4437720"/>
            <a:ext cx="658080" cy="411120"/>
          </a:xfrm>
          <a:prstGeom prst="straightConnector1">
            <a:avLst/>
          </a:prstGeom>
          <a:ln w="28575">
            <a:solidFill>
              <a:srgbClr val="4472c4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advTm="356000" p14:dur="2000"/>
    </mc:Choice>
    <mc:Fallback>
      <p:transition spd="slow" advTm="356000"/>
    </mc:Fallback>
  </mc:AlternateContent>
  <p:timing>
    <p:tnLst>
      <p:par>
        <p:cTn id="1235" dur="indefinite" restart="never" nodeType="tmRoot">
          <p:childTnLst>
            <p:seq>
              <p:cTn id="1236" dur="indefinite" nodeType="mainSeq">
                <p:childTnLst>
                  <p:par>
                    <p:cTn id="1237" fill="hold">
                      <p:stCondLst>
                        <p:cond delay="indefinite"/>
                      </p:stCondLst>
                      <p:childTnLst>
                        <p:par>
                          <p:cTn id="1238" fill="hold">
                            <p:stCondLst>
                              <p:cond delay="0"/>
                            </p:stCondLst>
                            <p:childTnLst>
                              <p:par>
                                <p:cTn id="123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41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2" fill="hold">
                      <p:stCondLst>
                        <p:cond delay="indefinite"/>
                      </p:stCondLst>
                      <p:childTnLst>
                        <p:par>
                          <p:cTn id="1243" fill="hold">
                            <p:stCondLst>
                              <p:cond delay="0"/>
                            </p:stCondLst>
                            <p:childTnLst>
                              <p:par>
                                <p:cTn id="124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46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4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0" fill="hold">
                      <p:stCondLst>
                        <p:cond delay="indefinite"/>
                      </p:stCondLst>
                      <p:childTnLst>
                        <p:par>
                          <p:cTn id="1251" fill="hold">
                            <p:stCondLst>
                              <p:cond delay="0"/>
                            </p:stCondLst>
                            <p:childTnLst>
                              <p:par>
                                <p:cTn id="12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54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" fill="hold">
                      <p:stCondLst>
                        <p:cond delay="indefinite"/>
                      </p:stCondLst>
                      <p:childTnLst>
                        <p:par>
                          <p:cTn id="1256" fill="hold">
                            <p:stCondLst>
                              <p:cond delay="0"/>
                            </p:stCondLst>
                            <p:childTnLst>
                              <p:par>
                                <p:cTn id="12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59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0" fill="hold">
                      <p:stCondLst>
                        <p:cond delay="indefinite"/>
                      </p:stCondLst>
                      <p:childTnLst>
                        <p:par>
                          <p:cTn id="1261" fill="hold">
                            <p:stCondLst>
                              <p:cond delay="0"/>
                            </p:stCondLst>
                            <p:childTnLst>
                              <p:par>
                                <p:cTn id="12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64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5" fill="hold">
                      <p:stCondLst>
                        <p:cond delay="indefinite"/>
                      </p:stCondLst>
                      <p:childTnLst>
                        <p:par>
                          <p:cTn id="1266" fill="hold">
                            <p:stCondLst>
                              <p:cond delay="0"/>
                            </p:stCondLst>
                            <p:childTnLst>
                              <p:par>
                                <p:cTn id="126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69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0" fill="hold">
                      <p:stCondLst>
                        <p:cond delay="indefinite"/>
                      </p:stCondLst>
                      <p:childTnLst>
                        <p:par>
                          <p:cTn id="1271" fill="hold">
                            <p:stCondLst>
                              <p:cond delay="0"/>
                            </p:stCondLst>
                            <p:childTnLst>
                              <p:par>
                                <p:cTn id="127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74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79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0" fill="hold">
                      <p:stCondLst>
                        <p:cond delay="indefinite"/>
                      </p:stCondLst>
                      <p:childTnLst>
                        <p:par>
                          <p:cTn id="1281" fill="hold">
                            <p:stCondLst>
                              <p:cond delay="0"/>
                            </p:stCondLst>
                            <p:childTnLst>
                              <p:par>
                                <p:cTn id="12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8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8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8" fill="hold">
                      <p:stCondLst>
                        <p:cond delay="indefinite"/>
                      </p:stCondLst>
                      <p:childTnLst>
                        <p:par>
                          <p:cTn id="1289" fill="hold">
                            <p:stCondLst>
                              <p:cond delay="0"/>
                            </p:stCondLst>
                            <p:childTnLst>
                              <p:par>
                                <p:cTn id="12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92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3" fill="hold">
                      <p:stCondLst>
                        <p:cond delay="indefinite"/>
                      </p:stCondLst>
                      <p:childTnLst>
                        <p:par>
                          <p:cTn id="1294" fill="hold">
                            <p:stCondLst>
                              <p:cond delay="0"/>
                            </p:stCondLst>
                            <p:childTnLst>
                              <p:par>
                                <p:cTn id="12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97" dur="500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6666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An Illustration: DT with Real-Valued Features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E89D813F-4B14-46E6-944E-FBDD21A6970B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Freeform 4"/>
          <p:cNvSpPr/>
          <p:nvPr/>
        </p:nvSpPr>
        <p:spPr>
          <a:xfrm>
            <a:off x="6374520" y="1601640"/>
            <a:ext cx="1480320" cy="2039760"/>
          </a:xfrm>
          <a:custGeom>
            <a:avLst/>
            <a:gdLst>
              <a:gd name="textAreaLeft" fmla="*/ 0 w 1480320"/>
              <a:gd name="textAreaRight" fmla="*/ 1481040 w 1480320"/>
              <a:gd name="textAreaTop" fmla="*/ 0 h 2039760"/>
              <a:gd name="textAreaBottom" fmla="*/ 2040480 h 2039760"/>
            </a:gdLst>
            <a:ahLst/>
            <a:rect l="textAreaLeft" t="textAreaTop" r="textAreaRight" b="textAreaBottom"/>
            <a:pathLst>
              <a:path w="1481044" h="2040500">
                <a:moveTo>
                  <a:pt x="0" y="0"/>
                </a:moveTo>
                <a:lnTo>
                  <a:pt x="1140954" y="0"/>
                </a:lnTo>
                <a:cubicBezTo>
                  <a:pt x="1328781" y="0"/>
                  <a:pt x="1481044" y="152263"/>
                  <a:pt x="1481044" y="340090"/>
                </a:cubicBezTo>
                <a:lnTo>
                  <a:pt x="1481044" y="1700410"/>
                </a:lnTo>
                <a:cubicBezTo>
                  <a:pt x="1481044" y="1888237"/>
                  <a:pt x="1328781" y="2040500"/>
                  <a:pt x="1140954" y="2040500"/>
                </a:cubicBezTo>
                <a:lnTo>
                  <a:pt x="0" y="204050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2" name="Freeform 5"/>
          <p:cNvSpPr/>
          <p:nvPr/>
        </p:nvSpPr>
        <p:spPr>
          <a:xfrm>
            <a:off x="4342680" y="1601640"/>
            <a:ext cx="2031120" cy="2039760"/>
          </a:xfrm>
          <a:custGeom>
            <a:avLst/>
            <a:gdLst>
              <a:gd name="textAreaLeft" fmla="*/ 0 w 2031120"/>
              <a:gd name="textAreaRight" fmla="*/ 2031840 w 2031120"/>
              <a:gd name="textAreaTop" fmla="*/ 0 h 2039760"/>
              <a:gd name="textAreaBottom" fmla="*/ 2040480 h 2039760"/>
            </a:gdLst>
            <a:ahLst/>
            <a:rect l="textAreaLeft" t="textAreaTop" r="textAreaRight" b="textAreaBottom"/>
            <a:pathLst>
              <a:path w="2031864" h="2040500">
                <a:moveTo>
                  <a:pt x="340090" y="0"/>
                </a:moveTo>
                <a:lnTo>
                  <a:pt x="2031864" y="0"/>
                </a:lnTo>
                <a:lnTo>
                  <a:pt x="2031864" y="2040500"/>
                </a:lnTo>
                <a:lnTo>
                  <a:pt x="340090" y="2040500"/>
                </a:lnTo>
                <a:cubicBezTo>
                  <a:pt x="152263" y="2040500"/>
                  <a:pt x="0" y="1888237"/>
                  <a:pt x="0" y="1700410"/>
                </a:cubicBezTo>
                <a:lnTo>
                  <a:pt x="0" y="340090"/>
                </a:lnTo>
                <a:cubicBezTo>
                  <a:pt x="0" y="152263"/>
                  <a:pt x="152263" y="0"/>
                  <a:pt x="340090" y="0"/>
                </a:cubicBezTo>
                <a:close/>
              </a:path>
            </a:pathLst>
          </a:custGeom>
          <a:solidFill>
            <a:srgbClr val="ed7d31">
              <a:alpha val="2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3" name="Rounded Rectangle 6"/>
          <p:cNvSpPr/>
          <p:nvPr/>
        </p:nvSpPr>
        <p:spPr>
          <a:xfrm>
            <a:off x="4339440" y="1607760"/>
            <a:ext cx="3512160" cy="20397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484" name="Group 13"/>
          <p:cNvGrpSpPr/>
          <p:nvPr/>
        </p:nvGrpSpPr>
        <p:grpSpPr>
          <a:xfrm>
            <a:off x="3505320" y="2627640"/>
            <a:ext cx="5181480" cy="1654200"/>
            <a:chOff x="3505320" y="2627640"/>
            <a:chExt cx="5181480" cy="1654200"/>
          </a:xfrm>
        </p:grpSpPr>
        <p:cxnSp>
          <p:nvCxnSpPr>
            <p:cNvPr id="485" name="Straight Arrow Connector 14"/>
            <p:cNvCxnSpPr>
              <a:stCxn id="483" idx="1"/>
            </p:cNvCxnSpPr>
            <p:nvPr/>
          </p:nvCxnSpPr>
          <p:spPr>
            <a:xfrm flipH="1">
              <a:off x="3505320" y="2627640"/>
              <a:ext cx="834840" cy="1654560"/>
            </a:xfrm>
            <a:prstGeom prst="straightConnector1">
              <a:avLst/>
            </a:prstGeom>
            <a:ln w="57150">
              <a:solidFill>
                <a:srgbClr val="000000"/>
              </a:solidFill>
              <a:miter/>
              <a:tailEnd len="med" type="triangle" w="med"/>
            </a:ln>
          </p:spPr>
        </p:cxnSp>
        <p:cxnSp>
          <p:nvCxnSpPr>
            <p:cNvPr id="486" name="Straight Arrow Connector 15"/>
            <p:cNvCxnSpPr>
              <a:stCxn id="483" idx="3"/>
            </p:cNvCxnSpPr>
            <p:nvPr/>
          </p:nvCxnSpPr>
          <p:spPr>
            <a:xfrm>
              <a:off x="7851960" y="2627640"/>
              <a:ext cx="835200" cy="1654560"/>
            </a:xfrm>
            <a:prstGeom prst="straightConnector1">
              <a:avLst/>
            </a:prstGeom>
            <a:ln w="57150">
              <a:solidFill>
                <a:srgbClr val="000000"/>
              </a:solidFill>
              <a:miter/>
              <a:tailEnd len="med" type="triangle" w="med"/>
            </a:ln>
          </p:spPr>
        </p:cxnSp>
      </p:grpSp>
      <p:grpSp>
        <p:nvGrpSpPr>
          <p:cNvPr id="487" name="Group 16"/>
          <p:cNvGrpSpPr/>
          <p:nvPr/>
        </p:nvGrpSpPr>
        <p:grpSpPr>
          <a:xfrm>
            <a:off x="4674960" y="1904400"/>
            <a:ext cx="1373040" cy="1531080"/>
            <a:chOff x="4674960" y="1904400"/>
            <a:chExt cx="1373040" cy="1531080"/>
          </a:xfrm>
        </p:grpSpPr>
        <p:sp>
          <p:nvSpPr>
            <p:cNvPr id="488" name="Oval 17"/>
            <p:cNvSpPr/>
            <p:nvPr/>
          </p:nvSpPr>
          <p:spPr>
            <a:xfrm>
              <a:off x="4674960" y="1904400"/>
              <a:ext cx="310320" cy="31032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89" name="Oval 18"/>
            <p:cNvSpPr/>
            <p:nvPr/>
          </p:nvSpPr>
          <p:spPr>
            <a:xfrm>
              <a:off x="5123160" y="2180520"/>
              <a:ext cx="310320" cy="310320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0" name="Oval 19"/>
            <p:cNvSpPr/>
            <p:nvPr/>
          </p:nvSpPr>
          <p:spPr>
            <a:xfrm>
              <a:off x="5513400" y="2014560"/>
              <a:ext cx="310320" cy="31032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1" name="Oval 20"/>
            <p:cNvSpPr/>
            <p:nvPr/>
          </p:nvSpPr>
          <p:spPr>
            <a:xfrm>
              <a:off x="5737680" y="2472480"/>
              <a:ext cx="310320" cy="31032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2" name="Oval 21"/>
            <p:cNvSpPr/>
            <p:nvPr/>
          </p:nvSpPr>
          <p:spPr>
            <a:xfrm>
              <a:off x="4803120" y="3125160"/>
              <a:ext cx="310320" cy="31032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493" name="Group 22"/>
          <p:cNvGrpSpPr/>
          <p:nvPr/>
        </p:nvGrpSpPr>
        <p:grpSpPr>
          <a:xfrm>
            <a:off x="6486840" y="1904400"/>
            <a:ext cx="1134360" cy="1482840"/>
            <a:chOff x="6486840" y="1904400"/>
            <a:chExt cx="1134360" cy="1482840"/>
          </a:xfrm>
        </p:grpSpPr>
        <p:sp>
          <p:nvSpPr>
            <p:cNvPr id="494" name="Oval 23"/>
            <p:cNvSpPr/>
            <p:nvPr/>
          </p:nvSpPr>
          <p:spPr>
            <a:xfrm>
              <a:off x="6628680" y="2215800"/>
              <a:ext cx="310320" cy="310320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5" name="Oval 24"/>
            <p:cNvSpPr/>
            <p:nvPr/>
          </p:nvSpPr>
          <p:spPr>
            <a:xfrm>
              <a:off x="6486840" y="2822400"/>
              <a:ext cx="310320" cy="310320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6" name="Oval 25"/>
            <p:cNvSpPr/>
            <p:nvPr/>
          </p:nvSpPr>
          <p:spPr>
            <a:xfrm>
              <a:off x="7248600" y="3076920"/>
              <a:ext cx="310320" cy="310320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7" name="Oval 26"/>
            <p:cNvSpPr/>
            <p:nvPr/>
          </p:nvSpPr>
          <p:spPr>
            <a:xfrm>
              <a:off x="7287120" y="2673720"/>
              <a:ext cx="310320" cy="310320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498" name="Oval 27"/>
            <p:cNvSpPr/>
            <p:nvPr/>
          </p:nvSpPr>
          <p:spPr>
            <a:xfrm>
              <a:off x="7310880" y="1904400"/>
              <a:ext cx="310320" cy="31032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499" name="Rounded Rectangle 22"/>
          <p:cNvSpPr/>
          <p:nvPr/>
        </p:nvSpPr>
        <p:spPr>
          <a:xfrm>
            <a:off x="1288800" y="4162320"/>
            <a:ext cx="3512160" cy="20397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0" name="Rounded Rectangle 23"/>
          <p:cNvSpPr/>
          <p:nvPr/>
        </p:nvSpPr>
        <p:spPr>
          <a:xfrm>
            <a:off x="7598520" y="4162320"/>
            <a:ext cx="3512160" cy="20397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1" name="Oval 30"/>
          <p:cNvSpPr/>
          <p:nvPr/>
        </p:nvSpPr>
        <p:spPr>
          <a:xfrm>
            <a:off x="5940360" y="1147320"/>
            <a:ext cx="310320" cy="310320"/>
          </a:xfrm>
          <a:prstGeom prst="ellipse">
            <a:avLst/>
          </a:prstGeom>
          <a:solidFill>
            <a:srgbClr val="000000"/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502" name="Straight Connector 31"/>
          <p:cNvCxnSpPr/>
          <p:nvPr/>
        </p:nvCxnSpPr>
        <p:spPr>
          <a:xfrm>
            <a:off x="6371280" y="1147320"/>
            <a:ext cx="720" cy="3242520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  <a:miter/>
          </a:ln>
        </p:spPr>
      </p:cxnSp>
      <p:cxnSp>
        <p:nvCxnSpPr>
          <p:cNvPr id="503" name="Straight Connector 32"/>
          <p:cNvCxnSpPr/>
          <p:nvPr/>
        </p:nvCxnSpPr>
        <p:spPr>
          <a:xfrm flipH="1">
            <a:off x="3982320" y="2472480"/>
            <a:ext cx="4324680" cy="720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  <a:miter/>
          </a:ln>
        </p:spPr>
      </p:cxnSp>
      <p:sp>
        <p:nvSpPr>
          <p:cNvPr id="504" name="Rectangle 33"/>
          <p:cNvSpPr/>
          <p:nvPr/>
        </p:nvSpPr>
        <p:spPr>
          <a:xfrm>
            <a:off x="1143000" y="2318760"/>
            <a:ext cx="149040" cy="107928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5" name="Rectangle 34"/>
          <p:cNvSpPr/>
          <p:nvPr/>
        </p:nvSpPr>
        <p:spPr>
          <a:xfrm>
            <a:off x="1506600" y="2678760"/>
            <a:ext cx="149040" cy="719280"/>
          </a:xfrm>
          <a:prstGeom prst="rect">
            <a:avLst/>
          </a:prstGeom>
          <a:solidFill>
            <a:srgbClr val="2ecc7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506" name="Straight Connector 35"/>
          <p:cNvCxnSpPr/>
          <p:nvPr/>
        </p:nvCxnSpPr>
        <p:spPr>
          <a:xfrm>
            <a:off x="906120" y="3387960"/>
            <a:ext cx="1039680" cy="720"/>
          </a:xfrm>
          <a:prstGeom prst="straightConnector1">
            <a:avLst/>
          </a:prstGeom>
          <a:ln w="38100">
            <a:solidFill>
              <a:srgbClr val="000000"/>
            </a:solidFill>
            <a:miter/>
          </a:ln>
        </p:spPr>
      </p:cxnSp>
      <p:sp>
        <p:nvSpPr>
          <p:cNvPr id="507" name="Rectangle 36"/>
          <p:cNvSpPr/>
          <p:nvPr/>
        </p:nvSpPr>
        <p:spPr>
          <a:xfrm>
            <a:off x="2394000" y="2662200"/>
            <a:ext cx="149040" cy="71928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08" name="Rectangle 37"/>
          <p:cNvSpPr/>
          <p:nvPr/>
        </p:nvSpPr>
        <p:spPr>
          <a:xfrm>
            <a:off x="2757600" y="2302200"/>
            <a:ext cx="149040" cy="1079280"/>
          </a:xfrm>
          <a:prstGeom prst="rect">
            <a:avLst/>
          </a:prstGeom>
          <a:solidFill>
            <a:srgbClr val="2ecc7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509" name="Straight Connector 38"/>
          <p:cNvCxnSpPr/>
          <p:nvPr/>
        </p:nvCxnSpPr>
        <p:spPr>
          <a:xfrm>
            <a:off x="2157120" y="3387960"/>
            <a:ext cx="1039680" cy="720"/>
          </a:xfrm>
          <a:prstGeom prst="straightConnector1">
            <a:avLst/>
          </a:prstGeom>
          <a:ln w="38100">
            <a:solidFill>
              <a:srgbClr val="000000"/>
            </a:solidFill>
            <a:miter/>
          </a:ln>
        </p:spPr>
      </p:cxnSp>
      <p:sp>
        <p:nvSpPr>
          <p:cNvPr id="510" name="TextBox 39"/>
          <p:cNvSpPr/>
          <p:nvPr/>
        </p:nvSpPr>
        <p:spPr>
          <a:xfrm>
            <a:off x="335160" y="1120680"/>
            <a:ext cx="36046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 Light"/>
              </a:rPr>
              <a:t>“</a:t>
            </a:r>
            <a:r>
              <a:rPr b="0" lang="en-IN" sz="2800" spc="-1" strike="noStrike">
                <a:solidFill>
                  <a:srgbClr val="000000"/>
                </a:solidFill>
                <a:latin typeface="Calibri Light"/>
              </a:rPr>
              <a:t>Best” (purest possible) Horizontal Split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Rectangle 40"/>
          <p:cNvSpPr/>
          <p:nvPr/>
        </p:nvSpPr>
        <p:spPr>
          <a:xfrm>
            <a:off x="9228240" y="1947960"/>
            <a:ext cx="149040" cy="143928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2" name="Rectangle 41"/>
          <p:cNvSpPr/>
          <p:nvPr/>
        </p:nvSpPr>
        <p:spPr>
          <a:xfrm>
            <a:off x="9591840" y="3027960"/>
            <a:ext cx="149040" cy="359280"/>
          </a:xfrm>
          <a:prstGeom prst="rect">
            <a:avLst/>
          </a:prstGeom>
          <a:solidFill>
            <a:srgbClr val="2ecc7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513" name="Straight Connector 42"/>
          <p:cNvCxnSpPr/>
          <p:nvPr/>
        </p:nvCxnSpPr>
        <p:spPr>
          <a:xfrm>
            <a:off x="8991360" y="3387960"/>
            <a:ext cx="1039680" cy="720"/>
          </a:xfrm>
          <a:prstGeom prst="straightConnector1">
            <a:avLst/>
          </a:prstGeom>
          <a:ln w="38100">
            <a:solidFill>
              <a:srgbClr val="000000"/>
            </a:solidFill>
            <a:miter/>
          </a:ln>
        </p:spPr>
      </p:cxnSp>
      <p:sp>
        <p:nvSpPr>
          <p:cNvPr id="514" name="Rectangle 43"/>
          <p:cNvSpPr/>
          <p:nvPr/>
        </p:nvSpPr>
        <p:spPr>
          <a:xfrm>
            <a:off x="10479240" y="3048840"/>
            <a:ext cx="149040" cy="359280"/>
          </a:xfrm>
          <a:prstGeom prst="rect">
            <a:avLst/>
          </a:prstGeom>
          <a:solidFill>
            <a:srgbClr val="ff0000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15" name="Rectangle 44"/>
          <p:cNvSpPr/>
          <p:nvPr/>
        </p:nvSpPr>
        <p:spPr>
          <a:xfrm>
            <a:off x="10842840" y="1968840"/>
            <a:ext cx="149040" cy="1439280"/>
          </a:xfrm>
          <a:prstGeom prst="rect">
            <a:avLst/>
          </a:prstGeom>
          <a:solidFill>
            <a:srgbClr val="2ecc7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516" name="Straight Connector 45"/>
          <p:cNvCxnSpPr/>
          <p:nvPr/>
        </p:nvCxnSpPr>
        <p:spPr>
          <a:xfrm>
            <a:off x="10242000" y="3387960"/>
            <a:ext cx="1039680" cy="720"/>
          </a:xfrm>
          <a:prstGeom prst="straightConnector1">
            <a:avLst/>
          </a:prstGeom>
          <a:ln w="38100">
            <a:solidFill>
              <a:srgbClr val="000000"/>
            </a:solidFill>
            <a:miter/>
          </a:ln>
        </p:spPr>
      </p:cxnSp>
      <p:sp>
        <p:nvSpPr>
          <p:cNvPr id="517" name="TextBox 47"/>
          <p:cNvSpPr/>
          <p:nvPr/>
        </p:nvSpPr>
        <p:spPr>
          <a:xfrm>
            <a:off x="8369640" y="1060200"/>
            <a:ext cx="355644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 Light"/>
              </a:rPr>
              <a:t>“</a:t>
            </a:r>
            <a:r>
              <a:rPr b="0" lang="en-IN" sz="2800" spc="-1" strike="noStrike">
                <a:solidFill>
                  <a:srgbClr val="000000"/>
                </a:solidFill>
                <a:latin typeface="Calibri Light"/>
              </a:rPr>
              <a:t>Best”(purest possible) Vertical Split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TextBox 48"/>
          <p:cNvSpPr/>
          <p:nvPr/>
        </p:nvSpPr>
        <p:spPr>
          <a:xfrm>
            <a:off x="656640" y="3473640"/>
            <a:ext cx="2880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 Light"/>
              </a:rPr>
              <a:t>Up        Down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Box 49"/>
          <p:cNvSpPr/>
          <p:nvPr/>
        </p:nvSpPr>
        <p:spPr>
          <a:xfrm>
            <a:off x="8760600" y="3473640"/>
            <a:ext cx="2880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 Light"/>
              </a:rPr>
              <a:t>Left        Right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Box 9"/>
          <p:cNvSpPr/>
          <p:nvPr/>
        </p:nvSpPr>
        <p:spPr>
          <a:xfrm>
            <a:off x="6260040" y="833760"/>
            <a:ext cx="138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Test example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1" name="Picture 61" descr=""/>
          <p:cNvPicPr/>
          <p:nvPr/>
        </p:nvPicPr>
        <p:blipFill>
          <a:blip r:embed="rId1"/>
          <a:stretch/>
        </p:blipFill>
        <p:spPr>
          <a:xfrm>
            <a:off x="6086160" y="587052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522" name="Speech Bubble: Rectangle 62"/>
          <p:cNvSpPr/>
          <p:nvPr/>
        </p:nvSpPr>
        <p:spPr>
          <a:xfrm>
            <a:off x="4515480" y="4455720"/>
            <a:ext cx="3711240" cy="1391040"/>
          </a:xfrm>
          <a:prstGeom prst="wedgeRectCallout">
            <a:avLst>
              <a:gd name="adj1" fmla="val 5376"/>
              <a:gd name="adj2" fmla="val 69989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Between the best horizontal vs best vertical split, the vertical split is better (purer), hence we use this rule for the internal node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TextBox 63"/>
          <p:cNvSpPr/>
          <p:nvPr/>
        </p:nvSpPr>
        <p:spPr>
          <a:xfrm>
            <a:off x="-246240" y="6520320"/>
            <a:ext cx="3119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1200" spc="-1" strike="noStrike">
                <a:solidFill>
                  <a:schemeClr val="dk1"/>
                </a:solidFill>
                <a:latin typeface="Abadi Extra Light"/>
              </a:rPr>
              <a:t>This illustration’s credit: Purushottam Kar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207000" p14:dur="2000"/>
    </mc:Choice>
    <mc:Fallback>
      <p:transition spd="slow" advTm="207000"/>
    </mc:Fallback>
  </mc:AlternateContent>
  <p:timing>
    <p:tnLst>
      <p:par>
        <p:cTn id="1298" dur="indefinite" restart="never" nodeType="tmRoot">
          <p:childTnLst>
            <p:seq>
              <p:cTn id="1299" dur="indefinite" nodeType="mainSeq">
                <p:childTnLst>
                  <p:par>
                    <p:cTn id="1300" fill="hold">
                      <p:stCondLst>
                        <p:cond delay="indefinite"/>
                      </p:stCondLst>
                      <p:childTnLst>
                        <p:par>
                          <p:cTn id="1301" fill="hold">
                            <p:stCondLst>
                              <p:cond delay="0"/>
                            </p:stCondLst>
                            <p:childTnLst>
                              <p:par>
                                <p:cTn id="13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7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8" fill="hold">
                      <p:stCondLst>
                        <p:cond delay="indefinite"/>
                      </p:stCondLst>
                      <p:childTnLst>
                        <p:par>
                          <p:cTn id="1309" fill="hold">
                            <p:stCondLst>
                              <p:cond delay="0"/>
                            </p:stCondLst>
                            <p:childTnLst>
                              <p:par>
                                <p:cTn id="131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12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3" fill="hold">
                      <p:stCondLst>
                        <p:cond delay="indefinite"/>
                      </p:stCondLst>
                      <p:childTnLst>
                        <p:par>
                          <p:cTn id="1314" fill="hold">
                            <p:stCondLst>
                              <p:cond delay="0"/>
                            </p:stCondLst>
                            <p:childTnLst>
                              <p:par>
                                <p:cTn id="131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16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500"/>
                            </p:stCondLst>
                            <p:childTnLst>
                              <p:par>
                                <p:cTn id="131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21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2" fill="hold">
                      <p:stCondLst>
                        <p:cond delay="indefinite"/>
                      </p:stCondLst>
                      <p:childTnLst>
                        <p:par>
                          <p:cTn id="1323" fill="hold">
                            <p:stCondLst>
                              <p:cond delay="0"/>
                            </p:stCondLst>
                            <p:childTnLst>
                              <p:par>
                                <p:cTn id="1324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006 1.85185E-006 L -0.00105 0.15579 E">
                                      <p:cBhvr>
                                        <p:cTn id="1325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7" nodeType="afterEffect" fill="hold" presetClass="path" presetID="64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5579 L -0.00039 -0.10996 E">
                                      <p:cBhvr>
                                        <p:cTn id="1328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0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96 L 3.54167E-006 1.85185E-006 E">
                                      <p:cBhvr>
                                        <p:cTn id="1331" dur="10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2" fill="hold">
                      <p:stCondLst>
                        <p:cond delay="indefinite"/>
                      </p:stCondLst>
                      <p:childTnLst>
                        <p:par>
                          <p:cTn id="1333" fill="hold">
                            <p:stCondLst>
                              <p:cond delay="0"/>
                            </p:stCondLst>
                            <p:childTnLst>
                              <p:par>
                                <p:cTn id="13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6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3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6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5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54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5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60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1" fill="hold">
                      <p:stCondLst>
                        <p:cond delay="indefinite"/>
                      </p:stCondLst>
                      <p:childTnLst>
                        <p:par>
                          <p:cTn id="1362" fill="hold">
                            <p:stCondLst>
                              <p:cond delay="0"/>
                            </p:stCondLst>
                            <p:childTnLst>
                              <p:par>
                                <p:cTn id="1363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6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500"/>
                            </p:stCondLst>
                            <p:childTnLst>
                              <p:par>
                                <p:cTn id="1367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69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0" fill="hold">
                      <p:stCondLst>
                        <p:cond delay="indefinite"/>
                      </p:stCondLst>
                      <p:childTnLst>
                        <p:par>
                          <p:cTn id="1371" fill="hold">
                            <p:stCondLst>
                              <p:cond delay="0"/>
                            </p:stCondLst>
                            <p:childTnLst>
                              <p:par>
                                <p:cTn id="1372" nodeType="clickEffect" fill="hold" presetClass="path" presetID="35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006 -3.7037E-006 L -0.15612 0.00209 E">
                                      <p:cBhvr>
                                        <p:cTn id="1373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5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12 0.00209 L 0.11289 0.00209 E">
                                      <p:cBhvr>
                                        <p:cTn id="1376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8" nodeType="afterEffect" fill="hold" presetClass="path" presetID="35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9 0.00209 L 3.95833E-006 -3.7037E-006 E">
                                      <p:cBhvr>
                                        <p:cTn id="1379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0" fill="hold">
                      <p:stCondLst>
                        <p:cond delay="indefinite"/>
                      </p:stCondLst>
                      <p:childTnLst>
                        <p:par>
                          <p:cTn id="1381" fill="hold">
                            <p:stCondLst>
                              <p:cond delay="0"/>
                            </p:stCondLst>
                            <p:childTnLst>
                              <p:par>
                                <p:cTn id="13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4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5" fill="hold">
                            <p:stCondLst>
                              <p:cond delay="500"/>
                            </p:stCondLst>
                            <p:childTnLst>
                              <p:par>
                                <p:cTn id="138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8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1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4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5" fill="hold">
                      <p:stCondLst>
                        <p:cond delay="indefinite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9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0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05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08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9" fill="hold">
                      <p:stCondLst>
                        <p:cond delay="indefinite"/>
                      </p:stCondLst>
                      <p:childTnLst>
                        <p:par>
                          <p:cTn id="1410" fill="hold">
                            <p:stCondLst>
                              <p:cond delay="0"/>
                            </p:stCondLst>
                            <p:childTnLst>
                              <p:par>
                                <p:cTn id="14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6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7" fill="hold">
                      <p:stCondLst>
                        <p:cond delay="indefinite"/>
                      </p:stCondLst>
                      <p:childTnLst>
                        <p:par>
                          <p:cTn id="1418" fill="hold">
                            <p:stCondLst>
                              <p:cond delay="0"/>
                            </p:stCondLst>
                            <p:childTnLst>
                              <p:par>
                                <p:cTn id="1419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006 -1.85185E-006 L -0.08372 -0.00625 E">
                                      <p:cBhvr>
                                        <p:cTn id="1420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1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006 3.7037E-007 L 0.06666 -0.00278 E">
                                      <p:cBhvr>
                                        <p:cTn id="1422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3" fill="hold">
                            <p:stCondLst>
                              <p:cond delay="500"/>
                            </p:stCondLst>
                            <p:childTnLst>
                              <p:par>
                                <p:cTn id="1424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E">
                                      <p:cBhvr>
                                        <p:cTn id="1425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6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1 E">
                                      <p:cBhvr>
                                        <p:cTn id="1427" dur="10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1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4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5" fill="hold">
                      <p:stCondLst>
                        <p:cond delay="indefinite"/>
                      </p:stCondLst>
                      <p:childTnLst>
                        <p:par>
                          <p:cTn id="1436" fill="hold">
                            <p:stCondLst>
                              <p:cond delay="0"/>
                            </p:stCondLst>
                            <p:childTnLst>
                              <p:par>
                                <p:cTn id="14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4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4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006 L 0 0.12384 E">
                                      <p:cBhvr>
                                        <p:cTn id="1445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6" fill="hold">
                      <p:stCondLst>
                        <p:cond delay="indefinite"/>
                      </p:stCondLst>
                      <p:childTnLst>
                        <p:par>
                          <p:cTn id="1447" fill="hold">
                            <p:stCondLst>
                              <p:cond delay="0"/>
                            </p:stCondLst>
                            <p:childTnLst>
                              <p:par>
                                <p:cTn id="1448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0" fill="hold">
                      <p:stCondLst>
                        <p:cond delay="indefinite"/>
                      </p:stCondLst>
                      <p:childTnLst>
                        <p:par>
                          <p:cTn id="1451" fill="hold">
                            <p:stCondLst>
                              <p:cond delay="0"/>
                            </p:stCondLst>
                            <p:childTnLst>
                              <p:par>
                                <p:cTn id="1452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4 L -0.14401 0.19305 E">
                                      <p:cBhvr>
                                        <p:cTn id="1453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5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5 L -0.27031 0.59143 E">
                                      <p:cBhvr>
                                        <p:cTn id="1456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7" fill="hold">
                      <p:stCondLst>
                        <p:cond delay="indefinite"/>
                      </p:stCondLst>
                      <p:childTnLst>
                        <p:par>
                          <p:cTn id="1458" fill="hold">
                            <p:stCondLst>
                              <p:cond delay="0"/>
                            </p:stCondLst>
                            <p:childTnLst>
                              <p:par>
                                <p:cTn id="145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6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64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5" fill="hold">
                      <p:stCondLst>
                        <p:cond delay="indefinite"/>
                      </p:stCondLst>
                      <p:childTnLst>
                        <p:par>
                          <p:cTn id="1466" fill="hold">
                            <p:stCondLst>
                              <p:cond delay="0"/>
                            </p:stCondLst>
                            <p:childTnLst>
                              <p:par>
                                <p:cTn id="146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69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Abadi Extra Light"/>
              </a:rPr>
              <a:t>Today: learning with </a:t>
            </a:r>
            <a:r>
              <a:rPr b="0" lang="en-IN" sz="2800" spc="-1" strike="noStrike">
                <a:solidFill>
                  <a:srgbClr val="0000ff"/>
                </a:solidFill>
                <a:latin typeface="Abadi Extra Light"/>
              </a:rPr>
              <a:t>Decision Trees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Abadi Extra Light"/>
              </a:rPr>
              <a:t>Quiz 1: Next Friday (27</a:t>
            </a:r>
            <a:r>
              <a:rPr b="0" lang="en-IN" sz="2800" spc="-1" strike="noStrike" baseline="30000">
                <a:solidFill>
                  <a:schemeClr val="dk1"/>
                </a:solidFill>
                <a:latin typeface="Abadi Extra Light"/>
              </a:rPr>
              <a:t>th</a:t>
            </a:r>
            <a:r>
              <a:rPr b="0" lang="en-IN" sz="2800" spc="-1" strike="noStrike">
                <a:solidFill>
                  <a:schemeClr val="dk1"/>
                </a:solidFill>
                <a:latin typeface="Abadi Extra Light"/>
              </a:rPr>
              <a:t> Aug, in-class hours)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Abadi Extra Light"/>
              </a:rPr>
              <a:t>Syllabus: everything we will have covered by the end of today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Abadi Extra Light"/>
              </a:rPr>
              <a:t>No class this Friday (Muharram holiday)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Announcements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28"/>
          </p:nvPr>
        </p:nvSpPr>
        <p:spPr>
          <a:xfrm>
            <a:off x="11323800" y="136800"/>
            <a:ext cx="60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211B51-6795-48BA-B32C-E3F84F69CA88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advTm="104000" p14:dur="2000"/>
    </mc:Choice>
    <mc:Fallback>
      <p:transition spd="slow" advTm="104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Decision Trees for Regression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sldNum" idx="36"/>
          </p:nvPr>
        </p:nvSpPr>
        <p:spPr>
          <a:xfrm>
            <a:off x="114030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854410-6A94-4BCC-BCA9-58769A3852B5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Line 1"/>
          <p:cNvSpPr/>
          <p:nvPr/>
        </p:nvSpPr>
        <p:spPr>
          <a:xfrm>
            <a:off x="963720" y="4419720"/>
            <a:ext cx="3812400" cy="327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12240" bIns="-1224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7" name="Line 2"/>
          <p:cNvSpPr/>
          <p:nvPr/>
        </p:nvSpPr>
        <p:spPr>
          <a:xfrm flipV="1">
            <a:off x="963720" y="2043360"/>
            <a:ext cx="360" cy="2376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8" name="Oval 3"/>
          <p:cNvSpPr/>
          <p:nvPr/>
        </p:nvSpPr>
        <p:spPr>
          <a:xfrm>
            <a:off x="1129680" y="288864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9" name="Oval 4"/>
          <p:cNvSpPr/>
          <p:nvPr/>
        </p:nvSpPr>
        <p:spPr>
          <a:xfrm>
            <a:off x="1417320" y="263628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0" name="Oval 5"/>
          <p:cNvSpPr/>
          <p:nvPr/>
        </p:nvSpPr>
        <p:spPr>
          <a:xfrm>
            <a:off x="1740960" y="281736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1" name="Oval 6"/>
          <p:cNvSpPr/>
          <p:nvPr/>
        </p:nvSpPr>
        <p:spPr>
          <a:xfrm>
            <a:off x="2209320" y="285228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2" name="Oval 7"/>
          <p:cNvSpPr/>
          <p:nvPr/>
        </p:nvSpPr>
        <p:spPr>
          <a:xfrm>
            <a:off x="2030040" y="267300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3" name="Oval 8"/>
          <p:cNvSpPr/>
          <p:nvPr/>
        </p:nvSpPr>
        <p:spPr>
          <a:xfrm>
            <a:off x="2633040" y="274284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4" name="Oval 9"/>
          <p:cNvSpPr/>
          <p:nvPr/>
        </p:nvSpPr>
        <p:spPr>
          <a:xfrm>
            <a:off x="2951280" y="361728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5" name="Oval 10"/>
          <p:cNvSpPr/>
          <p:nvPr/>
        </p:nvSpPr>
        <p:spPr>
          <a:xfrm>
            <a:off x="3311640" y="358092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6" name="Oval 11"/>
          <p:cNvSpPr/>
          <p:nvPr/>
        </p:nvSpPr>
        <p:spPr>
          <a:xfrm>
            <a:off x="3562560" y="347292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7" name="Oval 12"/>
          <p:cNvSpPr/>
          <p:nvPr/>
        </p:nvSpPr>
        <p:spPr>
          <a:xfrm>
            <a:off x="3589560" y="241740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8" name="Oval 13"/>
          <p:cNvSpPr/>
          <p:nvPr/>
        </p:nvSpPr>
        <p:spPr>
          <a:xfrm>
            <a:off x="3876840" y="216648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9" name="Oval 14"/>
          <p:cNvSpPr/>
          <p:nvPr/>
        </p:nvSpPr>
        <p:spPr>
          <a:xfrm>
            <a:off x="4380120" y="223812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0" name="Oval 15"/>
          <p:cNvSpPr/>
          <p:nvPr/>
        </p:nvSpPr>
        <p:spPr>
          <a:xfrm>
            <a:off x="4740480" y="241740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1" name="Text Box 22"/>
          <p:cNvSpPr/>
          <p:nvPr/>
        </p:nvSpPr>
        <p:spPr>
          <a:xfrm>
            <a:off x="1019520" y="4361400"/>
            <a:ext cx="39945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 anchor="t">
            <a:no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1        2         3           4           5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Text Box 23"/>
          <p:cNvSpPr/>
          <p:nvPr/>
        </p:nvSpPr>
        <p:spPr>
          <a:xfrm>
            <a:off x="732240" y="2010600"/>
            <a:ext cx="251640" cy="22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6084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43" name="TextBox 2"/>
              <p:cNvSpPr txBox="1"/>
              <p:nvPr/>
            </p:nvSpPr>
            <p:spPr>
              <a:xfrm>
                <a:off x="2787120" y="4627440"/>
                <a:ext cx="17388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𝐱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544" name="TextBox 21"/>
              <p:cNvSpPr txBox="1"/>
              <p:nvPr/>
            </p:nvSpPr>
            <p:spPr>
              <a:xfrm>
                <a:off x="648720" y="2924640"/>
                <a:ext cx="16920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y</m:t>
                    </m:r>
                  </m:oMath>
                </a14:m>
              </a:p>
            </p:txBody>
          </p:sp>
        </mc:Choice>
        <mc:Fallback/>
      </mc:AlternateContent>
      <p:cxnSp>
        <p:nvCxnSpPr>
          <p:cNvPr id="545" name="Straight Connector 4"/>
          <p:cNvCxnSpPr/>
          <p:nvPr/>
        </p:nvCxnSpPr>
        <p:spPr>
          <a:xfrm>
            <a:off x="1019160" y="2814840"/>
            <a:ext cx="1851480" cy="720"/>
          </a:xfrm>
          <a:prstGeom prst="straightConnector1">
            <a:avLst/>
          </a:prstGeom>
          <a:ln w="38100">
            <a:solidFill>
              <a:srgbClr val="4472c4"/>
            </a:solidFill>
            <a:round/>
          </a:ln>
        </p:spPr>
      </p:cxnSp>
      <p:cxnSp>
        <p:nvCxnSpPr>
          <p:cNvPr id="546" name="Straight Connector 24"/>
          <p:cNvCxnSpPr/>
          <p:nvPr/>
        </p:nvCxnSpPr>
        <p:spPr>
          <a:xfrm flipV="1">
            <a:off x="3589200" y="2352240"/>
            <a:ext cx="1372680" cy="25920"/>
          </a:xfrm>
          <a:prstGeom prst="straightConnector1">
            <a:avLst/>
          </a:prstGeom>
          <a:ln w="38100">
            <a:solidFill>
              <a:srgbClr val="4472c4"/>
            </a:solidFill>
            <a:round/>
          </a:ln>
        </p:spPr>
      </p:cxnSp>
      <p:cxnSp>
        <p:nvCxnSpPr>
          <p:cNvPr id="547" name="Straight Connector 27"/>
          <p:cNvCxnSpPr>
            <a:endCxn id="536" idx="5"/>
          </p:cNvCxnSpPr>
          <p:nvPr/>
        </p:nvCxnSpPr>
        <p:spPr>
          <a:xfrm>
            <a:off x="2945880" y="3594240"/>
            <a:ext cx="740520" cy="2520"/>
          </a:xfrm>
          <a:prstGeom prst="straightConnector1">
            <a:avLst/>
          </a:prstGeom>
          <a:ln w="38100">
            <a:solidFill>
              <a:srgbClr val="4472c4"/>
            </a:solidFill>
            <a:round/>
          </a:ln>
        </p:spPr>
      </p:cxnSp>
      <p:sp>
        <p:nvSpPr>
          <p:cNvPr id="548" name="Flowchart: Decision 64"/>
          <p:cNvSpPr/>
          <p:nvPr/>
        </p:nvSpPr>
        <p:spPr>
          <a:xfrm>
            <a:off x="8396640" y="2000520"/>
            <a:ext cx="997560" cy="8208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49" name="TextBox 65"/>
              <p:cNvSpPr txBox="1"/>
              <p:nvPr/>
            </p:nvSpPr>
            <p:spPr>
              <a:xfrm>
                <a:off x="8623440" y="2286360"/>
                <a:ext cx="590040" cy="214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𝑥</m:t>
                    </m:r>
                    <m:r>
                      <m:t xml:space="preserve">&gt;</m:t>
                    </m:r>
                    <m:r>
                      <m:t xml:space="preserve">4</m:t>
                    </m:r>
                    <m:r>
                      <m:t xml:space="preserve">?</m:t>
                    </m:r>
                  </m:oMath>
                </a14:m>
              </a:p>
            </p:txBody>
          </p:sp>
        </mc:Choice>
        <mc:Fallback/>
      </mc:AlternateContent>
      <p:sp>
        <p:nvSpPr>
          <p:cNvPr id="550" name="Rectangle: Rounded Corners 84"/>
          <p:cNvSpPr/>
          <p:nvPr/>
        </p:nvSpPr>
        <p:spPr>
          <a:xfrm>
            <a:off x="9762120" y="2903760"/>
            <a:ext cx="1183320" cy="5954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Calibri"/>
              </a:rPr>
              <a:t>Predict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1" name="Connector: Elbow 85"/>
          <p:cNvCxnSpPr>
            <a:stCxn id="548" idx="3"/>
          </p:cNvCxnSpPr>
          <p:nvPr/>
        </p:nvCxnSpPr>
        <p:spPr>
          <a:xfrm>
            <a:off x="9394560" y="2410920"/>
            <a:ext cx="1045440" cy="48240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52" name="Flowchart: Decision 90"/>
          <p:cNvSpPr/>
          <p:nvPr/>
        </p:nvSpPr>
        <p:spPr>
          <a:xfrm>
            <a:off x="6785640" y="2916000"/>
            <a:ext cx="997560" cy="8208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553" name="TextBox 91"/>
              <p:cNvSpPr txBox="1"/>
              <p:nvPr/>
            </p:nvSpPr>
            <p:spPr>
              <a:xfrm>
                <a:off x="6952320" y="3201840"/>
                <a:ext cx="665640" cy="214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&gt;</m:t>
                    </m:r>
                    <m:r>
                      <m:t xml:space="preserve">3</m:t>
                    </m:r>
                    <m:r>
                      <m:t xml:space="preserve">?</m:t>
                    </m:r>
                  </m:oMath>
                </a14:m>
              </a:p>
            </p:txBody>
          </p:sp>
        </mc:Choice>
        <mc:Fallback/>
      </mc:AlternateContent>
      <p:cxnSp>
        <p:nvCxnSpPr>
          <p:cNvPr id="554" name="Connector: Elbow 94"/>
          <p:cNvCxnSpPr>
            <a:stCxn id="552" idx="3"/>
          </p:cNvCxnSpPr>
          <p:nvPr/>
        </p:nvCxnSpPr>
        <p:spPr>
          <a:xfrm>
            <a:off x="7783560" y="3326400"/>
            <a:ext cx="465120" cy="51444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55" name="Connector: Elbow 95"/>
          <p:cNvCxnSpPr>
            <a:stCxn id="552" idx="1"/>
          </p:cNvCxnSpPr>
          <p:nvPr/>
        </p:nvCxnSpPr>
        <p:spPr>
          <a:xfrm flipV="1" rot="10800000">
            <a:off x="6419520" y="3326040"/>
            <a:ext cx="366480" cy="51552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556" name="Connector: Elbow 96"/>
          <p:cNvCxnSpPr>
            <a:stCxn id="548" idx="1"/>
            <a:endCxn id="552" idx="0"/>
          </p:cNvCxnSpPr>
          <p:nvPr/>
        </p:nvCxnSpPr>
        <p:spPr>
          <a:xfrm flipV="1" rot="10800000">
            <a:off x="7284240" y="2410560"/>
            <a:ext cx="1112760" cy="50580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57" name="TextBox 97"/>
          <p:cNvSpPr/>
          <p:nvPr/>
        </p:nvSpPr>
        <p:spPr>
          <a:xfrm>
            <a:off x="7611480" y="2041920"/>
            <a:ext cx="47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TextBox 98"/>
          <p:cNvSpPr/>
          <p:nvPr/>
        </p:nvSpPr>
        <p:spPr>
          <a:xfrm>
            <a:off x="9664200" y="2041920"/>
            <a:ext cx="50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TextBox 99"/>
          <p:cNvSpPr/>
          <p:nvPr/>
        </p:nvSpPr>
        <p:spPr>
          <a:xfrm>
            <a:off x="6333480" y="2995200"/>
            <a:ext cx="47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TextBox 100"/>
          <p:cNvSpPr/>
          <p:nvPr/>
        </p:nvSpPr>
        <p:spPr>
          <a:xfrm>
            <a:off x="7738560" y="2977560"/>
            <a:ext cx="50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Rectangle: Rounded Corners 103"/>
          <p:cNvSpPr/>
          <p:nvPr/>
        </p:nvSpPr>
        <p:spPr>
          <a:xfrm>
            <a:off x="5828040" y="3817800"/>
            <a:ext cx="1183320" cy="5954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Calibri"/>
              </a:rPr>
              <a:t>Predict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Rectangle: Rounded Corners 104"/>
          <p:cNvSpPr/>
          <p:nvPr/>
        </p:nvSpPr>
        <p:spPr>
          <a:xfrm>
            <a:off x="7689240" y="3840480"/>
            <a:ext cx="1183320" cy="59544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  <a:alpha val="36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Calibri"/>
              </a:rPr>
              <a:t>Predict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Speech Bubble: Rectangle 105"/>
          <p:cNvSpPr/>
          <p:nvPr/>
        </p:nvSpPr>
        <p:spPr>
          <a:xfrm>
            <a:off x="3973320" y="991080"/>
            <a:ext cx="1982160" cy="1049040"/>
          </a:xfrm>
          <a:prstGeom prst="wedgeRectCallout">
            <a:avLst>
              <a:gd name="adj1" fmla="val -40842"/>
              <a:gd name="adj2" fmla="val 74506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400" spc="-1" strike="noStrike">
                <a:solidFill>
                  <a:schemeClr val="dk1"/>
                </a:solidFill>
                <a:latin typeface="Abadi Extra Light"/>
              </a:rPr>
              <a:t>Can use any regression model but would like a simple one, so let’s use a constant prediction based regression model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Oval 13"/>
          <p:cNvSpPr/>
          <p:nvPr/>
        </p:nvSpPr>
        <p:spPr>
          <a:xfrm>
            <a:off x="3990240" y="242532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5" name="Oval 11"/>
          <p:cNvSpPr/>
          <p:nvPr/>
        </p:nvSpPr>
        <p:spPr>
          <a:xfrm>
            <a:off x="3126960" y="3450960"/>
            <a:ext cx="143640" cy="143640"/>
          </a:xfrm>
          <a:prstGeom prst="ellipse">
            <a:avLst/>
          </a:prstGeom>
          <a:solidFill>
            <a:srgbClr val="ff3333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66" name="Picture 109" descr=""/>
          <p:cNvPicPr/>
          <p:nvPr/>
        </p:nvPicPr>
        <p:blipFill>
          <a:blip r:embed="rId1"/>
          <a:stretch/>
        </p:blipFill>
        <p:spPr>
          <a:xfrm>
            <a:off x="818640" y="556992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567" name="Speech Bubble: Rectangle 110"/>
          <p:cNvSpPr/>
          <p:nvPr/>
        </p:nvSpPr>
        <p:spPr>
          <a:xfrm>
            <a:off x="1885320" y="5296680"/>
            <a:ext cx="5482800" cy="123768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To predict the output for a test point, nearest neighbors will require computing distances from 15 training inputs. DT predicts the label by doing just at most feature-value comparisons! Way faster!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Speech Bubble: Rectangle 111"/>
          <p:cNvSpPr/>
          <p:nvPr/>
        </p:nvSpPr>
        <p:spPr>
          <a:xfrm>
            <a:off x="6394320" y="907920"/>
            <a:ext cx="1699920" cy="1049040"/>
          </a:xfrm>
          <a:prstGeom prst="wedgeRectCallout">
            <a:avLst>
              <a:gd name="adj1" fmla="val -78090"/>
              <a:gd name="adj2" fmla="val 23134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400" spc="-1" strike="noStrike">
                <a:solidFill>
                  <a:schemeClr val="dk1"/>
                </a:solidFill>
                <a:latin typeface="Abadi Extra Light"/>
              </a:rPr>
              <a:t>Another simple option can be to predict the average output of the training inputs in this region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413000" p14:dur="2000"/>
    </mc:Choice>
    <mc:Fallback>
      <p:transition spd="slow" advTm="413000"/>
    </mc:Fallback>
  </mc:AlternateContent>
  <p:timing>
    <p:tnLst>
      <p:par>
        <p:cTn id="1470" dur="indefinite" restart="never" nodeType="tmRoot">
          <p:childTnLst>
            <p:seq>
              <p:cTn id="1471" dur="indefinite" nodeType="mainSeq">
                <p:childTnLst>
                  <p:par>
                    <p:cTn id="1472" fill="hold">
                      <p:stCondLst>
                        <p:cond delay="indefinite"/>
                      </p:stCondLst>
                      <p:childTnLst>
                        <p:par>
                          <p:cTn id="1473" fill="hold">
                            <p:stCondLst>
                              <p:cond delay="0"/>
                            </p:stCondLst>
                            <p:childTnLst>
                              <p:par>
                                <p:cTn id="147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7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79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82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85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88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91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94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49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0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3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6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09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1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15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1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21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24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2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30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33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36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7" fill="hold">
                      <p:stCondLst>
                        <p:cond delay="indefinite"/>
                      </p:stCondLst>
                      <p:childTnLst>
                        <p:par>
                          <p:cTn id="1538" fill="hold">
                            <p:stCondLst>
                              <p:cond delay="0"/>
                            </p:stCondLst>
                            <p:childTnLst>
                              <p:par>
                                <p:cTn id="153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41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44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5" fill="hold">
                      <p:stCondLst>
                        <p:cond delay="indefinite"/>
                      </p:stCondLst>
                      <p:childTnLst>
                        <p:par>
                          <p:cTn id="1546" fill="hold">
                            <p:stCondLst>
                              <p:cond delay="0"/>
                            </p:stCondLst>
                            <p:childTnLst>
                              <p:par>
                                <p:cTn id="15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49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5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3" fill="hold">
                      <p:stCondLst>
                        <p:cond delay="indefinite"/>
                      </p:stCondLst>
                      <p:childTnLst>
                        <p:par>
                          <p:cTn id="1554" fill="hold">
                            <p:stCondLst>
                              <p:cond delay="0"/>
                            </p:stCondLst>
                            <p:childTnLst>
                              <p:par>
                                <p:cTn id="155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5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60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1" fill="hold">
                      <p:stCondLst>
                        <p:cond delay="indefinite"/>
                      </p:stCondLst>
                      <p:childTnLst>
                        <p:par>
                          <p:cTn id="1562" fill="hold">
                            <p:stCondLst>
                              <p:cond delay="0"/>
                            </p:stCondLst>
                            <p:childTnLst>
                              <p:par>
                                <p:cTn id="156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65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6" fill="hold">
                      <p:stCondLst>
                        <p:cond delay="indefinite"/>
                      </p:stCondLst>
                      <p:childTnLst>
                        <p:par>
                          <p:cTn id="1567" fill="hold">
                            <p:stCondLst>
                              <p:cond delay="0"/>
                            </p:stCondLst>
                            <p:childTnLst>
                              <p:par>
                                <p:cTn id="156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70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1" fill="hold">
                      <p:stCondLst>
                        <p:cond delay="indefinite"/>
                      </p:stCondLst>
                      <p:childTnLst>
                        <p:par>
                          <p:cTn id="1572" fill="hold">
                            <p:stCondLst>
                              <p:cond delay="0"/>
                            </p:stCondLst>
                            <p:childTnLst>
                              <p:par>
                                <p:cTn id="15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75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78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9" fill="hold">
                      <p:stCondLst>
                        <p:cond delay="indefinite"/>
                      </p:stCondLst>
                      <p:childTnLst>
                        <p:par>
                          <p:cTn id="1580" fill="hold">
                            <p:stCondLst>
                              <p:cond delay="0"/>
                            </p:stCondLst>
                            <p:childTnLst>
                              <p:par>
                                <p:cTn id="158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83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86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7" fill="hold">
                      <p:stCondLst>
                        <p:cond delay="indefinite"/>
                      </p:stCondLst>
                      <p:childTnLst>
                        <p:par>
                          <p:cTn id="1588" fill="hold">
                            <p:stCondLst>
                              <p:cond delay="0"/>
                            </p:stCondLst>
                            <p:childTnLst>
                              <p:par>
                                <p:cTn id="158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9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94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5" fill="hold">
                      <p:stCondLst>
                        <p:cond delay="indefinite"/>
                      </p:stCondLst>
                      <p:childTnLst>
                        <p:par>
                          <p:cTn id="1596" fill="hold">
                            <p:stCondLst>
                              <p:cond delay="0"/>
                            </p:stCondLst>
                            <p:childTnLst>
                              <p:par>
                                <p:cTn id="159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599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0" fill="hold">
                      <p:stCondLst>
                        <p:cond delay="indefinite"/>
                      </p:stCondLst>
                      <p:childTnLst>
                        <p:par>
                          <p:cTn id="1601" fill="hold">
                            <p:stCondLst>
                              <p:cond delay="0"/>
                            </p:stCondLst>
                            <p:childTnLst>
                              <p:par>
                                <p:cTn id="16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04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5" fill="hold">
                      <p:stCondLst>
                        <p:cond delay="indefinite"/>
                      </p:stCondLst>
                      <p:childTnLst>
                        <p:par>
                          <p:cTn id="1606" fill="hold">
                            <p:stCondLst>
                              <p:cond delay="0"/>
                            </p:stCondLst>
                            <p:childTnLst>
                              <p:par>
                                <p:cTn id="16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0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12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3" fill="hold">
                      <p:stCondLst>
                        <p:cond delay="indefinite"/>
                      </p:stCondLst>
                      <p:childTnLst>
                        <p:par>
                          <p:cTn id="1614" fill="hold">
                            <p:stCondLst>
                              <p:cond delay="0"/>
                            </p:stCondLst>
                            <p:childTnLst>
                              <p:par>
                                <p:cTn id="16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1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8" fill="hold">
                      <p:stCondLst>
                        <p:cond delay="indefinite"/>
                      </p:stCondLst>
                      <p:childTnLst>
                        <p:par>
                          <p:cTn id="1619" fill="hold">
                            <p:stCondLst>
                              <p:cond delay="0"/>
                            </p:stCondLst>
                            <p:childTnLst>
                              <p:par>
                                <p:cTn id="16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2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3" fill="hold">
                      <p:stCondLst>
                        <p:cond delay="indefinite"/>
                      </p:stCondLst>
                      <p:childTnLst>
                        <p:par>
                          <p:cTn id="1624" fill="hold">
                            <p:stCondLst>
                              <p:cond delay="0"/>
                            </p:stCondLst>
                            <p:childTnLst>
                              <p:par>
                                <p:cTn id="16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27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8" fill="hold">
                      <p:stCondLst>
                        <p:cond delay="indefinite"/>
                      </p:stCondLst>
                      <p:childTnLst>
                        <p:par>
                          <p:cTn id="1629" fill="hold">
                            <p:stCondLst>
                              <p:cond delay="0"/>
                            </p:stCondLst>
                            <p:childTnLst>
                              <p:par>
                                <p:cTn id="16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3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Decision Trees: A Summary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b050"/>
                </a:solidFill>
                <a:latin typeface="Abadi Extra Light"/>
              </a:rPr>
              <a:t>Some key strengths: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Simple and easy to interpret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Nice example of “divide and conquer”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   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paradigm in machine learning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Easily handle different types of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   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features (real, categorical,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Very fast at test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Multiple DTs can be combined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   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via </a:t>
            </a:r>
            <a:r>
              <a:rPr b="0" lang="en-GB" sz="2400" spc="-1" strike="noStrike">
                <a:solidFill>
                  <a:srgbClr val="0000ff"/>
                </a:solidFill>
                <a:latin typeface="Abadi Extra Light"/>
              </a:rPr>
              <a:t>ensemble methods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: more powerful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  </a:t>
            </a: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(e.g., Decision Forests; will see later)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Used in several real-world ML applications, e.g., recommender systems, gaming (Kinect)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ff0000"/>
                </a:solidFill>
                <a:latin typeface="Abadi Extra Light"/>
              </a:rPr>
              <a:t>Some key weaknesses: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Learning optimal DT is (NP-hard) intractable. Existing algos mostly greedy heuristics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Can sometimes become very complex unless some pruning is applied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26A8E674-B396-41C2-AF1C-4277D3C91364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2" name="Group 4"/>
          <p:cNvGrpSpPr/>
          <p:nvPr/>
        </p:nvGrpSpPr>
        <p:grpSpPr>
          <a:xfrm>
            <a:off x="5290200" y="1748520"/>
            <a:ext cx="6828840" cy="2903040"/>
            <a:chOff x="5290200" y="1748520"/>
            <a:chExt cx="6828840" cy="2903040"/>
          </a:xfrm>
        </p:grpSpPr>
        <p:sp>
          <p:nvSpPr>
            <p:cNvPr id="573" name="Rectangle 5"/>
            <p:cNvSpPr/>
            <p:nvPr/>
          </p:nvSpPr>
          <p:spPr>
            <a:xfrm>
              <a:off x="7065000" y="2867400"/>
              <a:ext cx="1243080" cy="135504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74" name="Rectangle 6"/>
            <p:cNvSpPr/>
            <p:nvPr/>
          </p:nvSpPr>
          <p:spPr>
            <a:xfrm>
              <a:off x="5651640" y="1868400"/>
              <a:ext cx="1418400" cy="1477440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75" name="Rectangle 8"/>
            <p:cNvSpPr/>
            <p:nvPr/>
          </p:nvSpPr>
          <p:spPr>
            <a:xfrm>
              <a:off x="7068960" y="1866960"/>
              <a:ext cx="1231200" cy="98208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76" name="Oval 9"/>
            <p:cNvSpPr/>
            <p:nvPr/>
          </p:nvSpPr>
          <p:spPr>
            <a:xfrm>
              <a:off x="7571880" y="214812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77" name="Oval 9"/>
            <p:cNvSpPr/>
            <p:nvPr/>
          </p:nvSpPr>
          <p:spPr>
            <a:xfrm>
              <a:off x="7274880" y="225900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78" name="Oval 9"/>
            <p:cNvSpPr/>
            <p:nvPr/>
          </p:nvSpPr>
          <p:spPr>
            <a:xfrm>
              <a:off x="7327440" y="189108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79" name="Oval 9"/>
            <p:cNvSpPr/>
            <p:nvPr/>
          </p:nvSpPr>
          <p:spPr>
            <a:xfrm>
              <a:off x="7677360" y="263520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80" name="Oval 9"/>
            <p:cNvSpPr/>
            <p:nvPr/>
          </p:nvSpPr>
          <p:spPr>
            <a:xfrm>
              <a:off x="8082720" y="193068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81" name="Oval 9"/>
            <p:cNvSpPr/>
            <p:nvPr/>
          </p:nvSpPr>
          <p:spPr>
            <a:xfrm>
              <a:off x="7794720" y="229536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82" name="Oval 9"/>
            <p:cNvSpPr/>
            <p:nvPr/>
          </p:nvSpPr>
          <p:spPr>
            <a:xfrm>
              <a:off x="8126640" y="228852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83" name="Oval 9"/>
            <p:cNvSpPr/>
            <p:nvPr/>
          </p:nvSpPr>
          <p:spPr>
            <a:xfrm>
              <a:off x="7147080" y="262548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84" name="Oval 9"/>
            <p:cNvSpPr/>
            <p:nvPr/>
          </p:nvSpPr>
          <p:spPr>
            <a:xfrm>
              <a:off x="7071120" y="205956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85" name="Oval 9"/>
            <p:cNvSpPr/>
            <p:nvPr/>
          </p:nvSpPr>
          <p:spPr>
            <a:xfrm>
              <a:off x="7438320" y="243792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86" name="Oval 9"/>
            <p:cNvSpPr/>
            <p:nvPr/>
          </p:nvSpPr>
          <p:spPr>
            <a:xfrm>
              <a:off x="7737120" y="187884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87" name="Oval 9"/>
            <p:cNvSpPr/>
            <p:nvPr/>
          </p:nvSpPr>
          <p:spPr>
            <a:xfrm>
              <a:off x="8017200" y="259884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88" name="Oval 9"/>
            <p:cNvSpPr/>
            <p:nvPr/>
          </p:nvSpPr>
          <p:spPr>
            <a:xfrm>
              <a:off x="6204600" y="18910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89" name="Oval 9"/>
            <p:cNvSpPr/>
            <p:nvPr/>
          </p:nvSpPr>
          <p:spPr>
            <a:xfrm>
              <a:off x="5653080" y="23194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0" name="Oval 9"/>
            <p:cNvSpPr/>
            <p:nvPr/>
          </p:nvSpPr>
          <p:spPr>
            <a:xfrm>
              <a:off x="5993280" y="22168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1" name="Oval 9"/>
            <p:cNvSpPr/>
            <p:nvPr/>
          </p:nvSpPr>
          <p:spPr>
            <a:xfrm>
              <a:off x="6422040" y="267444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2" name="Oval 9"/>
            <p:cNvSpPr/>
            <p:nvPr/>
          </p:nvSpPr>
          <p:spPr>
            <a:xfrm>
              <a:off x="6382080" y="23205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3" name="Oval 9"/>
            <p:cNvSpPr/>
            <p:nvPr/>
          </p:nvSpPr>
          <p:spPr>
            <a:xfrm>
              <a:off x="6786000" y="25567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4" name="Oval 9"/>
            <p:cNvSpPr/>
            <p:nvPr/>
          </p:nvSpPr>
          <p:spPr>
            <a:xfrm>
              <a:off x="6554160" y="18910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5" name="Oval 9"/>
            <p:cNvSpPr/>
            <p:nvPr/>
          </p:nvSpPr>
          <p:spPr>
            <a:xfrm>
              <a:off x="5852880" y="25527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6" name="Oval 9"/>
            <p:cNvSpPr/>
            <p:nvPr/>
          </p:nvSpPr>
          <p:spPr>
            <a:xfrm>
              <a:off x="5688000" y="19134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7" name="Oval 9"/>
            <p:cNvSpPr/>
            <p:nvPr/>
          </p:nvSpPr>
          <p:spPr>
            <a:xfrm>
              <a:off x="6784200" y="21207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8" name="Oval 9"/>
            <p:cNvSpPr/>
            <p:nvPr/>
          </p:nvSpPr>
          <p:spPr>
            <a:xfrm>
              <a:off x="6091200" y="267984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99" name="Oval 9"/>
            <p:cNvSpPr/>
            <p:nvPr/>
          </p:nvSpPr>
          <p:spPr>
            <a:xfrm>
              <a:off x="6326640" y="30322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0" name="Oval 9"/>
            <p:cNvSpPr/>
            <p:nvPr/>
          </p:nvSpPr>
          <p:spPr>
            <a:xfrm>
              <a:off x="6563880" y="31165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1" name="Oval 9"/>
            <p:cNvSpPr/>
            <p:nvPr/>
          </p:nvSpPr>
          <p:spPr>
            <a:xfrm>
              <a:off x="5729760" y="349308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2" name="Oval 9"/>
            <p:cNvSpPr/>
            <p:nvPr/>
          </p:nvSpPr>
          <p:spPr>
            <a:xfrm>
              <a:off x="6031080" y="31464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3" name="Oval 9"/>
            <p:cNvSpPr/>
            <p:nvPr/>
          </p:nvSpPr>
          <p:spPr>
            <a:xfrm>
              <a:off x="6038280" y="371916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4" name="Oval 9"/>
            <p:cNvSpPr/>
            <p:nvPr/>
          </p:nvSpPr>
          <p:spPr>
            <a:xfrm>
              <a:off x="6773760" y="29167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5" name="Oval 9"/>
            <p:cNvSpPr/>
            <p:nvPr/>
          </p:nvSpPr>
          <p:spPr>
            <a:xfrm>
              <a:off x="6759360" y="352152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6" name="Oval 9"/>
            <p:cNvSpPr/>
            <p:nvPr/>
          </p:nvSpPr>
          <p:spPr>
            <a:xfrm>
              <a:off x="6306840" y="335808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7" name="Oval 9"/>
            <p:cNvSpPr/>
            <p:nvPr/>
          </p:nvSpPr>
          <p:spPr>
            <a:xfrm>
              <a:off x="5717160" y="401472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8" name="Oval 9"/>
            <p:cNvSpPr/>
            <p:nvPr/>
          </p:nvSpPr>
          <p:spPr>
            <a:xfrm>
              <a:off x="5672520" y="31039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09" name="Oval 9"/>
            <p:cNvSpPr/>
            <p:nvPr/>
          </p:nvSpPr>
          <p:spPr>
            <a:xfrm>
              <a:off x="6209280" y="399492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0" name="Oval 9"/>
            <p:cNvSpPr/>
            <p:nvPr/>
          </p:nvSpPr>
          <p:spPr>
            <a:xfrm>
              <a:off x="6486840" y="384696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1" name="Oval 9"/>
            <p:cNvSpPr/>
            <p:nvPr/>
          </p:nvSpPr>
          <p:spPr>
            <a:xfrm>
              <a:off x="6840720" y="3962880"/>
              <a:ext cx="130680" cy="1670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2" name="Oval 9"/>
            <p:cNvSpPr/>
            <p:nvPr/>
          </p:nvSpPr>
          <p:spPr>
            <a:xfrm>
              <a:off x="8148600" y="333864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3" name="Oval 9"/>
            <p:cNvSpPr/>
            <p:nvPr/>
          </p:nvSpPr>
          <p:spPr>
            <a:xfrm>
              <a:off x="6894360" y="31140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4" name="Oval 9"/>
            <p:cNvSpPr/>
            <p:nvPr/>
          </p:nvSpPr>
          <p:spPr>
            <a:xfrm>
              <a:off x="7459560" y="31683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5" name="Oval 9"/>
            <p:cNvSpPr/>
            <p:nvPr/>
          </p:nvSpPr>
          <p:spPr>
            <a:xfrm>
              <a:off x="7248240" y="34675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6" name="Oval 9"/>
            <p:cNvSpPr/>
            <p:nvPr/>
          </p:nvSpPr>
          <p:spPr>
            <a:xfrm>
              <a:off x="7893360" y="28807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7" name="Oval 9"/>
            <p:cNvSpPr/>
            <p:nvPr/>
          </p:nvSpPr>
          <p:spPr>
            <a:xfrm>
              <a:off x="7904520" y="360684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8" name="Oval 9"/>
            <p:cNvSpPr/>
            <p:nvPr/>
          </p:nvSpPr>
          <p:spPr>
            <a:xfrm>
              <a:off x="7788240" y="315396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19" name="Oval 9"/>
            <p:cNvSpPr/>
            <p:nvPr/>
          </p:nvSpPr>
          <p:spPr>
            <a:xfrm>
              <a:off x="7162560" y="38746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20" name="Oval 9"/>
            <p:cNvSpPr/>
            <p:nvPr/>
          </p:nvSpPr>
          <p:spPr>
            <a:xfrm>
              <a:off x="7182360" y="29386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21" name="Oval 9"/>
            <p:cNvSpPr/>
            <p:nvPr/>
          </p:nvSpPr>
          <p:spPr>
            <a:xfrm>
              <a:off x="7464240" y="399492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22" name="Oval 9"/>
            <p:cNvSpPr/>
            <p:nvPr/>
          </p:nvSpPr>
          <p:spPr>
            <a:xfrm>
              <a:off x="7570800" y="36774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23" name="Oval 9"/>
            <p:cNvSpPr/>
            <p:nvPr/>
          </p:nvSpPr>
          <p:spPr>
            <a:xfrm>
              <a:off x="8063640" y="393588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cxnSp>
          <p:nvCxnSpPr>
            <p:cNvPr id="624" name="Straight Connector 59"/>
            <p:cNvCxnSpPr/>
            <p:nvPr/>
          </p:nvCxnSpPr>
          <p:spPr>
            <a:xfrm>
              <a:off x="7053480" y="1860480"/>
              <a:ext cx="5040" cy="98604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625" name="Straight Connector 60"/>
            <p:cNvCxnSpPr/>
            <p:nvPr/>
          </p:nvCxnSpPr>
          <p:spPr>
            <a:xfrm flipH="1">
              <a:off x="7053480" y="2844000"/>
              <a:ext cx="1248120" cy="1620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sp>
          <p:nvSpPr>
            <p:cNvPr id="626" name="TextBox 61"/>
            <p:cNvSpPr/>
            <p:nvPr/>
          </p:nvSpPr>
          <p:spPr>
            <a:xfrm>
              <a:off x="5916960" y="418284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7" name="TextBox 62"/>
            <p:cNvSpPr/>
            <p:nvPr/>
          </p:nvSpPr>
          <p:spPr>
            <a:xfrm>
              <a:off x="6364440" y="418212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8" name="TextBox 63"/>
            <p:cNvSpPr/>
            <p:nvPr/>
          </p:nvSpPr>
          <p:spPr>
            <a:xfrm>
              <a:off x="6737400" y="418608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9" name="TextBox 64"/>
            <p:cNvSpPr/>
            <p:nvPr/>
          </p:nvSpPr>
          <p:spPr>
            <a:xfrm>
              <a:off x="7223040" y="418356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0" name="TextBox 65"/>
            <p:cNvSpPr/>
            <p:nvPr/>
          </p:nvSpPr>
          <p:spPr>
            <a:xfrm>
              <a:off x="7649280" y="418032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1" name="TextBox 66"/>
            <p:cNvSpPr/>
            <p:nvPr/>
          </p:nvSpPr>
          <p:spPr>
            <a:xfrm>
              <a:off x="8076960" y="418824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2" name="Straight Connector 67"/>
            <p:cNvCxnSpPr/>
            <p:nvPr/>
          </p:nvCxnSpPr>
          <p:spPr>
            <a:xfrm>
              <a:off x="7049160" y="3341520"/>
              <a:ext cx="5040" cy="89208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633" name="Straight Connector 68"/>
            <p:cNvCxnSpPr/>
            <p:nvPr/>
          </p:nvCxnSpPr>
          <p:spPr>
            <a:xfrm flipH="1">
              <a:off x="5626800" y="3336120"/>
              <a:ext cx="1418760" cy="11160"/>
            </a:xfrm>
            <a:prstGeom prst="straightConnector1">
              <a:avLst/>
            </a:prstGeom>
            <a:ln w="38100">
              <a:solidFill>
                <a:srgbClr val="000000"/>
              </a:solidFill>
              <a:round/>
            </a:ln>
          </p:spPr>
        </p:cxnSp>
        <p:sp>
          <p:nvSpPr>
            <p:cNvPr id="634" name="TextBox 69"/>
            <p:cNvSpPr/>
            <p:nvPr/>
          </p:nvSpPr>
          <p:spPr>
            <a:xfrm>
              <a:off x="5403960" y="364428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5" name="TextBox 70"/>
            <p:cNvSpPr/>
            <p:nvPr/>
          </p:nvSpPr>
          <p:spPr>
            <a:xfrm>
              <a:off x="5393880" y="320220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6" name="TextBox 71"/>
            <p:cNvSpPr/>
            <p:nvPr/>
          </p:nvSpPr>
          <p:spPr>
            <a:xfrm>
              <a:off x="5406480" y="272736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7" name="TextBox 72"/>
            <p:cNvSpPr/>
            <p:nvPr/>
          </p:nvSpPr>
          <p:spPr>
            <a:xfrm>
              <a:off x="5394240" y="226368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4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8" name="TextBox 73"/>
            <p:cNvSpPr/>
            <p:nvPr/>
          </p:nvSpPr>
          <p:spPr>
            <a:xfrm>
              <a:off x="5436000" y="1748520"/>
              <a:ext cx="201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800" spc="-1" strike="noStrike">
                  <a:solidFill>
                    <a:schemeClr val="dk1"/>
                  </a:solidFill>
                  <a:latin typeface="Calibri"/>
                </a:rPr>
                <a:t>5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9" name="Flowchart: Decision 74"/>
            <p:cNvSpPr/>
            <p:nvPr/>
          </p:nvSpPr>
          <p:spPr>
            <a:xfrm>
              <a:off x="10067760" y="1901160"/>
              <a:ext cx="583560" cy="58176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40" name="TextBox 75"/>
            <p:cNvSpPr/>
            <p:nvPr/>
          </p:nvSpPr>
          <p:spPr>
            <a:xfrm>
              <a:off x="6528960" y="4468680"/>
              <a:ext cx="1071720" cy="18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200" spc="-1" strike="noStrike">
                  <a:solidFill>
                    <a:schemeClr val="dk1"/>
                  </a:solidFill>
                  <a:latin typeface="Calibri"/>
                </a:rPr>
                <a:t>Feature 1 (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1" name="TextBox 76"/>
            <p:cNvSpPr/>
            <p:nvPr/>
          </p:nvSpPr>
          <p:spPr>
            <a:xfrm rot="16200000">
              <a:off x="4853880" y="2900160"/>
              <a:ext cx="1055520" cy="18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200" spc="-1" strike="noStrike">
                  <a:solidFill>
                    <a:schemeClr val="dk1"/>
                  </a:solidFill>
                  <a:latin typeface="Calibri"/>
                </a:rPr>
                <a:t>Feature 2 (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642" name="TextBox 77"/>
                <p:cNvSpPr txBox="1"/>
                <p:nvPr/>
              </p:nvSpPr>
              <p:spPr>
                <a:xfrm>
                  <a:off x="10139760" y="2109240"/>
                  <a:ext cx="452880" cy="1224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1</m:t>
                          </m:r>
                        </m:sub>
                      </m:sSub>
                      <m:r>
                        <m:t xml:space="preserve">&gt;</m:t>
                      </m:r>
                      <m:r>
                        <m:t xml:space="preserve">3.5</m:t>
                      </m:r>
                      <m:r>
                        <m:t xml:space="preserve">?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643" name="Flowchart: Decision 78"/>
            <p:cNvSpPr/>
            <p:nvPr/>
          </p:nvSpPr>
          <p:spPr>
            <a:xfrm>
              <a:off x="10971360" y="2533680"/>
              <a:ext cx="583560" cy="58176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644" name="TextBox 79"/>
                <p:cNvSpPr txBox="1"/>
                <p:nvPr/>
              </p:nvSpPr>
              <p:spPr>
                <a:xfrm>
                  <a:off x="11069280" y="2736360"/>
                  <a:ext cx="378360" cy="1224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  <m:r>
                        <m:t xml:space="preserve">&gt;</m:t>
                      </m:r>
                      <m:r>
                        <m:t xml:space="preserve">3</m:t>
                      </m:r>
                      <m:r>
                        <m:t xml:space="preserve">?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645" name="Rectangle: Rounded Corners 80"/>
            <p:cNvSpPr/>
            <p:nvPr/>
          </p:nvSpPr>
          <p:spPr>
            <a:xfrm>
              <a:off x="11535480" y="3451320"/>
              <a:ext cx="583560" cy="42192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6000"/>
              </a:srgb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900" spc="-1" strike="noStrike">
                  <a:solidFill>
                    <a:schemeClr val="dk1"/>
                  </a:solidFill>
                  <a:latin typeface="Calibri"/>
                </a:rPr>
                <a:t>Predict Red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6" name="Rectangle: Rounded Corners 81"/>
            <p:cNvSpPr/>
            <p:nvPr/>
          </p:nvSpPr>
          <p:spPr>
            <a:xfrm>
              <a:off x="10441080" y="3452040"/>
              <a:ext cx="583560" cy="421920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6000"/>
              </a:srgb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900" spc="-1" strike="noStrike">
                  <a:solidFill>
                    <a:schemeClr val="dk1"/>
                  </a:solidFill>
                  <a:latin typeface="Calibri"/>
                </a:rPr>
                <a:t>Predict Green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647" name="Connector: Elbow 82"/>
            <p:cNvCxnSpPr>
              <a:stCxn id="639" idx="3"/>
              <a:endCxn id="643" idx="0"/>
            </p:cNvCxnSpPr>
            <p:nvPr/>
          </p:nvCxnSpPr>
          <p:spPr>
            <a:xfrm>
              <a:off x="10651680" y="2192040"/>
              <a:ext cx="612360" cy="34236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648" name="Connector: Elbow 83"/>
            <p:cNvCxnSpPr>
              <a:stCxn id="643" idx="3"/>
              <a:endCxn id="645" idx="0"/>
            </p:cNvCxnSpPr>
            <p:nvPr/>
          </p:nvCxnSpPr>
          <p:spPr>
            <a:xfrm>
              <a:off x="11555280" y="2824560"/>
              <a:ext cx="272880" cy="62748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649" name="Connector: Elbow 84"/>
            <p:cNvCxnSpPr>
              <a:stCxn id="643" idx="1"/>
              <a:endCxn id="646" idx="0"/>
            </p:cNvCxnSpPr>
            <p:nvPr/>
          </p:nvCxnSpPr>
          <p:spPr>
            <a:xfrm flipV="1" rot="10800000">
              <a:off x="10732680" y="2824200"/>
              <a:ext cx="239040" cy="62820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650" name="Flowchart: Decision 85"/>
            <p:cNvSpPr/>
            <p:nvPr/>
          </p:nvSpPr>
          <p:spPr>
            <a:xfrm>
              <a:off x="9124920" y="2550240"/>
              <a:ext cx="583560" cy="58176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651" name="TextBox 86"/>
                <p:cNvSpPr txBox="1"/>
                <p:nvPr/>
              </p:nvSpPr>
              <p:spPr>
                <a:xfrm>
                  <a:off x="9222480" y="2752920"/>
                  <a:ext cx="378360" cy="1224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b>
                        <m:e>
                          <m:r>
                            <m:t xml:space="preserve">𝑥</m:t>
                          </m:r>
                        </m:e>
                        <m:sub>
                          <m:r>
                            <m:t xml:space="preserve">2</m:t>
                          </m:r>
                        </m:sub>
                      </m:sSub>
                      <m:r>
                        <m:t xml:space="preserve">&gt;</m:t>
                      </m:r>
                      <m:r>
                        <m:t xml:space="preserve">2</m:t>
                      </m:r>
                      <m:r>
                        <m:t xml:space="preserve">?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652" name="Rectangle: Rounded Corners 87"/>
            <p:cNvSpPr/>
            <p:nvPr/>
          </p:nvSpPr>
          <p:spPr>
            <a:xfrm>
              <a:off x="9688680" y="3467520"/>
              <a:ext cx="583560" cy="421920"/>
            </a:xfrm>
            <a:prstGeom prst="roundRect">
              <a:avLst>
                <a:gd name="adj" fmla="val 16667"/>
              </a:avLst>
            </a:prstGeom>
            <a:solidFill>
              <a:srgbClr val="00b050">
                <a:alpha val="36000"/>
              </a:srgb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900" spc="-1" strike="noStrike">
                  <a:solidFill>
                    <a:schemeClr val="dk1"/>
                  </a:solidFill>
                  <a:latin typeface="Calibri"/>
                </a:rPr>
                <a:t>Predict Green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3" name="Rectangle: Rounded Corners 88"/>
            <p:cNvSpPr/>
            <p:nvPr/>
          </p:nvSpPr>
          <p:spPr>
            <a:xfrm>
              <a:off x="8594640" y="3468240"/>
              <a:ext cx="583560" cy="42192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36000"/>
              </a:srgbClr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900" spc="-1" strike="noStrike">
                  <a:solidFill>
                    <a:schemeClr val="dk1"/>
                  </a:solidFill>
                  <a:latin typeface="Calibri"/>
                </a:rPr>
                <a:t>Predict Red</a:t>
              </a:r>
              <a:endParaRPr b="0" lang="en-US" sz="9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654" name="Connector: Elbow 89"/>
            <p:cNvCxnSpPr>
              <a:stCxn id="650" idx="3"/>
              <a:endCxn id="652" idx="0"/>
            </p:cNvCxnSpPr>
            <p:nvPr/>
          </p:nvCxnSpPr>
          <p:spPr>
            <a:xfrm>
              <a:off x="9708840" y="2841120"/>
              <a:ext cx="272520" cy="62712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655" name="Connector: Elbow 90"/>
            <p:cNvCxnSpPr>
              <a:stCxn id="650" idx="1"/>
            </p:cNvCxnSpPr>
            <p:nvPr/>
          </p:nvCxnSpPr>
          <p:spPr>
            <a:xfrm flipV="1" rot="10800000">
              <a:off x="8886240" y="2840760"/>
              <a:ext cx="239040" cy="62784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cxnSp>
          <p:nvCxnSpPr>
            <p:cNvPr id="656" name="Connector: Elbow 91"/>
            <p:cNvCxnSpPr>
              <a:stCxn id="639" idx="1"/>
              <a:endCxn id="650" idx="0"/>
            </p:cNvCxnSpPr>
            <p:nvPr/>
          </p:nvCxnSpPr>
          <p:spPr>
            <a:xfrm flipV="1" rot="10800000">
              <a:off x="9416520" y="2191680"/>
              <a:ext cx="651600" cy="358920"/>
            </a:xfrm>
            <a:prstGeom prst="bentConnector2">
              <a:avLst/>
            </a:prstGeom>
            <a:ln w="28575">
              <a:solidFill>
                <a:srgbClr val="000000"/>
              </a:solidFill>
              <a:round/>
              <a:tailEnd len="med" type="triangle" w="med"/>
            </a:ln>
          </p:spPr>
        </p:cxnSp>
        <p:sp>
          <p:nvSpPr>
            <p:cNvPr id="657" name="TextBox 92"/>
            <p:cNvSpPr/>
            <p:nvPr/>
          </p:nvSpPr>
          <p:spPr>
            <a:xfrm>
              <a:off x="9610560" y="1930320"/>
              <a:ext cx="34524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1000" spc="-1" strike="noStrike">
                  <a:solidFill>
                    <a:schemeClr val="dk1"/>
                  </a:solidFill>
                  <a:latin typeface="Calibri"/>
                </a:rPr>
                <a:t>NO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8" name="TextBox 93"/>
            <p:cNvSpPr/>
            <p:nvPr/>
          </p:nvSpPr>
          <p:spPr>
            <a:xfrm>
              <a:off x="10811160" y="1930320"/>
              <a:ext cx="34236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900" spc="-1" strike="noStrike">
                  <a:solidFill>
                    <a:schemeClr val="dk1"/>
                  </a:solidFill>
                  <a:latin typeface="Calibri"/>
                </a:rPr>
                <a:t>YES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9" name="TextBox 94"/>
            <p:cNvSpPr/>
            <p:nvPr/>
          </p:nvSpPr>
          <p:spPr>
            <a:xfrm>
              <a:off x="8860680" y="2606400"/>
              <a:ext cx="33012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900" spc="-1" strike="noStrike">
                  <a:solidFill>
                    <a:schemeClr val="dk1"/>
                  </a:solidFill>
                  <a:latin typeface="Calibri"/>
                </a:rPr>
                <a:t>NO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0" name="TextBox 95"/>
            <p:cNvSpPr/>
            <p:nvPr/>
          </p:nvSpPr>
          <p:spPr>
            <a:xfrm>
              <a:off x="9684000" y="2593800"/>
              <a:ext cx="34236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900" spc="-1" strike="noStrike">
                  <a:solidFill>
                    <a:schemeClr val="dk1"/>
                  </a:solidFill>
                  <a:latin typeface="Calibri"/>
                </a:rPr>
                <a:t>YES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1" name="TextBox 96"/>
            <p:cNvSpPr/>
            <p:nvPr/>
          </p:nvSpPr>
          <p:spPr>
            <a:xfrm>
              <a:off x="11520000" y="2588040"/>
              <a:ext cx="34236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900" spc="-1" strike="noStrike">
                  <a:solidFill>
                    <a:schemeClr val="dk1"/>
                  </a:solidFill>
                  <a:latin typeface="Calibri"/>
                </a:rPr>
                <a:t>YES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2" name="TextBox 97"/>
            <p:cNvSpPr/>
            <p:nvPr/>
          </p:nvSpPr>
          <p:spPr>
            <a:xfrm>
              <a:off x="10718640" y="2593800"/>
              <a:ext cx="33012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IN" sz="900" spc="-1" strike="noStrike">
                  <a:solidFill>
                    <a:schemeClr val="dk1"/>
                  </a:solidFill>
                  <a:latin typeface="Calibri"/>
                </a:rPr>
                <a:t>NO</a:t>
              </a:r>
              <a:endParaRPr b="0" lang="en-US" sz="9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3" name="Rectangle 98"/>
            <p:cNvSpPr/>
            <p:nvPr/>
          </p:nvSpPr>
          <p:spPr>
            <a:xfrm>
              <a:off x="5648040" y="3364200"/>
              <a:ext cx="1396080" cy="852120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64" name="Oval 9"/>
            <p:cNvSpPr/>
            <p:nvPr/>
          </p:nvSpPr>
          <p:spPr>
            <a:xfrm>
              <a:off x="6167520" y="2358000"/>
              <a:ext cx="130680" cy="1670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65" name="Oval 9"/>
            <p:cNvSpPr/>
            <p:nvPr/>
          </p:nvSpPr>
          <p:spPr>
            <a:xfrm>
              <a:off x="6167520" y="2358000"/>
              <a:ext cx="130680" cy="16704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66" name="Rectangle 9"/>
            <p:cNvSpPr/>
            <p:nvPr/>
          </p:nvSpPr>
          <p:spPr>
            <a:xfrm>
              <a:off x="5645520" y="1860840"/>
              <a:ext cx="2654640" cy="2355120"/>
            </a:xfrm>
            <a:prstGeom prst="rect">
              <a:avLst/>
            </a:prstGeom>
            <a:noFill/>
            <a:ln>
              <a:solidFill>
                <a:srgbClr val="d9d9d9">
                  <a:alpha val="9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667" name="Speech Bubble: Rectangle 101"/>
          <p:cNvSpPr/>
          <p:nvPr/>
        </p:nvSpPr>
        <p:spPr>
          <a:xfrm>
            <a:off x="9914400" y="4292280"/>
            <a:ext cx="1835280" cy="575280"/>
          </a:xfrm>
          <a:prstGeom prst="wedgeRectCallout">
            <a:avLst>
              <a:gd name="adj1" fmla="val 6433"/>
              <a:gd name="adj2" fmla="val 90821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Human-body pose estimation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Speech Bubble: Rectangle 102"/>
          <p:cNvSpPr/>
          <p:nvPr/>
        </p:nvSpPr>
        <p:spPr>
          <a:xfrm>
            <a:off x="4516200" y="895680"/>
            <a:ext cx="4207680" cy="575280"/>
          </a:xfrm>
          <a:prstGeom prst="wedgeRectCallout">
            <a:avLst>
              <a:gd name="adj1" fmla="val -49276"/>
              <a:gd name="adj2" fmla="val 131608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.. thus helping us learn complex rule as a combination of several simpler rules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99000" p14:dur="2000"/>
    </mc:Choice>
    <mc:Fallback>
      <p:transition spd="slow" advTm="199000"/>
    </mc:Fallback>
  </mc:AlternateContent>
  <p:timing>
    <p:tnLst>
      <p:par>
        <p:cTn id="1633" dur="indefinite" restart="never" nodeType="tmRoot">
          <p:childTnLst>
            <p:seq>
              <p:cTn id="1634" dur="indefinite" nodeType="mainSeq">
                <p:childTnLst>
                  <p:par>
                    <p:cTn id="1635" fill="hold">
                      <p:stCondLst>
                        <p:cond delay="indefinite"/>
                      </p:stCondLst>
                      <p:childTnLst>
                        <p:par>
                          <p:cTn id="1636" fill="hold">
                            <p:stCondLst>
                              <p:cond delay="0"/>
                            </p:stCondLst>
                            <p:childTnLst>
                              <p:par>
                                <p:cTn id="16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3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0" fill="hold">
                      <p:stCondLst>
                        <p:cond delay="indefinite"/>
                      </p:stCondLst>
                      <p:childTnLst>
                        <p:par>
                          <p:cTn id="1641" fill="hold">
                            <p:stCondLst>
                              <p:cond delay="0"/>
                            </p:stCondLst>
                            <p:childTnLst>
                              <p:par>
                                <p:cTn id="16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44" dur="500"/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5" fill="hold">
                      <p:stCondLst>
                        <p:cond delay="indefinite"/>
                      </p:stCondLst>
                      <p:childTnLst>
                        <p:par>
                          <p:cTn id="1646" fill="hold">
                            <p:stCondLst>
                              <p:cond delay="0"/>
                            </p:stCondLst>
                            <p:childTnLst>
                              <p:par>
                                <p:cTn id="16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49" dur="500"/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0" fill="hold">
                      <p:stCondLst>
                        <p:cond delay="indefinite"/>
                      </p:stCondLst>
                      <p:childTnLst>
                        <p:par>
                          <p:cTn id="1651" fill="hold">
                            <p:stCondLst>
                              <p:cond delay="0"/>
                            </p:stCondLst>
                            <p:childTnLst>
                              <p:par>
                                <p:cTn id="16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54" dur="500"/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57" dur="500"/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8" fill="hold">
                      <p:stCondLst>
                        <p:cond delay="indefinite"/>
                      </p:stCondLst>
                      <p:childTnLst>
                        <p:par>
                          <p:cTn id="1659" fill="hold">
                            <p:stCondLst>
                              <p:cond delay="0"/>
                            </p:stCondLst>
                            <p:childTnLst>
                              <p:par>
                                <p:cTn id="166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62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3" fill="hold">
                      <p:stCondLst>
                        <p:cond delay="indefinite"/>
                      </p:stCondLst>
                      <p:childTnLst>
                        <p:par>
                          <p:cTn id="1664" fill="hold">
                            <p:stCondLst>
                              <p:cond delay="0"/>
                            </p:stCondLst>
                            <p:childTnLst>
                              <p:par>
                                <p:cTn id="166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67" dur="500"/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70" dur="500"/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1" fill="hold">
                      <p:stCondLst>
                        <p:cond delay="indefinite"/>
                      </p:stCondLst>
                      <p:childTnLst>
                        <p:par>
                          <p:cTn id="1672" fill="hold">
                            <p:stCondLst>
                              <p:cond delay="0"/>
                            </p:stCondLst>
                            <p:childTnLst>
                              <p:par>
                                <p:cTn id="16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75" dur="500"/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6" fill="hold">
                      <p:stCondLst>
                        <p:cond delay="indefinite"/>
                      </p:stCondLst>
                      <p:childTnLst>
                        <p:par>
                          <p:cTn id="1677" fill="hold">
                            <p:stCondLst>
                              <p:cond delay="0"/>
                            </p:stCondLst>
                            <p:childTnLst>
                              <p:par>
                                <p:cTn id="167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80" dur="500"/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83" dur="500"/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4" fill="hold">
                      <p:stCondLst>
                        <p:cond delay="indefinite"/>
                      </p:stCondLst>
                      <p:childTnLst>
                        <p:par>
                          <p:cTn id="1685" fill="hold">
                            <p:stCondLst>
                              <p:cond delay="0"/>
                            </p:stCondLst>
                            <p:childTnLst>
                              <p:par>
                                <p:cTn id="16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88" dur="500"/>
                                        <p:tgtEl>
                                          <p:spTgt spid="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9" fill="hold">
                      <p:stCondLst>
                        <p:cond delay="indefinite"/>
                      </p:stCondLst>
                      <p:childTnLst>
                        <p:par>
                          <p:cTn id="1690" fill="hold">
                            <p:stCondLst>
                              <p:cond delay="0"/>
                            </p:stCondLst>
                            <p:childTnLst>
                              <p:par>
                                <p:cTn id="16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93" dur="500"/>
                                        <p:tgtEl>
                                          <p:spTgt spid="5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4" fill="hold">
                      <p:stCondLst>
                        <p:cond delay="indefinite"/>
                      </p:stCondLst>
                      <p:childTnLst>
                        <p:par>
                          <p:cTn id="1695" fill="hold">
                            <p:stCondLst>
                              <p:cond delay="0"/>
                            </p:stCondLst>
                            <p:childTnLst>
                              <p:par>
                                <p:cTn id="169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98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9" fill="hold">
                      <p:stCondLst>
                        <p:cond delay="indefinite"/>
                      </p:stCondLst>
                      <p:childTnLst>
                        <p:par>
                          <p:cTn id="1700" fill="hold">
                            <p:stCondLst>
                              <p:cond delay="0"/>
                            </p:stCondLst>
                            <p:childTnLst>
                              <p:par>
                                <p:cTn id="170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03" dur="500"/>
                                        <p:tgtEl>
                                          <p:spTgt spid="5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4" fill="hold">
                      <p:stCondLst>
                        <p:cond delay="indefinite"/>
                      </p:stCondLst>
                      <p:childTnLst>
                        <p:par>
                          <p:cTn id="1705" fill="hold">
                            <p:stCondLst>
                              <p:cond delay="0"/>
                            </p:stCondLst>
                            <p:childTnLst>
                              <p:par>
                                <p:cTn id="170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08" dur="500"/>
                                        <p:tgtEl>
                                          <p:spTgt spid="5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9" fill="hold">
                      <p:stCondLst>
                        <p:cond delay="indefinite"/>
                      </p:stCondLst>
                      <p:childTnLst>
                        <p:par>
                          <p:cTn id="1710" fill="hold">
                            <p:stCondLst>
                              <p:cond delay="0"/>
                            </p:stCondLst>
                            <p:childTnLst>
                              <p:par>
                                <p:cTn id="171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13" dur="500"/>
                                        <p:tgtEl>
                                          <p:spTgt spid="5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Decision Trees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29"/>
          </p:nvPr>
        </p:nvSpPr>
        <p:spPr>
          <a:xfrm>
            <a:off x="11323800" y="136800"/>
            <a:ext cx="60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354173-5460-4C03-8BE4-A25280BDFF3D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chemeClr val="dk1"/>
                </a:solidFill>
                <a:latin typeface="Abadi Extra Light"/>
              </a:rPr>
              <a:t>A Decision Tree (DT) defines a hierarchy of rules to make a prediction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Root and internal nodes test rules. Leaf nodes make predictions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Decision Tree (DT) learning is about learning such a tree from labeled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5713200" y="1767240"/>
            <a:ext cx="1223280" cy="1220400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dk1"/>
                </a:solidFill>
                <a:latin typeface="Calibri"/>
              </a:rPr>
              <a:t>Body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dk1"/>
                </a:solidFill>
                <a:latin typeface="Calibri"/>
              </a:rPr>
              <a:t>temp.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" name="AutoShape 4"/>
          <p:cNvCxnSpPr>
            <a:stCxn id="73" idx="3"/>
          </p:cNvCxnSpPr>
          <p:nvPr/>
        </p:nvCxnSpPr>
        <p:spPr>
          <a:xfrm>
            <a:off x="6936480" y="2377440"/>
            <a:ext cx="1556640" cy="611280"/>
          </a:xfrm>
          <a:prstGeom prst="bentConnector3">
            <a:avLst>
              <a:gd name="adj1" fmla="val 100023"/>
            </a:avLst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75" name="AutoShape 5"/>
          <p:cNvCxnSpPr/>
          <p:nvPr/>
        </p:nvCxnSpPr>
        <p:spPr>
          <a:xfrm flipV="1" rot="10800000">
            <a:off x="4023360" y="2401920"/>
            <a:ext cx="1632960" cy="1128600"/>
          </a:xfrm>
          <a:prstGeom prst="bentConnector3">
            <a:avLst>
              <a:gd name="adj1" fmla="val 100242"/>
            </a:avLst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76" name="AutoShape 10"/>
          <p:cNvCxnSpPr/>
          <p:nvPr/>
        </p:nvCxnSpPr>
        <p:spPr>
          <a:xfrm flipV="1" rot="10800000">
            <a:off x="2872080" y="3943440"/>
            <a:ext cx="680040" cy="611640"/>
          </a:xfrm>
          <a:prstGeom prst="bentConnector3">
            <a:avLst>
              <a:gd name="adj1" fmla="val 99894"/>
            </a:avLst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77" name="AutoShape 11"/>
          <p:cNvCxnSpPr/>
          <p:nvPr/>
        </p:nvCxnSpPr>
        <p:spPr>
          <a:xfrm flipH="1" rot="16200000">
            <a:off x="4466520" y="3972240"/>
            <a:ext cx="611640" cy="553680"/>
          </a:xfrm>
          <a:prstGeom prst="bentConnector3">
            <a:avLst>
              <a:gd name="adj1" fmla="val 0"/>
            </a:avLst>
          </a:prstGeom>
          <a:ln w="3816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78" name="Rectangle 14"/>
          <p:cNvSpPr/>
          <p:nvPr/>
        </p:nvSpPr>
        <p:spPr>
          <a:xfrm>
            <a:off x="5883120" y="7123320"/>
            <a:ext cx="101520" cy="8676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2480" bIns="4248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AutoShape 2"/>
          <p:cNvSpPr/>
          <p:nvPr/>
        </p:nvSpPr>
        <p:spPr>
          <a:xfrm>
            <a:off x="3403080" y="3509640"/>
            <a:ext cx="1223280" cy="1220400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dk1"/>
                </a:solidFill>
                <a:latin typeface="Calibri"/>
              </a:rPr>
              <a:t>Gives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600" spc="-1" strike="noStrike">
                <a:solidFill>
                  <a:schemeClr val="dk1"/>
                </a:solidFill>
                <a:latin typeface="Calibri"/>
              </a:rPr>
              <a:t>birth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31"/>
          <p:cNvSpPr/>
          <p:nvPr/>
        </p:nvSpPr>
        <p:spPr>
          <a:xfrm>
            <a:off x="7277760" y="2353320"/>
            <a:ext cx="595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Cold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AutoShape 7"/>
          <p:cNvSpPr/>
          <p:nvPr/>
        </p:nvSpPr>
        <p:spPr>
          <a:xfrm>
            <a:off x="7575840" y="3012480"/>
            <a:ext cx="1507680" cy="54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Non-mammal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157"/>
          <p:cNvSpPr/>
          <p:nvPr/>
        </p:nvSpPr>
        <p:spPr>
          <a:xfrm>
            <a:off x="2898360" y="3913560"/>
            <a:ext cx="47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158"/>
          <p:cNvSpPr/>
          <p:nvPr/>
        </p:nvSpPr>
        <p:spPr>
          <a:xfrm>
            <a:off x="4596840" y="3892320"/>
            <a:ext cx="447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AutoShape 7"/>
          <p:cNvSpPr/>
          <p:nvPr/>
        </p:nvSpPr>
        <p:spPr>
          <a:xfrm>
            <a:off x="4366800" y="4550400"/>
            <a:ext cx="1507680" cy="54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Non-mammal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AutoShape 7"/>
          <p:cNvSpPr/>
          <p:nvPr/>
        </p:nvSpPr>
        <p:spPr>
          <a:xfrm>
            <a:off x="2118240" y="4597560"/>
            <a:ext cx="1507680" cy="54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Mammal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32"/>
          <p:cNvSpPr/>
          <p:nvPr/>
        </p:nvSpPr>
        <p:spPr>
          <a:xfrm>
            <a:off x="5028480" y="1616760"/>
            <a:ext cx="1171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Calibri"/>
              </a:rPr>
              <a:t>Root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161"/>
          <p:cNvSpPr/>
          <p:nvPr/>
        </p:nvSpPr>
        <p:spPr>
          <a:xfrm>
            <a:off x="4035240" y="3178440"/>
            <a:ext cx="176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Calibri"/>
              </a:rPr>
              <a:t>An Internal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162"/>
          <p:cNvSpPr/>
          <p:nvPr/>
        </p:nvSpPr>
        <p:spPr>
          <a:xfrm>
            <a:off x="4654440" y="2385000"/>
            <a:ext cx="74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Warm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67"/>
          <p:cNvSpPr/>
          <p:nvPr/>
        </p:nvSpPr>
        <p:spPr>
          <a:xfrm>
            <a:off x="9093600" y="3267360"/>
            <a:ext cx="130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Calibri"/>
              </a:rPr>
              <a:t>A Leaf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30000" p14:dur="2000"/>
    </mc:Choice>
    <mc:Fallback>
      <p:transition spd="slow" advTm="130000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88" dur="5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93" dur="500"/>
                                        <p:tgtEl>
                                          <p:spTgt spid="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A decision tree friendly problem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30"/>
          </p:nvPr>
        </p:nvSpPr>
        <p:spPr>
          <a:xfrm>
            <a:off x="11323800" y="136800"/>
            <a:ext cx="60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BA65BC-5F87-4FC4-ADF4-EC352B5AFA2F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3906360" y="2365920"/>
            <a:ext cx="4457520" cy="3085920"/>
          </a:xfrm>
          <a:prstGeom prst="rect">
            <a:avLst/>
          </a:prstGeom>
          <a:ln w="0">
            <a:noFill/>
          </a:ln>
        </p:spPr>
      </p:pic>
      <p:sp>
        <p:nvSpPr>
          <p:cNvPr id="93" name="TextBox 5"/>
          <p:cNvSpPr/>
          <p:nvPr/>
        </p:nvSpPr>
        <p:spPr>
          <a:xfrm>
            <a:off x="1054440" y="1557000"/>
            <a:ext cx="746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Loan approval prediction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04000" p14:dur="2000"/>
    </mc:Choice>
    <mc:Fallback>
      <p:transition spd="slow" advTm="104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20"/>
          <p:cNvGrpSpPr/>
          <p:nvPr/>
        </p:nvGrpSpPr>
        <p:grpSpPr>
          <a:xfrm>
            <a:off x="4385880" y="2383920"/>
            <a:ext cx="4452120" cy="3688560"/>
            <a:chOff x="4385880" y="2383920"/>
            <a:chExt cx="4452120" cy="3688560"/>
          </a:xfrm>
        </p:grpSpPr>
        <p:grpSp>
          <p:nvGrpSpPr>
            <p:cNvPr id="95" name="Group 121"/>
            <p:cNvGrpSpPr/>
            <p:nvPr/>
          </p:nvGrpSpPr>
          <p:grpSpPr>
            <a:xfrm>
              <a:off x="4385880" y="2383920"/>
              <a:ext cx="4452120" cy="3688560"/>
              <a:chOff x="4385880" y="2383920"/>
              <a:chExt cx="4452120" cy="3688560"/>
            </a:xfrm>
          </p:grpSpPr>
          <p:cxnSp>
            <p:nvCxnSpPr>
              <p:cNvPr id="96" name="Straight Connector 154"/>
              <p:cNvCxnSpPr/>
              <p:nvPr/>
            </p:nvCxnSpPr>
            <p:spPr>
              <a:xfrm>
                <a:off x="4678560" y="2383920"/>
                <a:ext cx="720" cy="368892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  <p:cxnSp>
            <p:nvCxnSpPr>
              <p:cNvPr id="97" name="Straight Connector 155"/>
              <p:cNvCxnSpPr/>
              <p:nvPr/>
            </p:nvCxnSpPr>
            <p:spPr>
              <a:xfrm>
                <a:off x="4385880" y="5817240"/>
                <a:ext cx="4452480" cy="720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round/>
              </a:ln>
            </p:spPr>
          </p:cxnSp>
        </p:grpSp>
        <p:sp>
          <p:nvSpPr>
            <p:cNvPr id="98" name="Oval 122"/>
            <p:cNvSpPr/>
            <p:nvPr/>
          </p:nvSpPr>
          <p:spPr>
            <a:xfrm>
              <a:off x="4935240" y="247500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9" name="Oval 123"/>
            <p:cNvSpPr/>
            <p:nvPr/>
          </p:nvSpPr>
          <p:spPr>
            <a:xfrm>
              <a:off x="6213240" y="2485080"/>
              <a:ext cx="281880" cy="281880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0" name="Oval 124"/>
            <p:cNvSpPr/>
            <p:nvPr/>
          </p:nvSpPr>
          <p:spPr>
            <a:xfrm>
              <a:off x="5510520" y="313668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1" name="Oval 125"/>
            <p:cNvSpPr/>
            <p:nvPr/>
          </p:nvSpPr>
          <p:spPr>
            <a:xfrm>
              <a:off x="5502600" y="248508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2" name="Oval 126"/>
            <p:cNvSpPr/>
            <p:nvPr/>
          </p:nvSpPr>
          <p:spPr>
            <a:xfrm>
              <a:off x="6394320" y="360396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3" name="Oval 127"/>
            <p:cNvSpPr/>
            <p:nvPr/>
          </p:nvSpPr>
          <p:spPr>
            <a:xfrm>
              <a:off x="6394320" y="414612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4" name="Oval 128"/>
            <p:cNvSpPr/>
            <p:nvPr/>
          </p:nvSpPr>
          <p:spPr>
            <a:xfrm>
              <a:off x="6394320" y="468792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5" name="Oval 129"/>
            <p:cNvSpPr/>
            <p:nvPr/>
          </p:nvSpPr>
          <p:spPr>
            <a:xfrm>
              <a:off x="4935240" y="366084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6" name="Oval 130"/>
            <p:cNvSpPr/>
            <p:nvPr/>
          </p:nvSpPr>
          <p:spPr>
            <a:xfrm>
              <a:off x="5510520" y="367200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7" name="Oval 131"/>
            <p:cNvSpPr/>
            <p:nvPr/>
          </p:nvSpPr>
          <p:spPr>
            <a:xfrm>
              <a:off x="5499360" y="422748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8" name="Oval 132"/>
            <p:cNvSpPr/>
            <p:nvPr/>
          </p:nvSpPr>
          <p:spPr>
            <a:xfrm>
              <a:off x="4924440" y="473580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9" name="Oval 133"/>
            <p:cNvSpPr/>
            <p:nvPr/>
          </p:nvSpPr>
          <p:spPr>
            <a:xfrm>
              <a:off x="5499360" y="531864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0" name="Oval 134"/>
            <p:cNvSpPr/>
            <p:nvPr/>
          </p:nvSpPr>
          <p:spPr>
            <a:xfrm>
              <a:off x="6828840" y="2485080"/>
              <a:ext cx="281880" cy="281880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1" name="Oval 135"/>
            <p:cNvSpPr/>
            <p:nvPr/>
          </p:nvSpPr>
          <p:spPr>
            <a:xfrm>
              <a:off x="6828840" y="3063960"/>
              <a:ext cx="281880" cy="281880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2" name="Oval 136"/>
            <p:cNvSpPr/>
            <p:nvPr/>
          </p:nvSpPr>
          <p:spPr>
            <a:xfrm>
              <a:off x="7346520" y="3063960"/>
              <a:ext cx="281880" cy="281880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3" name="Oval 137"/>
            <p:cNvSpPr/>
            <p:nvPr/>
          </p:nvSpPr>
          <p:spPr>
            <a:xfrm>
              <a:off x="7111440" y="357840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4" name="Oval 138"/>
            <p:cNvSpPr/>
            <p:nvPr/>
          </p:nvSpPr>
          <p:spPr>
            <a:xfrm>
              <a:off x="7775280" y="357840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5" name="Oval 139"/>
            <p:cNvSpPr/>
            <p:nvPr/>
          </p:nvSpPr>
          <p:spPr>
            <a:xfrm>
              <a:off x="8424360" y="357840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6" name="Oval 140"/>
            <p:cNvSpPr/>
            <p:nvPr/>
          </p:nvSpPr>
          <p:spPr>
            <a:xfrm>
              <a:off x="8123400" y="400500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7" name="Oval 141"/>
            <p:cNvSpPr/>
            <p:nvPr/>
          </p:nvSpPr>
          <p:spPr>
            <a:xfrm>
              <a:off x="7430040" y="402084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8" name="Oval 142"/>
            <p:cNvSpPr/>
            <p:nvPr/>
          </p:nvSpPr>
          <p:spPr>
            <a:xfrm>
              <a:off x="7111440" y="454500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9" name="Oval 143"/>
            <p:cNvSpPr/>
            <p:nvPr/>
          </p:nvSpPr>
          <p:spPr>
            <a:xfrm>
              <a:off x="7111440" y="501120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0" name="Oval 144"/>
            <p:cNvSpPr/>
            <p:nvPr/>
          </p:nvSpPr>
          <p:spPr>
            <a:xfrm>
              <a:off x="7111440" y="546012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1" name="Oval 145"/>
            <p:cNvSpPr/>
            <p:nvPr/>
          </p:nvSpPr>
          <p:spPr>
            <a:xfrm>
              <a:off x="7608600" y="546012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2" name="Oval 146"/>
            <p:cNvSpPr/>
            <p:nvPr/>
          </p:nvSpPr>
          <p:spPr>
            <a:xfrm>
              <a:off x="7608600" y="501552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3" name="Oval 147"/>
            <p:cNvSpPr/>
            <p:nvPr/>
          </p:nvSpPr>
          <p:spPr>
            <a:xfrm>
              <a:off x="7608600" y="4539600"/>
              <a:ext cx="281880" cy="28188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4" name="Oval 148"/>
            <p:cNvSpPr/>
            <p:nvPr/>
          </p:nvSpPr>
          <p:spPr>
            <a:xfrm>
              <a:off x="6391800" y="5318640"/>
              <a:ext cx="281880" cy="281880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5" name="Oval 149"/>
            <p:cNvSpPr/>
            <p:nvPr/>
          </p:nvSpPr>
          <p:spPr>
            <a:xfrm>
              <a:off x="7905960" y="249768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6" name="Oval 150"/>
            <p:cNvSpPr/>
            <p:nvPr/>
          </p:nvSpPr>
          <p:spPr>
            <a:xfrm>
              <a:off x="8379000" y="303624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7" name="Oval 151"/>
            <p:cNvSpPr/>
            <p:nvPr/>
          </p:nvSpPr>
          <p:spPr>
            <a:xfrm>
              <a:off x="8305920" y="452160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8" name="Oval 152"/>
            <p:cNvSpPr/>
            <p:nvPr/>
          </p:nvSpPr>
          <p:spPr>
            <a:xfrm>
              <a:off x="8305920" y="545364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9" name="Oval 153"/>
            <p:cNvSpPr/>
            <p:nvPr/>
          </p:nvSpPr>
          <p:spPr>
            <a:xfrm>
              <a:off x="4924440" y="5312520"/>
              <a:ext cx="281880" cy="281880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Learning Decision Trees with Supervision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31"/>
          </p:nvPr>
        </p:nvSpPr>
        <p:spPr>
          <a:xfrm>
            <a:off x="11323800" y="136800"/>
            <a:ext cx="60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1E9592-BD05-4199-9779-349CE9FC3BCD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2800" spc="-1" strike="noStrike">
                <a:solidFill>
                  <a:schemeClr val="dk1"/>
                </a:solidFill>
                <a:latin typeface="Abadi Extra Light"/>
              </a:rPr>
              <a:t>The basic idea is very simple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Abadi Extra Light"/>
              </a:rPr>
              <a:t>Recursively partition the training data into homogeneous regions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800" spc="-1" strike="noStrike">
                <a:solidFill>
                  <a:schemeClr val="dk1"/>
                </a:solidFill>
                <a:latin typeface="Abadi Extra Light"/>
              </a:rPr>
              <a:t>Within each group, fit a simple supervised learner (e.g., predict the majority label)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ctangle 95"/>
          <p:cNvSpPr/>
          <p:nvPr/>
        </p:nvSpPr>
        <p:spPr>
          <a:xfrm>
            <a:off x="6937200" y="4416840"/>
            <a:ext cx="1141200" cy="14068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4" name="Rectangle 96"/>
          <p:cNvSpPr/>
          <p:nvPr/>
        </p:nvSpPr>
        <p:spPr>
          <a:xfrm>
            <a:off x="6078960" y="2396880"/>
            <a:ext cx="1695600" cy="1025280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5" name="Rectangle 97"/>
          <p:cNvSpPr/>
          <p:nvPr/>
        </p:nvSpPr>
        <p:spPr>
          <a:xfrm>
            <a:off x="4680360" y="2900160"/>
            <a:ext cx="1427760" cy="29098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6" name="Rectangle 99"/>
          <p:cNvSpPr/>
          <p:nvPr/>
        </p:nvSpPr>
        <p:spPr>
          <a:xfrm>
            <a:off x="4694760" y="2382480"/>
            <a:ext cx="1398600" cy="509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Rectangle 101"/>
          <p:cNvSpPr/>
          <p:nvPr/>
        </p:nvSpPr>
        <p:spPr>
          <a:xfrm>
            <a:off x="6109560" y="3418920"/>
            <a:ext cx="813240" cy="17812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38" name="Straight Connector 102"/>
          <p:cNvCxnSpPr/>
          <p:nvPr/>
        </p:nvCxnSpPr>
        <p:spPr>
          <a:xfrm>
            <a:off x="6093720" y="2383920"/>
            <a:ext cx="720" cy="343404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39" name="Straight Connector 109"/>
          <p:cNvCxnSpPr/>
          <p:nvPr/>
        </p:nvCxnSpPr>
        <p:spPr>
          <a:xfrm flipV="1">
            <a:off x="6093720" y="3416400"/>
            <a:ext cx="2721960" cy="468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40" name="Straight Connector 110"/>
          <p:cNvCxnSpPr/>
          <p:nvPr/>
        </p:nvCxnSpPr>
        <p:spPr>
          <a:xfrm>
            <a:off x="6933240" y="3409560"/>
            <a:ext cx="720" cy="24019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41" name="Straight Connector 111"/>
          <p:cNvCxnSpPr/>
          <p:nvPr/>
        </p:nvCxnSpPr>
        <p:spPr>
          <a:xfrm>
            <a:off x="6918840" y="4410360"/>
            <a:ext cx="190224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42" name="Straight Connector 112"/>
          <p:cNvCxnSpPr/>
          <p:nvPr/>
        </p:nvCxnSpPr>
        <p:spPr>
          <a:xfrm>
            <a:off x="4667400" y="2900160"/>
            <a:ext cx="142704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43" name="Straight Connector 113"/>
          <p:cNvCxnSpPr/>
          <p:nvPr/>
        </p:nvCxnSpPr>
        <p:spPr>
          <a:xfrm>
            <a:off x="7774920" y="2396520"/>
            <a:ext cx="1440" cy="102060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44" name="Straight Connector 114"/>
          <p:cNvCxnSpPr/>
          <p:nvPr/>
        </p:nvCxnSpPr>
        <p:spPr>
          <a:xfrm>
            <a:off x="6093720" y="5198400"/>
            <a:ext cx="840240" cy="72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145" name="Straight Connector 115"/>
          <p:cNvCxnSpPr/>
          <p:nvPr/>
        </p:nvCxnSpPr>
        <p:spPr>
          <a:xfrm>
            <a:off x="8078760" y="4406040"/>
            <a:ext cx="720" cy="14187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146" name="Rectangle 116"/>
          <p:cNvSpPr/>
          <p:nvPr/>
        </p:nvSpPr>
        <p:spPr>
          <a:xfrm>
            <a:off x="7775280" y="2401920"/>
            <a:ext cx="1038960" cy="102024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7" name="Rectangle 117"/>
          <p:cNvSpPr/>
          <p:nvPr/>
        </p:nvSpPr>
        <p:spPr>
          <a:xfrm>
            <a:off x="6093720" y="5201280"/>
            <a:ext cx="838800" cy="628920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8" name="Rectangle 118"/>
          <p:cNvSpPr/>
          <p:nvPr/>
        </p:nvSpPr>
        <p:spPr>
          <a:xfrm>
            <a:off x="8079120" y="4417920"/>
            <a:ext cx="735120" cy="138240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9" name="Rectangle 119"/>
          <p:cNvSpPr/>
          <p:nvPr/>
        </p:nvSpPr>
        <p:spPr>
          <a:xfrm>
            <a:off x="6933240" y="3420720"/>
            <a:ext cx="1881000" cy="9849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3137760" y="2689560"/>
            <a:ext cx="1180440" cy="1237680"/>
          </a:xfrm>
          <a:prstGeom prst="rect">
            <a:avLst/>
          </a:prstGeom>
          <a:ln w="0">
            <a:noFill/>
          </a:ln>
        </p:spPr>
      </p:pic>
      <p:sp>
        <p:nvSpPr>
          <p:cNvPr id="151" name="Speech Bubble: Rectangle 164"/>
          <p:cNvSpPr/>
          <p:nvPr/>
        </p:nvSpPr>
        <p:spPr>
          <a:xfrm>
            <a:off x="781920" y="2644920"/>
            <a:ext cx="2061360" cy="987840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What do you mean by “homogeneous” regions?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165" descr=""/>
          <p:cNvPicPr/>
          <p:nvPr/>
        </p:nvPicPr>
        <p:blipFill>
          <a:blip r:embed="rId2"/>
          <a:stretch/>
        </p:blipFill>
        <p:spPr>
          <a:xfrm>
            <a:off x="3295080" y="435564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153" name="Speech Bubble: Rectangle 166"/>
          <p:cNvSpPr/>
          <p:nvPr/>
        </p:nvSpPr>
        <p:spPr>
          <a:xfrm>
            <a:off x="492120" y="4035600"/>
            <a:ext cx="2742480" cy="1262520"/>
          </a:xfrm>
          <a:prstGeom prst="wedgeRectCallout">
            <a:avLst>
              <a:gd name="adj1" fmla="val 64304"/>
              <a:gd name="adj2" fmla="val 5789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A homogeneous region will have all (or a majority of) training inputs with the same/similar outputs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Oval 17"/>
          <p:cNvSpPr/>
          <p:nvPr/>
        </p:nvSpPr>
        <p:spPr>
          <a:xfrm>
            <a:off x="5006880" y="4249800"/>
            <a:ext cx="251280" cy="2512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Oval 168"/>
          <p:cNvSpPr/>
          <p:nvPr/>
        </p:nvSpPr>
        <p:spPr>
          <a:xfrm>
            <a:off x="7375320" y="4857480"/>
            <a:ext cx="251280" cy="251280"/>
          </a:xfrm>
          <a:prstGeom prst="ellipse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56" name="Picture 169" descr=""/>
          <p:cNvPicPr/>
          <p:nvPr/>
        </p:nvPicPr>
        <p:blipFill>
          <a:blip r:embed="rId3"/>
          <a:stretch/>
        </p:blipFill>
        <p:spPr>
          <a:xfrm>
            <a:off x="11181240" y="179244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157" name="Speech Bubble: Rectangle 170"/>
          <p:cNvSpPr/>
          <p:nvPr/>
        </p:nvSpPr>
        <p:spPr>
          <a:xfrm>
            <a:off x="9113760" y="2952720"/>
            <a:ext cx="2742480" cy="2877480"/>
          </a:xfrm>
          <a:prstGeom prst="wedgeRectCallout">
            <a:avLst>
              <a:gd name="adj1" fmla="val 37381"/>
              <a:gd name="adj2" fmla="val -66308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badi Extra Light"/>
              </a:rPr>
              <a:t>Even though the rule within each group is simple, we are able to learn a fairly sophisticated model overall (note in this example, each rule is a simple horizontal/vertical classifier but the overall decision boundary is rather sophisticated</a:t>
            </a: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478000" p14:dur="2000"/>
    </mc:Choice>
    <mc:Fallback>
      <p:transition spd="slow" advTm="478000"/>
    </mc:Fallback>
  </mc:AlternateContent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5" dur="5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nodeType="with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3" dur="500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4"/>
          <p:cNvSpPr/>
          <p:nvPr/>
        </p:nvSpPr>
        <p:spPr>
          <a:xfrm>
            <a:off x="3193920" y="1227960"/>
            <a:ext cx="2103840" cy="138528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9" name="Rectangle 4"/>
          <p:cNvSpPr/>
          <p:nvPr/>
        </p:nvSpPr>
        <p:spPr>
          <a:xfrm>
            <a:off x="761400" y="1219320"/>
            <a:ext cx="4536360" cy="3321720"/>
          </a:xfrm>
          <a:prstGeom prst="rect">
            <a:avLst/>
          </a:prstGeom>
          <a:noFill/>
          <a:ln>
            <a:solidFill>
              <a:srgbClr val="d9d9d9">
                <a:alpha val="9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Decision Trees for Classification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32"/>
          </p:nvPr>
        </p:nvSpPr>
        <p:spPr>
          <a:xfrm>
            <a:off x="11323800" y="136800"/>
            <a:ext cx="60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FCAFDB-FB8B-4F7C-AE3F-01BDEF84CC29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Oval 9"/>
          <p:cNvSpPr/>
          <p:nvPr/>
        </p:nvSpPr>
        <p:spPr>
          <a:xfrm>
            <a:off x="4053240" y="162468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Oval 9"/>
          <p:cNvSpPr/>
          <p:nvPr/>
        </p:nvSpPr>
        <p:spPr>
          <a:xfrm>
            <a:off x="3545280" y="178056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Oval 9"/>
          <p:cNvSpPr/>
          <p:nvPr/>
        </p:nvSpPr>
        <p:spPr>
          <a:xfrm>
            <a:off x="3635280" y="126180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Oval 9"/>
          <p:cNvSpPr/>
          <p:nvPr/>
        </p:nvSpPr>
        <p:spPr>
          <a:xfrm>
            <a:off x="4233240" y="231120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6" name="Oval 9"/>
          <p:cNvSpPr/>
          <p:nvPr/>
        </p:nvSpPr>
        <p:spPr>
          <a:xfrm>
            <a:off x="4925880" y="131760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Oval 9"/>
          <p:cNvSpPr/>
          <p:nvPr/>
        </p:nvSpPr>
        <p:spPr>
          <a:xfrm>
            <a:off x="4434120" y="183204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Oval 9"/>
          <p:cNvSpPr/>
          <p:nvPr/>
        </p:nvSpPr>
        <p:spPr>
          <a:xfrm>
            <a:off x="5000400" y="182232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Oval 9"/>
          <p:cNvSpPr/>
          <p:nvPr/>
        </p:nvSpPr>
        <p:spPr>
          <a:xfrm>
            <a:off x="3327120" y="229752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Oval 9"/>
          <p:cNvSpPr/>
          <p:nvPr/>
        </p:nvSpPr>
        <p:spPr>
          <a:xfrm>
            <a:off x="3197160" y="149940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Oval 9"/>
          <p:cNvSpPr/>
          <p:nvPr/>
        </p:nvSpPr>
        <p:spPr>
          <a:xfrm>
            <a:off x="3824640" y="203328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Oval 9"/>
          <p:cNvSpPr/>
          <p:nvPr/>
        </p:nvSpPr>
        <p:spPr>
          <a:xfrm>
            <a:off x="4335480" y="124488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3" name="Oval 9"/>
          <p:cNvSpPr/>
          <p:nvPr/>
        </p:nvSpPr>
        <p:spPr>
          <a:xfrm>
            <a:off x="4813560" y="226008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Oval 9"/>
          <p:cNvSpPr/>
          <p:nvPr/>
        </p:nvSpPr>
        <p:spPr>
          <a:xfrm>
            <a:off x="1716840" y="126180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Oval 9"/>
          <p:cNvSpPr/>
          <p:nvPr/>
        </p:nvSpPr>
        <p:spPr>
          <a:xfrm>
            <a:off x="774360" y="186588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Oval 9"/>
          <p:cNvSpPr/>
          <p:nvPr/>
        </p:nvSpPr>
        <p:spPr>
          <a:xfrm>
            <a:off x="1356120" y="172152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7" name="Oval 9"/>
          <p:cNvSpPr/>
          <p:nvPr/>
        </p:nvSpPr>
        <p:spPr>
          <a:xfrm>
            <a:off x="2088360" y="236664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Oval 9"/>
          <p:cNvSpPr/>
          <p:nvPr/>
        </p:nvSpPr>
        <p:spPr>
          <a:xfrm>
            <a:off x="2019960" y="186732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Oval 9"/>
          <p:cNvSpPr/>
          <p:nvPr/>
        </p:nvSpPr>
        <p:spPr>
          <a:xfrm>
            <a:off x="2710080" y="220068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Oval 9"/>
          <p:cNvSpPr/>
          <p:nvPr/>
        </p:nvSpPr>
        <p:spPr>
          <a:xfrm>
            <a:off x="2314080" y="126180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1" name="Oval 9"/>
          <p:cNvSpPr/>
          <p:nvPr/>
        </p:nvSpPr>
        <p:spPr>
          <a:xfrm>
            <a:off x="1115640" y="219528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Oval 9"/>
          <p:cNvSpPr/>
          <p:nvPr/>
        </p:nvSpPr>
        <p:spPr>
          <a:xfrm>
            <a:off x="834480" y="129348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3" name="Oval 9"/>
          <p:cNvSpPr/>
          <p:nvPr/>
        </p:nvSpPr>
        <p:spPr>
          <a:xfrm>
            <a:off x="2707200" y="158580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Oval 9"/>
          <p:cNvSpPr/>
          <p:nvPr/>
        </p:nvSpPr>
        <p:spPr>
          <a:xfrm>
            <a:off x="1523520" y="237420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Oval 9"/>
          <p:cNvSpPr/>
          <p:nvPr/>
        </p:nvSpPr>
        <p:spPr>
          <a:xfrm>
            <a:off x="1925640" y="287172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Oval 9"/>
          <p:cNvSpPr/>
          <p:nvPr/>
        </p:nvSpPr>
        <p:spPr>
          <a:xfrm>
            <a:off x="2330640" y="298980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Oval 9"/>
          <p:cNvSpPr/>
          <p:nvPr/>
        </p:nvSpPr>
        <p:spPr>
          <a:xfrm>
            <a:off x="905760" y="352116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Oval 9"/>
          <p:cNvSpPr/>
          <p:nvPr/>
        </p:nvSpPr>
        <p:spPr>
          <a:xfrm>
            <a:off x="1420560" y="303228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Oval 9"/>
          <p:cNvSpPr/>
          <p:nvPr/>
        </p:nvSpPr>
        <p:spPr>
          <a:xfrm>
            <a:off x="1432440" y="384012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Oval 9"/>
          <p:cNvSpPr/>
          <p:nvPr/>
        </p:nvSpPr>
        <p:spPr>
          <a:xfrm>
            <a:off x="2689560" y="270828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Oval 9"/>
          <p:cNvSpPr/>
          <p:nvPr/>
        </p:nvSpPr>
        <p:spPr>
          <a:xfrm>
            <a:off x="2664720" y="356112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Oval 9"/>
          <p:cNvSpPr/>
          <p:nvPr/>
        </p:nvSpPr>
        <p:spPr>
          <a:xfrm>
            <a:off x="1891440" y="333072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Oval 9"/>
          <p:cNvSpPr/>
          <p:nvPr/>
        </p:nvSpPr>
        <p:spPr>
          <a:xfrm>
            <a:off x="884160" y="425700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Oval 9"/>
          <p:cNvSpPr/>
          <p:nvPr/>
        </p:nvSpPr>
        <p:spPr>
          <a:xfrm>
            <a:off x="807840" y="297216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Oval 9"/>
          <p:cNvSpPr/>
          <p:nvPr/>
        </p:nvSpPr>
        <p:spPr>
          <a:xfrm>
            <a:off x="1724760" y="422928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Oval 9"/>
          <p:cNvSpPr/>
          <p:nvPr/>
        </p:nvSpPr>
        <p:spPr>
          <a:xfrm>
            <a:off x="2199240" y="402012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Oval 9"/>
          <p:cNvSpPr/>
          <p:nvPr/>
        </p:nvSpPr>
        <p:spPr>
          <a:xfrm>
            <a:off x="2803680" y="4183920"/>
            <a:ext cx="223920" cy="235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Oval 9"/>
          <p:cNvSpPr/>
          <p:nvPr/>
        </p:nvSpPr>
        <p:spPr>
          <a:xfrm>
            <a:off x="5038200" y="330336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9" name="Oval 9"/>
          <p:cNvSpPr/>
          <p:nvPr/>
        </p:nvSpPr>
        <p:spPr>
          <a:xfrm>
            <a:off x="2895480" y="298692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Oval 9"/>
          <p:cNvSpPr/>
          <p:nvPr/>
        </p:nvSpPr>
        <p:spPr>
          <a:xfrm>
            <a:off x="3860640" y="306324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Oval 9"/>
          <p:cNvSpPr/>
          <p:nvPr/>
        </p:nvSpPr>
        <p:spPr>
          <a:xfrm>
            <a:off x="3499560" y="348516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Oval 9"/>
          <p:cNvSpPr/>
          <p:nvPr/>
        </p:nvSpPr>
        <p:spPr>
          <a:xfrm>
            <a:off x="4602240" y="265752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Oval 9"/>
          <p:cNvSpPr/>
          <p:nvPr/>
        </p:nvSpPr>
        <p:spPr>
          <a:xfrm>
            <a:off x="4621320" y="368172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4" name="Oval 9"/>
          <p:cNvSpPr/>
          <p:nvPr/>
        </p:nvSpPr>
        <p:spPr>
          <a:xfrm>
            <a:off x="4422600" y="304308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Oval 9"/>
          <p:cNvSpPr/>
          <p:nvPr/>
        </p:nvSpPr>
        <p:spPr>
          <a:xfrm>
            <a:off x="3353760" y="405936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Oval 9"/>
          <p:cNvSpPr/>
          <p:nvPr/>
        </p:nvSpPr>
        <p:spPr>
          <a:xfrm>
            <a:off x="3387600" y="273960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Oval 9"/>
          <p:cNvSpPr/>
          <p:nvPr/>
        </p:nvSpPr>
        <p:spPr>
          <a:xfrm>
            <a:off x="3868920" y="422928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Oval 9"/>
          <p:cNvSpPr/>
          <p:nvPr/>
        </p:nvSpPr>
        <p:spPr>
          <a:xfrm>
            <a:off x="4051440" y="378108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9" name="Oval 9"/>
          <p:cNvSpPr/>
          <p:nvPr/>
        </p:nvSpPr>
        <p:spPr>
          <a:xfrm>
            <a:off x="4893120" y="414576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210" name="Straight Connector 281"/>
          <p:cNvCxnSpPr/>
          <p:nvPr/>
        </p:nvCxnSpPr>
        <p:spPr>
          <a:xfrm>
            <a:off x="3167280" y="1218960"/>
            <a:ext cx="7920" cy="13899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11" name="Straight Connector 283"/>
          <p:cNvCxnSpPr/>
          <p:nvPr/>
        </p:nvCxnSpPr>
        <p:spPr>
          <a:xfrm flipH="1">
            <a:off x="3167280" y="2605680"/>
            <a:ext cx="2131920" cy="2268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212" name="TextBox 289"/>
          <p:cNvSpPr/>
          <p:nvPr/>
        </p:nvSpPr>
        <p:spPr>
          <a:xfrm>
            <a:off x="1225440" y="449388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Box 290"/>
          <p:cNvSpPr/>
          <p:nvPr/>
        </p:nvSpPr>
        <p:spPr>
          <a:xfrm>
            <a:off x="1990080" y="449280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Box 291"/>
          <p:cNvSpPr/>
          <p:nvPr/>
        </p:nvSpPr>
        <p:spPr>
          <a:xfrm>
            <a:off x="2627280" y="449856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Box 293"/>
          <p:cNvSpPr/>
          <p:nvPr/>
        </p:nvSpPr>
        <p:spPr>
          <a:xfrm>
            <a:off x="3456720" y="449496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Box 294"/>
          <p:cNvSpPr/>
          <p:nvPr/>
        </p:nvSpPr>
        <p:spPr>
          <a:xfrm>
            <a:off x="4185000" y="449028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Box 295"/>
          <p:cNvSpPr/>
          <p:nvPr/>
        </p:nvSpPr>
        <p:spPr>
          <a:xfrm>
            <a:off x="4916160" y="450144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8" name="Straight Connector 296"/>
          <p:cNvCxnSpPr/>
          <p:nvPr/>
        </p:nvCxnSpPr>
        <p:spPr>
          <a:xfrm>
            <a:off x="3160080" y="3307320"/>
            <a:ext cx="7920" cy="125784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19" name="Straight Connector 298"/>
          <p:cNvCxnSpPr/>
          <p:nvPr/>
        </p:nvCxnSpPr>
        <p:spPr>
          <a:xfrm flipH="1">
            <a:off x="730080" y="3300120"/>
            <a:ext cx="2423160" cy="151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220" name="TextBox 300"/>
          <p:cNvSpPr/>
          <p:nvPr/>
        </p:nvSpPr>
        <p:spPr>
          <a:xfrm>
            <a:off x="491760" y="375048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Box 301"/>
          <p:cNvSpPr/>
          <p:nvPr/>
        </p:nvSpPr>
        <p:spPr>
          <a:xfrm>
            <a:off x="497520" y="310284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302"/>
          <p:cNvSpPr/>
          <p:nvPr/>
        </p:nvSpPr>
        <p:spPr>
          <a:xfrm>
            <a:off x="496800" y="242208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Box 303"/>
          <p:cNvSpPr/>
          <p:nvPr/>
        </p:nvSpPr>
        <p:spPr>
          <a:xfrm>
            <a:off x="496080" y="177120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304"/>
          <p:cNvSpPr/>
          <p:nvPr/>
        </p:nvSpPr>
        <p:spPr>
          <a:xfrm>
            <a:off x="474840" y="1023840"/>
            <a:ext cx="345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Flowchart: Decision 2"/>
          <p:cNvSpPr/>
          <p:nvPr/>
        </p:nvSpPr>
        <p:spPr>
          <a:xfrm>
            <a:off x="8317440" y="1275840"/>
            <a:ext cx="997560" cy="8208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6" name="TextBox 3"/>
          <p:cNvSpPr/>
          <p:nvPr/>
        </p:nvSpPr>
        <p:spPr>
          <a:xfrm>
            <a:off x="2316600" y="4770000"/>
            <a:ext cx="148896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Feature 1 (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Box 69"/>
          <p:cNvSpPr/>
          <p:nvPr/>
        </p:nvSpPr>
        <p:spPr>
          <a:xfrm rot="16200000">
            <a:off x="-432000" y="2675520"/>
            <a:ext cx="1488960" cy="276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ffffff">
                  <a:alpha val="1000"/>
                </a:srgbClr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8" name="TextBox 5"/>
              <p:cNvSpPr txBox="1"/>
              <p:nvPr/>
            </p:nvSpPr>
            <p:spPr>
              <a:xfrm>
                <a:off x="8440560" y="1569600"/>
                <a:ext cx="797760" cy="214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t xml:space="preserve">&gt;</m:t>
                    </m:r>
                    <m:r>
                      <m:t xml:space="preserve">3.5</m:t>
                    </m:r>
                    <m:r>
                      <m:t xml:space="preserve">?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29" name="Flowchart: Decision 71"/>
          <p:cNvSpPr/>
          <p:nvPr/>
        </p:nvSpPr>
        <p:spPr>
          <a:xfrm>
            <a:off x="9861480" y="2168280"/>
            <a:ext cx="997560" cy="8208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30" name="TextBox 72"/>
              <p:cNvSpPr txBox="1"/>
              <p:nvPr/>
            </p:nvSpPr>
            <p:spPr>
              <a:xfrm>
                <a:off x="10028160" y="2454120"/>
                <a:ext cx="665640" cy="214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&gt;</m:t>
                    </m:r>
                    <m:r>
                      <m:t xml:space="preserve">3</m:t>
                    </m:r>
                    <m:r>
                      <m:t xml:space="preserve">?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31" name="Rectangle: Rounded Corners 6"/>
          <p:cNvSpPr/>
          <p:nvPr/>
        </p:nvSpPr>
        <p:spPr>
          <a:xfrm>
            <a:off x="10824840" y="3462120"/>
            <a:ext cx="997560" cy="595440"/>
          </a:xfrm>
          <a:prstGeom prst="roundRect">
            <a:avLst>
              <a:gd name="adj" fmla="val 16667"/>
            </a:avLst>
          </a:prstGeom>
          <a:solidFill>
            <a:srgbClr val="ff0000">
              <a:alpha val="36000"/>
            </a:srgb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Calibri"/>
              </a:rPr>
              <a:t>Predict Red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Rectangle: Rounded Corners 74"/>
          <p:cNvSpPr/>
          <p:nvPr/>
        </p:nvSpPr>
        <p:spPr>
          <a:xfrm>
            <a:off x="8955000" y="3463200"/>
            <a:ext cx="997560" cy="595440"/>
          </a:xfrm>
          <a:prstGeom prst="roundRect">
            <a:avLst>
              <a:gd name="adj" fmla="val 16667"/>
            </a:avLst>
          </a:prstGeom>
          <a:solidFill>
            <a:srgbClr val="00b050">
              <a:alpha val="36000"/>
            </a:srgb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Calibri"/>
              </a:rPr>
              <a:t>Predict Green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33" name="Connector: Elbow 8"/>
          <p:cNvCxnSpPr>
            <a:stCxn id="225" idx="3"/>
            <a:endCxn id="229" idx="0"/>
          </p:cNvCxnSpPr>
          <p:nvPr/>
        </p:nvCxnSpPr>
        <p:spPr>
          <a:xfrm>
            <a:off x="9315000" y="1686240"/>
            <a:ext cx="1045440" cy="48240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4" name="Connector: Elbow 77"/>
          <p:cNvCxnSpPr>
            <a:stCxn id="229" idx="3"/>
            <a:endCxn id="231" idx="0"/>
          </p:cNvCxnSpPr>
          <p:nvPr/>
        </p:nvCxnSpPr>
        <p:spPr>
          <a:xfrm>
            <a:off x="10859040" y="2578680"/>
            <a:ext cx="464760" cy="88380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35" name="Connector: Elbow 81"/>
          <p:cNvCxnSpPr>
            <a:stCxn id="229" idx="1"/>
            <a:endCxn id="232" idx="0"/>
          </p:cNvCxnSpPr>
          <p:nvPr/>
        </p:nvCxnSpPr>
        <p:spPr>
          <a:xfrm flipV="1" rot="10800000">
            <a:off x="9453240" y="2578320"/>
            <a:ext cx="408240" cy="88488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36" name="Flowchart: Decision 87"/>
          <p:cNvSpPr/>
          <p:nvPr/>
        </p:nvSpPr>
        <p:spPr>
          <a:xfrm>
            <a:off x="6706440" y="2191680"/>
            <a:ext cx="997560" cy="820800"/>
          </a:xfrm>
          <a:prstGeom prst="flowChartDecision">
            <a:avLst/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37" name="TextBox 88"/>
              <p:cNvSpPr txBox="1"/>
              <p:nvPr/>
            </p:nvSpPr>
            <p:spPr>
              <a:xfrm>
                <a:off x="6873480" y="2477160"/>
                <a:ext cx="665640" cy="214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&gt;</m:t>
                    </m:r>
                    <m:r>
                      <m:t xml:space="preserve">2</m:t>
                    </m:r>
                    <m:r>
                      <m:t xml:space="preserve">?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38" name="Rectangle: Rounded Corners 89"/>
          <p:cNvSpPr/>
          <p:nvPr/>
        </p:nvSpPr>
        <p:spPr>
          <a:xfrm>
            <a:off x="7669800" y="3485160"/>
            <a:ext cx="997560" cy="595440"/>
          </a:xfrm>
          <a:prstGeom prst="roundRect">
            <a:avLst>
              <a:gd name="adj" fmla="val 16667"/>
            </a:avLst>
          </a:prstGeom>
          <a:solidFill>
            <a:srgbClr val="00b050">
              <a:alpha val="36000"/>
            </a:srgb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Calibri"/>
              </a:rPr>
              <a:t>Predict Green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Rectangle: Rounded Corners 90"/>
          <p:cNvSpPr/>
          <p:nvPr/>
        </p:nvSpPr>
        <p:spPr>
          <a:xfrm>
            <a:off x="5799960" y="3486240"/>
            <a:ext cx="997560" cy="595440"/>
          </a:xfrm>
          <a:prstGeom prst="roundRect">
            <a:avLst>
              <a:gd name="adj" fmla="val 16667"/>
            </a:avLst>
          </a:prstGeom>
          <a:solidFill>
            <a:srgbClr val="ff0000">
              <a:alpha val="36000"/>
            </a:srgb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Calibri"/>
              </a:rPr>
              <a:t>Predict Red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40" name="Connector: Elbow 91"/>
          <p:cNvCxnSpPr>
            <a:stCxn id="236" idx="3"/>
            <a:endCxn id="238" idx="0"/>
          </p:cNvCxnSpPr>
          <p:nvPr/>
        </p:nvCxnSpPr>
        <p:spPr>
          <a:xfrm>
            <a:off x="7704000" y="2602080"/>
            <a:ext cx="464760" cy="88344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41" name="Connector: Elbow 92"/>
          <p:cNvCxnSpPr>
            <a:stCxn id="236" idx="1"/>
            <a:endCxn id="239" idx="0"/>
          </p:cNvCxnSpPr>
          <p:nvPr/>
        </p:nvCxnSpPr>
        <p:spPr>
          <a:xfrm flipV="1" rot="10800000">
            <a:off x="6298200" y="2602080"/>
            <a:ext cx="408240" cy="88452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42" name="Connector: Elbow 93"/>
          <p:cNvCxnSpPr>
            <a:stCxn id="225" idx="1"/>
            <a:endCxn id="236" idx="0"/>
          </p:cNvCxnSpPr>
          <p:nvPr/>
        </p:nvCxnSpPr>
        <p:spPr>
          <a:xfrm flipV="1" rot="10800000">
            <a:off x="7205040" y="1686240"/>
            <a:ext cx="1112760" cy="50580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43" name="Straight Connector 98"/>
          <p:cNvCxnSpPr/>
          <p:nvPr/>
        </p:nvCxnSpPr>
        <p:spPr>
          <a:xfrm flipH="1">
            <a:off x="3159360" y="1212840"/>
            <a:ext cx="12600" cy="33523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44" name="Straight Connector 100"/>
          <p:cNvCxnSpPr/>
          <p:nvPr/>
        </p:nvCxnSpPr>
        <p:spPr>
          <a:xfrm flipH="1">
            <a:off x="744840" y="3285720"/>
            <a:ext cx="4585320" cy="2484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245" name="TextBox 22"/>
          <p:cNvSpPr/>
          <p:nvPr/>
        </p:nvSpPr>
        <p:spPr>
          <a:xfrm>
            <a:off x="7532640" y="1317240"/>
            <a:ext cx="47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Box 103"/>
          <p:cNvSpPr/>
          <p:nvPr/>
        </p:nvSpPr>
        <p:spPr>
          <a:xfrm>
            <a:off x="9585000" y="1317240"/>
            <a:ext cx="50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Box 104"/>
          <p:cNvSpPr/>
          <p:nvPr/>
        </p:nvSpPr>
        <p:spPr>
          <a:xfrm>
            <a:off x="6254280" y="2270520"/>
            <a:ext cx="47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Box 105"/>
          <p:cNvSpPr/>
          <p:nvPr/>
        </p:nvSpPr>
        <p:spPr>
          <a:xfrm>
            <a:off x="7659720" y="2253240"/>
            <a:ext cx="50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Box 106"/>
          <p:cNvSpPr/>
          <p:nvPr/>
        </p:nvSpPr>
        <p:spPr>
          <a:xfrm>
            <a:off x="10796400" y="2244960"/>
            <a:ext cx="505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YES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Box 107"/>
          <p:cNvSpPr/>
          <p:nvPr/>
        </p:nvSpPr>
        <p:spPr>
          <a:xfrm>
            <a:off x="9428760" y="2252880"/>
            <a:ext cx="47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1" name="Straight Connector 108"/>
          <p:cNvCxnSpPr/>
          <p:nvPr/>
        </p:nvCxnSpPr>
        <p:spPr>
          <a:xfrm flipH="1">
            <a:off x="738720" y="2606040"/>
            <a:ext cx="4578840" cy="489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252" name="Rectangle 111"/>
          <p:cNvSpPr/>
          <p:nvPr/>
        </p:nvSpPr>
        <p:spPr>
          <a:xfrm>
            <a:off x="766080" y="3339360"/>
            <a:ext cx="2385720" cy="120168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3" name="Rectangle 112"/>
          <p:cNvSpPr/>
          <p:nvPr/>
        </p:nvSpPr>
        <p:spPr>
          <a:xfrm>
            <a:off x="772200" y="1229760"/>
            <a:ext cx="2423880" cy="2084040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4" name="Rectangle 113"/>
          <p:cNvSpPr/>
          <p:nvPr/>
        </p:nvSpPr>
        <p:spPr>
          <a:xfrm>
            <a:off x="3187080" y="2638800"/>
            <a:ext cx="2124000" cy="1910880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5" name="Oval 9"/>
          <p:cNvSpPr/>
          <p:nvPr/>
        </p:nvSpPr>
        <p:spPr>
          <a:xfrm>
            <a:off x="1653840" y="1920240"/>
            <a:ext cx="223920" cy="2358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6" name="Oval 9"/>
          <p:cNvSpPr/>
          <p:nvPr/>
        </p:nvSpPr>
        <p:spPr>
          <a:xfrm>
            <a:off x="8704440" y="1305000"/>
            <a:ext cx="223920" cy="235800"/>
          </a:xfrm>
          <a:prstGeom prst="ellipse">
            <a:avLst/>
          </a:prstGeom>
          <a:solidFill>
            <a:schemeClr val="tx1"/>
          </a:solidFill>
          <a:ln w="9525">
            <a:solidFill>
              <a:srgbClr val="ff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7" name="Oval 9"/>
          <p:cNvSpPr/>
          <p:nvPr/>
        </p:nvSpPr>
        <p:spPr>
          <a:xfrm>
            <a:off x="8136720" y="363240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8" name="Oval 9"/>
          <p:cNvSpPr/>
          <p:nvPr/>
        </p:nvSpPr>
        <p:spPr>
          <a:xfrm>
            <a:off x="1653840" y="1920240"/>
            <a:ext cx="223920" cy="23580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9" name="TextBox 25"/>
          <p:cNvSpPr/>
          <p:nvPr/>
        </p:nvSpPr>
        <p:spPr>
          <a:xfrm>
            <a:off x="1300680" y="1657800"/>
            <a:ext cx="1089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Test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Picture 126" descr=""/>
          <p:cNvPicPr/>
          <p:nvPr/>
        </p:nvPicPr>
        <p:blipFill>
          <a:blip r:embed="rId2"/>
          <a:stretch/>
        </p:blipFill>
        <p:spPr>
          <a:xfrm>
            <a:off x="788040" y="548280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261" name="Speech Bubble: Rectangle 127"/>
          <p:cNvSpPr/>
          <p:nvPr/>
        </p:nvSpPr>
        <p:spPr>
          <a:xfrm>
            <a:off x="1855080" y="5209920"/>
            <a:ext cx="5241240" cy="147780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DT is very efficient at test time: To predict the label of a test point, nearest neighbors will require computing distances from 48 training inputs. DT predicts the label by doing just 2 feature-value comparisons! Way faster!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Picture 129" descr=""/>
          <p:cNvPicPr/>
          <p:nvPr/>
        </p:nvPicPr>
        <p:blipFill>
          <a:blip r:embed="rId3"/>
          <a:stretch/>
        </p:blipFill>
        <p:spPr>
          <a:xfrm>
            <a:off x="10930320" y="496800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263" name="Speech Bubble: Rectangle 130"/>
          <p:cNvSpPr/>
          <p:nvPr/>
        </p:nvSpPr>
        <p:spPr>
          <a:xfrm>
            <a:off x="7572240" y="4694400"/>
            <a:ext cx="3220200" cy="1237680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Remember: Root node contains all training inputs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Each leaf node receives a subset of training inputs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475000" p14:dur="2000"/>
    </mc:Choice>
    <mc:Fallback>
      <p:transition spd="slow" advTm="475000"/>
    </mc:Fallback>
  </mc:AlternateContent>
  <p:timing>
    <p:tnLst>
      <p:par>
        <p:cTn id="212" dur="indefinite" restart="never" nodeType="tmRoot">
          <p:childTnLst>
            <p:seq>
              <p:cTn id="213" dur="indefinite" nodeType="mainSeq">
                <p:childTnLst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3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8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2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4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4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6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8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9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0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1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5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5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6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7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8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0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0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2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2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3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3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5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787 C -0.01498 0.01365 -0.02136 0.01852 -0.03086 0.02153 C -0.03425 0.02245 -0.03789 0.02245 -0.04141 0.02315 C -0.04362 0.02361 -0.04584 0.02453 -0.04818 0.02477 C -0.05808 0.02615 -0.06797 0.02708 -0.078 0.02824 C -0.07982 0.02893 -0.08177 0.0294 -0.08373 0.03009 C -0.08659 0.03102 -0.08946 0.03264 -0.09232 0.03333 C -0.09623 0.03449 -0.1 0.03449 -0.10391 0.03518 C -0.10612 0.03565 -0.10834 0.03634 -0.11068 0.0368 C -0.11315 0.03634 -0.11576 0.03518 -0.11836 0.03518 C -0.12266 0.03518 -0.12852 0.04097 -0.13177 0.04375 C -0.13334 0.04815 -0.13542 0.05231 -0.13659 0.0574 C -0.13737 0.06065 -0.1375 0.06412 -0.1375 0.06759 C -0.1375 0.08819 -0.13711 0.10856 -0.13659 0.12916 C -0.13542 0.17338 -0.13568 0.10856 -0.13568 0.14467 L -0.04519 0.17708 C -0.04362 0.18102 -0.04141 0.18449 -0.04037 0.18912 C -0.03672 0.20694 -0.03672 0.21921 -0.03946 0.23703 C -0.04024 0.24236 -0.04206 0.24722 -0.04336 0.25231 C -0.04401 0.25509 -0.04453 0.2581 -0.04519 0.26088 C -0.04453 0.27963 -0.04336 0.29699 -0.04519 0.31551 C -0.04558 0.31944 -0.04818 0.32592 -0.04818 0.32592 L -0.04818 0.33796 E">
                                      <p:cBhvr>
                                        <p:cTn id="573" dur="5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8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8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9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9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22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Decision Trees for Classification: Another Example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Num" idx="33"/>
          </p:nvPr>
        </p:nvSpPr>
        <p:spPr>
          <a:xfrm>
            <a:off x="11323800" y="136800"/>
            <a:ext cx="60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51EC48-B182-4301-AD9D-4C87BB346E5B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Deciding whether to play or not to play Tennis on a Saturday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Each input (Saturday) has 4 categorical features: Outlook, Temp., Humidity, Wind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A binary classification problem (play vs no-play)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Below Left: Training data, Below Right: A decision tree constructed using this data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Picture 2" descr=""/>
          <p:cNvPicPr/>
          <p:nvPr/>
        </p:nvPicPr>
        <p:blipFill>
          <a:blip r:embed="rId1"/>
          <a:stretch/>
        </p:blipFill>
        <p:spPr>
          <a:xfrm>
            <a:off x="1060560" y="3238200"/>
            <a:ext cx="4178880" cy="3102840"/>
          </a:xfrm>
          <a:prstGeom prst="rect">
            <a:avLst/>
          </a:prstGeom>
          <a:ln w="0">
            <a:noFill/>
          </a:ln>
        </p:spPr>
      </p:pic>
      <p:pic>
        <p:nvPicPr>
          <p:cNvPr id="268" name="Picture 4" descr=""/>
          <p:cNvPicPr/>
          <p:nvPr/>
        </p:nvPicPr>
        <p:blipFill>
          <a:blip r:embed="rId2"/>
          <a:stretch/>
        </p:blipFill>
        <p:spPr>
          <a:xfrm>
            <a:off x="5699160" y="3152880"/>
            <a:ext cx="5846760" cy="3188160"/>
          </a:xfrm>
          <a:prstGeom prst="rect">
            <a:avLst/>
          </a:prstGeom>
          <a:ln w="0">
            <a:noFill/>
          </a:ln>
        </p:spPr>
      </p:pic>
      <p:sp>
        <p:nvSpPr>
          <p:cNvPr id="269" name="TextBox 7"/>
          <p:cNvSpPr/>
          <p:nvPr/>
        </p:nvSpPr>
        <p:spPr>
          <a:xfrm>
            <a:off x="14760" y="6606360"/>
            <a:ext cx="16682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000" spc="-1" strike="noStrike">
                <a:solidFill>
                  <a:schemeClr val="dk1"/>
                </a:solidFill>
                <a:latin typeface="Calibri"/>
              </a:rPr>
              <a:t>Example credit: Tom Mitchell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182000" p14:dur="2000"/>
    </mc:Choice>
    <mc:Fallback>
      <p:transition spd="slow" advTm="182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42"/>
          <p:cNvSpPr/>
          <p:nvPr/>
        </p:nvSpPr>
        <p:spPr>
          <a:xfrm>
            <a:off x="265320" y="3089520"/>
            <a:ext cx="5009040" cy="122364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Decision Trees: Some Considerations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34"/>
          </p:nvPr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CA1D8C-02B6-4E62-A79E-C2F0013FEF26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265320" y="113076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What should be the </a:t>
            </a:r>
            <a:r>
              <a:rPr b="0" lang="en-GB" sz="2800" spc="-1" strike="noStrike">
                <a:solidFill>
                  <a:srgbClr val="0000ff"/>
                </a:solidFill>
                <a:latin typeface="Abadi Extra Light"/>
              </a:rPr>
              <a:t>size/shape </a:t>
            </a: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of the DT?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Number of internal and leaf nodes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Branching factor of internal nodes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Depth of the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Split criterion at internal nodes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Use another classifier?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Or maybe by doing a simpler test?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What to do at the leaf node? Some options: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Make a constant prediction for each test input reaching there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Use a nearest neighbor based prediction using training inputs at that leaf node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Train and predict using some other sophisticated supervised learner on that node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AutoShape 2"/>
          <p:cNvSpPr/>
          <p:nvPr/>
        </p:nvSpPr>
        <p:spPr>
          <a:xfrm>
            <a:off x="8435880" y="1074240"/>
            <a:ext cx="793800" cy="732600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5" name="AutoShape 7"/>
          <p:cNvSpPr/>
          <p:nvPr/>
        </p:nvSpPr>
        <p:spPr>
          <a:xfrm>
            <a:off x="9592200" y="3989880"/>
            <a:ext cx="791640" cy="54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6" name="AutoShape 2"/>
          <p:cNvSpPr/>
          <p:nvPr/>
        </p:nvSpPr>
        <p:spPr>
          <a:xfrm>
            <a:off x="6446160" y="2094840"/>
            <a:ext cx="793800" cy="732600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AutoShape 2"/>
          <p:cNvSpPr/>
          <p:nvPr/>
        </p:nvSpPr>
        <p:spPr>
          <a:xfrm>
            <a:off x="10349280" y="2192400"/>
            <a:ext cx="793800" cy="732600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8" name="AutoShape 2"/>
          <p:cNvSpPr/>
          <p:nvPr/>
        </p:nvSpPr>
        <p:spPr>
          <a:xfrm>
            <a:off x="8926560" y="3061800"/>
            <a:ext cx="793800" cy="732600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6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279" name="Connector: Elbow 7"/>
          <p:cNvCxnSpPr>
            <a:stCxn id="274" idx="1"/>
            <a:endCxn id="276" idx="0"/>
          </p:cNvCxnSpPr>
          <p:nvPr/>
        </p:nvCxnSpPr>
        <p:spPr>
          <a:xfrm flipV="1" rot="10800000">
            <a:off x="6842880" y="1440360"/>
            <a:ext cx="1593360" cy="65484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80" name="Connector: Elbow 86"/>
          <p:cNvCxnSpPr>
            <a:stCxn id="274" idx="3"/>
            <a:endCxn id="277" idx="0"/>
          </p:cNvCxnSpPr>
          <p:nvPr/>
        </p:nvCxnSpPr>
        <p:spPr>
          <a:xfrm>
            <a:off x="9230040" y="1440720"/>
            <a:ext cx="1517040" cy="75240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81" name="Connector: Elbow 87"/>
          <p:cNvCxnSpPr>
            <a:endCxn id="278" idx="0"/>
          </p:cNvCxnSpPr>
          <p:nvPr/>
        </p:nvCxnSpPr>
        <p:spPr>
          <a:xfrm flipV="1" rot="10800000">
            <a:off x="9323280" y="2594160"/>
            <a:ext cx="1026360" cy="46836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82" name="AutoShape 7"/>
          <p:cNvSpPr/>
          <p:nvPr/>
        </p:nvSpPr>
        <p:spPr>
          <a:xfrm>
            <a:off x="5398920" y="3035520"/>
            <a:ext cx="791640" cy="54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3" name="AutoShape 7"/>
          <p:cNvSpPr/>
          <p:nvPr/>
        </p:nvSpPr>
        <p:spPr>
          <a:xfrm>
            <a:off x="8251200" y="4027680"/>
            <a:ext cx="791640" cy="54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" name="AutoShape 7"/>
          <p:cNvSpPr/>
          <p:nvPr/>
        </p:nvSpPr>
        <p:spPr>
          <a:xfrm>
            <a:off x="6455520" y="3033360"/>
            <a:ext cx="791640" cy="54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5" name="AutoShape 7"/>
          <p:cNvSpPr/>
          <p:nvPr/>
        </p:nvSpPr>
        <p:spPr>
          <a:xfrm>
            <a:off x="7458840" y="3033360"/>
            <a:ext cx="791640" cy="54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AutoShape 7"/>
          <p:cNvSpPr/>
          <p:nvPr/>
        </p:nvSpPr>
        <p:spPr>
          <a:xfrm>
            <a:off x="11399400" y="3061800"/>
            <a:ext cx="791640" cy="54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287" name="Connector: Elbow 112"/>
          <p:cNvCxnSpPr>
            <a:stCxn id="277" idx="3"/>
            <a:endCxn id="286" idx="0"/>
          </p:cNvCxnSpPr>
          <p:nvPr/>
        </p:nvCxnSpPr>
        <p:spPr>
          <a:xfrm>
            <a:off x="11143440" y="2558880"/>
            <a:ext cx="652680" cy="50364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88" name="Connector: Elbow 113"/>
          <p:cNvCxnSpPr>
            <a:stCxn id="278" idx="1"/>
          </p:cNvCxnSpPr>
          <p:nvPr/>
        </p:nvCxnSpPr>
        <p:spPr>
          <a:xfrm flipV="1" rot="10800000">
            <a:off x="8646840" y="3427920"/>
            <a:ext cx="280080" cy="58140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89" name="Connector: Elbow 114"/>
          <p:cNvCxnSpPr>
            <a:stCxn id="278" idx="3"/>
            <a:endCxn id="275" idx="0"/>
          </p:cNvCxnSpPr>
          <p:nvPr/>
        </p:nvCxnSpPr>
        <p:spPr>
          <a:xfrm>
            <a:off x="9720720" y="3428280"/>
            <a:ext cx="268200" cy="56232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90" name="Connector: Elbow 115"/>
          <p:cNvCxnSpPr>
            <a:stCxn id="276" idx="1"/>
            <a:endCxn id="282" idx="0"/>
          </p:cNvCxnSpPr>
          <p:nvPr/>
        </p:nvCxnSpPr>
        <p:spPr>
          <a:xfrm flipV="1" rot="10800000">
            <a:off x="5794560" y="2460960"/>
            <a:ext cx="651960" cy="57492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91" name="Connector: Elbow 116"/>
          <p:cNvCxnSpPr>
            <a:stCxn id="276" idx="3"/>
            <a:endCxn id="285" idx="0"/>
          </p:cNvCxnSpPr>
          <p:nvPr/>
        </p:nvCxnSpPr>
        <p:spPr>
          <a:xfrm>
            <a:off x="7240320" y="2461320"/>
            <a:ext cx="615240" cy="572760"/>
          </a:xfrm>
          <a:prstGeom prst="bentConnector2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292" name="Straight Arrow Connector 31"/>
          <p:cNvCxnSpPr>
            <a:stCxn id="276" idx="2"/>
            <a:endCxn id="284" idx="0"/>
          </p:cNvCxnSpPr>
          <p:nvPr/>
        </p:nvCxnSpPr>
        <p:spPr>
          <a:xfrm>
            <a:off x="6843240" y="2827800"/>
            <a:ext cx="9000" cy="206280"/>
          </a:xfrm>
          <a:prstGeom prst="straightConnector1">
            <a:avLst/>
          </a:prstGeom>
          <a:ln w="28575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293" name="AutoShape 7"/>
          <p:cNvSpPr/>
          <p:nvPr/>
        </p:nvSpPr>
        <p:spPr>
          <a:xfrm>
            <a:off x="8911800" y="3074760"/>
            <a:ext cx="791640" cy="54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94" name="Picture 118" descr=""/>
          <p:cNvPicPr/>
          <p:nvPr/>
        </p:nvPicPr>
        <p:blipFill>
          <a:blip r:embed="rId1"/>
          <a:stretch/>
        </p:blipFill>
        <p:spPr>
          <a:xfrm>
            <a:off x="11098080" y="60444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295" name="Speech Bubble: Rectangle 119"/>
          <p:cNvSpPr/>
          <p:nvPr/>
        </p:nvSpPr>
        <p:spPr>
          <a:xfrm>
            <a:off x="8687880" y="176040"/>
            <a:ext cx="2627640" cy="820800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Usually, cross-validation can be used to decide size/shape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Picture 120" descr=""/>
          <p:cNvPicPr/>
          <p:nvPr/>
        </p:nvPicPr>
        <p:blipFill>
          <a:blip r:embed="rId2"/>
          <a:stretch/>
        </p:blipFill>
        <p:spPr>
          <a:xfrm>
            <a:off x="11207160" y="5136480"/>
            <a:ext cx="1009800" cy="964440"/>
          </a:xfrm>
          <a:prstGeom prst="rect">
            <a:avLst/>
          </a:prstGeom>
          <a:ln w="0">
            <a:noFill/>
          </a:ln>
        </p:spPr>
      </p:pic>
      <p:sp>
        <p:nvSpPr>
          <p:cNvPr id="297" name="Speech Bubble: Rectangle 121"/>
          <p:cNvSpPr/>
          <p:nvPr/>
        </p:nvSpPr>
        <p:spPr>
          <a:xfrm>
            <a:off x="8352720" y="4658040"/>
            <a:ext cx="2937240" cy="860760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IN" sz="2000" spc="-1" strike="noStrike">
                <a:solidFill>
                  <a:schemeClr val="dk1"/>
                </a:solidFill>
                <a:latin typeface="Abadi Extra Light"/>
              </a:rPr>
              <a:t>Usually, constant prediction at leaf nodes used since it will be very fast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322000" p14:dur="2000"/>
    </mc:Choice>
    <mc:Fallback>
      <p:transition spd="slow" advTm="322000"/>
    </mc:Fallback>
  </mc:AlternateContent>
  <p:timing>
    <p:tnLst>
      <p:par>
        <p:cTn id="598" dur="indefinite" restart="never" nodeType="tmRoot">
          <p:childTnLst>
            <p:seq>
              <p:cTn id="599" dur="indefinite" nodeType="mainSeq">
                <p:childTnLst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0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0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1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1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1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2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2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3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3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3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4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4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5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6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6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72" dur="500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77" dur="5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2" dur="500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7" dur="500"/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92" dur="500"/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97" dur="500"/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02" dur="500"/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0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8" fill="hold">
                      <p:stCondLst>
                        <p:cond delay="indefinite"/>
                      </p:stCondLst>
                      <p:childTnLst>
                        <p:par>
                          <p:cTn id="709" fill="hold">
                            <p:stCondLst>
                              <p:cond delay="0"/>
                            </p:stCondLst>
                            <p:childTnLst>
                              <p:par>
                                <p:cTn id="71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1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3" fill="hold">
                      <p:stCondLst>
                        <p:cond delay="indefinite"/>
                      </p:stCondLst>
                      <p:childTnLst>
                        <p:par>
                          <p:cTn id="714" fill="hold">
                            <p:stCondLst>
                              <p:cond delay="0"/>
                            </p:stCondLst>
                            <p:childTnLst>
                              <p:par>
                                <p:cTn id="7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1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8" fill="hold">
                      <p:stCondLst>
                        <p:cond delay="indefinite"/>
                      </p:stCondLst>
                      <p:childTnLst>
                        <p:par>
                          <p:cTn id="719" fill="hold">
                            <p:stCondLst>
                              <p:cond delay="0"/>
                            </p:stCondLst>
                            <p:childTnLst>
                              <p:par>
                                <p:cTn id="7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2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65320" y="169560"/>
            <a:ext cx="1173996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4400" spc="-1" strike="noStrike">
                <a:solidFill>
                  <a:schemeClr val="accent2">
                    <a:lumMod val="75000"/>
                  </a:schemeClr>
                </a:solidFill>
                <a:latin typeface="Calibri Light"/>
              </a:rPr>
              <a:t>How to Split at Internal Nodes?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281520" y="991080"/>
            <a:ext cx="11739960" cy="55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Recall that each internal node receives a subset of all the training inputs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Regardless of the criterion, the split should result in as “pure” groups as possible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A pure group means that the majority of the inputs have the same label/output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badi Extra Light"/>
              </a:rPr>
              <a:t>For classification problems (discrete outputs), entropy is a measure of purity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Low entropy ⇒ high purity (less uniform label distribution)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badi Extra Light"/>
              </a:rPr>
              <a:t>Splits that give the largest reduction (before split vs after split) in entropy are preferred (this reduction is also known as “information gain”)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Picture 4" descr=""/>
          <p:cNvPicPr/>
          <p:nvPr/>
        </p:nvPicPr>
        <p:blipFill>
          <a:blip r:embed="rId1"/>
          <a:stretch/>
        </p:blipFill>
        <p:spPr>
          <a:xfrm>
            <a:off x="2801880" y="2504520"/>
            <a:ext cx="2541960" cy="2483280"/>
          </a:xfrm>
          <a:prstGeom prst="rect">
            <a:avLst/>
          </a:prstGeom>
          <a:ln w="0">
            <a:noFill/>
          </a:ln>
        </p:spPr>
      </p:pic>
      <p:pic>
        <p:nvPicPr>
          <p:cNvPr id="301" name="Picture 5" descr=""/>
          <p:cNvPicPr/>
          <p:nvPr/>
        </p:nvPicPr>
        <p:blipFill>
          <a:blip r:embed="rId2"/>
          <a:stretch/>
        </p:blipFill>
        <p:spPr>
          <a:xfrm>
            <a:off x="6355440" y="2504520"/>
            <a:ext cx="2541960" cy="2418480"/>
          </a:xfrm>
          <a:prstGeom prst="rect">
            <a:avLst/>
          </a:prstGeom>
          <a:ln w="0">
            <a:noFill/>
          </a:ln>
        </p:spPr>
      </p:pic>
      <p:sp>
        <p:nvSpPr>
          <p:cNvPr id="302" name="Slide Number Placeholder 11"/>
          <p:cNvSpPr/>
          <p:nvPr/>
        </p:nvSpPr>
        <p:spPr>
          <a:xfrm>
            <a:off x="11419200" y="169560"/>
            <a:ext cx="60228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7545C39F-8E9C-433E-97A7-132CB0533833}" type="slidenum">
              <a:rPr b="0" lang="en-IN" sz="2800" spc="-1" strike="noStrike">
                <a:solidFill>
                  <a:schemeClr val="accent2">
                    <a:lumMod val="40000"/>
                    <a:lumOff val="60000"/>
                  </a:schemeClr>
                </a:solidFill>
                <a:latin typeface="Calibri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advTm="314000" p14:dur="2000"/>
    </mc:Choice>
    <mc:Fallback>
      <p:transition spd="slow" advTm="314000"/>
    </mc:Fallback>
  </mc:AlternateContent>
  <p:timing>
    <p:tnLst>
      <p:par>
        <p:cTn id="728" dur="indefinite" restart="never" nodeType="tmRoot">
          <p:childTnLst>
            <p:seq>
              <p:cTn id="729" dur="indefinite" nodeType="mainSeq">
                <p:childTnLst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34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39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44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4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0" fill="hold">
                      <p:stCondLst>
                        <p:cond delay="indefinite"/>
                      </p:stCondLst>
                      <p:childTnLst>
                        <p:par>
                          <p:cTn id="751" fill="hold">
                            <p:stCondLst>
                              <p:cond delay="0"/>
                            </p:stCondLst>
                            <p:childTnLst>
                              <p:par>
                                <p:cTn id="75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5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59" dur="500"/>
                                        <p:tgtEl>
                                          <p:spTgt spid="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4" dur="500"/>
                                        <p:tgtEl>
                                          <p:spTgt spid="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5" fill="hold">
                      <p:stCondLst>
                        <p:cond delay="indefinite"/>
                      </p:stCondLst>
                      <p:childTnLst>
                        <p:par>
                          <p:cTn id="766" fill="hold">
                            <p:stCondLst>
                              <p:cond delay="0"/>
                            </p:stCondLst>
                            <p:childTnLst>
                              <p:par>
                                <p:cTn id="76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69" dur="500"/>
                                        <p:tgtEl>
                                          <p:spTgt spid="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7947</TotalTime>
  <Application>LibreOffice/24.2.5.2$Linux_X86_64 LibreOffice_project/420$Build-2</Application>
  <AppVersion>15.0000</AppVersion>
  <Words>1992</Words>
  <Paragraphs>426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2020-07-07T20:42:16Z</dcterms:created>
  <dc:creator>Nisheeth Srivastava</dc:creator>
  <dc:description/>
  <dc:language>en-US</dc:language>
  <cp:lastModifiedBy/>
  <dcterms:modified xsi:type="dcterms:W3CDTF">2024-11-03T07:22:27Z</dcterms:modified>
  <cp:revision>745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21</vt:i4>
  </property>
</Properties>
</file>