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Pacifico" panose="00000500000000000000"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ef111a4061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ef111a406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f111a4061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f111a4061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ef111a4061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ef111a4061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ef111a4061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ef111a4061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ef111a4061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ef111a4061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ef111a4061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ef111a4061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ef111a4061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ef111a406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f111a406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ef111a406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ef111a406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ef111a406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f111a4061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f111a406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f111a4061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ef111a4061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ef111a4061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ef111a4061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ef111a4061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f111a4061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79425" y="383275"/>
            <a:ext cx="53751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900" b="1" dirty="0"/>
              <a:t>AI Advanced </a:t>
            </a:r>
            <a:endParaRPr sz="4900" b="1" dirty="0"/>
          </a:p>
          <a:p>
            <a:pPr marL="0" lvl="0" indent="0" algn="l" rtl="0">
              <a:spcBef>
                <a:spcPts val="0"/>
              </a:spcBef>
              <a:spcAft>
                <a:spcPts val="0"/>
              </a:spcAft>
              <a:buNone/>
            </a:pPr>
            <a:r>
              <a:rPr lang="en-GB" sz="4900" b="1" dirty="0"/>
              <a:t>Virtual Painter🖌</a:t>
            </a:r>
            <a:endParaRPr sz="4900" b="1" dirty="0"/>
          </a:p>
        </p:txBody>
      </p:sp>
      <p:sp>
        <p:nvSpPr>
          <p:cNvPr id="135" name="Google Shape;135;p13"/>
          <p:cNvSpPr txBox="1">
            <a:spLocks noGrp="1"/>
          </p:cNvSpPr>
          <p:nvPr>
            <p:ph type="subTitle" idx="1"/>
          </p:nvPr>
        </p:nvSpPr>
        <p:spPr>
          <a:xfrm>
            <a:off x="4572000" y="3451500"/>
            <a:ext cx="4488000" cy="173890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2700" dirty="0"/>
              <a:t>-</a:t>
            </a:r>
            <a:r>
              <a:rPr lang="en-GB" sz="2000" dirty="0"/>
              <a:t>20RH1A1213</a:t>
            </a:r>
            <a:r>
              <a:rPr lang="en-GB" sz="2300" dirty="0"/>
              <a:t>(</a:t>
            </a:r>
            <a:r>
              <a:rPr lang="en-GB" sz="2000" dirty="0"/>
              <a:t>B.SAMYUKTHA)</a:t>
            </a:r>
            <a:endParaRPr sz="2000" dirty="0"/>
          </a:p>
          <a:p>
            <a:pPr marL="0" lvl="0" indent="0" algn="l" rtl="0">
              <a:spcBef>
                <a:spcPts val="0"/>
              </a:spcBef>
              <a:spcAft>
                <a:spcPts val="0"/>
              </a:spcAft>
              <a:buNone/>
            </a:pPr>
            <a:r>
              <a:rPr lang="en-GB" sz="2700" dirty="0"/>
              <a:t>-</a:t>
            </a:r>
            <a:r>
              <a:rPr lang="en-GB" sz="1800" dirty="0"/>
              <a:t>20RH1A1224</a:t>
            </a:r>
            <a:r>
              <a:rPr lang="en-GB" sz="2000" dirty="0"/>
              <a:t>(B</a:t>
            </a:r>
            <a:r>
              <a:rPr lang="en-GB" sz="2000"/>
              <a:t>.AISHWARYA)</a:t>
            </a:r>
            <a:endParaRPr sz="2000" dirty="0"/>
          </a:p>
          <a:p>
            <a:pPr marL="0" lvl="0" indent="0" algn="l" rtl="0">
              <a:spcBef>
                <a:spcPts val="0"/>
              </a:spcBef>
              <a:spcAft>
                <a:spcPts val="0"/>
              </a:spcAft>
              <a:buNone/>
            </a:pPr>
            <a:r>
              <a:rPr lang="en-GB" sz="2700" dirty="0"/>
              <a:t>-</a:t>
            </a:r>
            <a:r>
              <a:rPr lang="en-GB" sz="2000" dirty="0"/>
              <a:t>20RH1A1237(CH.HIMA BINDHU</a:t>
            </a:r>
            <a:r>
              <a:rPr lang="en-GB" sz="2300" dirty="0"/>
              <a:t>)</a:t>
            </a:r>
          </a:p>
          <a:p>
            <a:pPr marL="0" lvl="0" indent="0" algn="l" rtl="0">
              <a:spcBef>
                <a:spcPts val="0"/>
              </a:spcBef>
              <a:spcAft>
                <a:spcPts val="0"/>
              </a:spcAft>
              <a:buNone/>
            </a:pPr>
            <a:r>
              <a:rPr lang="en-GB" sz="2000" dirty="0"/>
              <a:t>-20RH1A1247(D.SNEHA)</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800" b="1"/>
              <a:t>Features</a:t>
            </a:r>
            <a:endParaRPr sz="3800" b="1"/>
          </a:p>
        </p:txBody>
      </p:sp>
      <p:sp>
        <p:nvSpPr>
          <p:cNvPr id="189" name="Google Shape;189;p22"/>
          <p:cNvSpPr txBox="1">
            <a:spLocks noGrp="1"/>
          </p:cNvSpPr>
          <p:nvPr>
            <p:ph type="body" idx="1"/>
          </p:nvPr>
        </p:nvSpPr>
        <p:spPr>
          <a:xfrm>
            <a:off x="1198225" y="710950"/>
            <a:ext cx="5645100" cy="34356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sz="2300">
              <a:solidFill>
                <a:srgbClr val="FFFFFF"/>
              </a:solidFill>
              <a:latin typeface="Arial"/>
              <a:ea typeface="Arial"/>
              <a:cs typeface="Arial"/>
              <a:sym typeface="Arial"/>
            </a:endParaRPr>
          </a:p>
          <a:p>
            <a:pPr marL="0" lvl="0" indent="0" algn="l" rtl="0">
              <a:spcBef>
                <a:spcPts val="400"/>
              </a:spcBef>
              <a:spcAft>
                <a:spcPts val="0"/>
              </a:spcAft>
              <a:buNone/>
            </a:pPr>
            <a:r>
              <a:rPr lang="en-GB" sz="2300">
                <a:solidFill>
                  <a:srgbClr val="FFFFFF"/>
                </a:solidFill>
                <a:latin typeface="Arial"/>
                <a:ea typeface="Arial"/>
                <a:cs typeface="Arial"/>
                <a:sym typeface="Arial"/>
              </a:rPr>
              <a:t>1 : Variable Eraser thickness</a:t>
            </a:r>
            <a:endParaRPr sz="2300">
              <a:solidFill>
                <a:srgbClr val="FFFFFF"/>
              </a:solidFill>
              <a:latin typeface="Arial"/>
              <a:ea typeface="Arial"/>
              <a:cs typeface="Arial"/>
              <a:sym typeface="Arial"/>
            </a:endParaRPr>
          </a:p>
          <a:p>
            <a:pPr marL="0" lvl="0" indent="0" algn="l" rtl="0">
              <a:spcBef>
                <a:spcPts val="400"/>
              </a:spcBef>
              <a:spcAft>
                <a:spcPts val="0"/>
              </a:spcAft>
              <a:buNone/>
            </a:pPr>
            <a:r>
              <a:rPr lang="en-GB" sz="2300">
                <a:solidFill>
                  <a:srgbClr val="FFFFFF"/>
                </a:solidFill>
                <a:latin typeface="Arial"/>
                <a:ea typeface="Arial"/>
                <a:cs typeface="Arial"/>
                <a:sym typeface="Arial"/>
              </a:rPr>
              <a:t>2 : Drawing circle</a:t>
            </a:r>
            <a:endParaRPr sz="2300">
              <a:solidFill>
                <a:srgbClr val="FFFFFF"/>
              </a:solidFill>
              <a:latin typeface="Arial"/>
              <a:ea typeface="Arial"/>
              <a:cs typeface="Arial"/>
              <a:sym typeface="Arial"/>
            </a:endParaRPr>
          </a:p>
          <a:p>
            <a:pPr marL="0" lvl="0" indent="0" algn="l" rtl="0">
              <a:spcBef>
                <a:spcPts val="400"/>
              </a:spcBef>
              <a:spcAft>
                <a:spcPts val="0"/>
              </a:spcAft>
              <a:buNone/>
            </a:pPr>
            <a:r>
              <a:rPr lang="en-GB" sz="2300">
                <a:solidFill>
                  <a:srgbClr val="FFFFFF"/>
                </a:solidFill>
                <a:latin typeface="Arial"/>
                <a:ea typeface="Arial"/>
                <a:cs typeface="Arial"/>
                <a:sym typeface="Arial"/>
              </a:rPr>
              <a:t>3 : Drawing rectangle</a:t>
            </a:r>
            <a:endParaRPr sz="2300">
              <a:solidFill>
                <a:srgbClr val="FFFFFF"/>
              </a:solidFill>
              <a:latin typeface="Arial"/>
              <a:ea typeface="Arial"/>
              <a:cs typeface="Arial"/>
              <a:sym typeface="Arial"/>
            </a:endParaRPr>
          </a:p>
          <a:p>
            <a:pPr marL="0" lvl="0" indent="0" algn="l" rtl="0">
              <a:spcBef>
                <a:spcPts val="400"/>
              </a:spcBef>
              <a:spcAft>
                <a:spcPts val="0"/>
              </a:spcAft>
              <a:buNone/>
            </a:pPr>
            <a:r>
              <a:rPr lang="en-GB" sz="2300">
                <a:solidFill>
                  <a:srgbClr val="FFFFFF"/>
                </a:solidFill>
                <a:latin typeface="Arial"/>
                <a:ea typeface="Arial"/>
                <a:cs typeface="Arial"/>
                <a:sym typeface="Arial"/>
              </a:rPr>
              <a:t>4 : Drawing ellipse</a:t>
            </a:r>
            <a:endParaRPr sz="2300">
              <a:solidFill>
                <a:srgbClr val="FFFFFF"/>
              </a:solidFill>
              <a:latin typeface="Arial"/>
              <a:ea typeface="Arial"/>
              <a:cs typeface="Arial"/>
              <a:sym typeface="Arial"/>
            </a:endParaRPr>
          </a:p>
          <a:p>
            <a:pPr marL="0" lvl="0" indent="0" algn="l" rtl="0">
              <a:spcBef>
                <a:spcPts val="400"/>
              </a:spcBef>
              <a:spcAft>
                <a:spcPts val="0"/>
              </a:spcAft>
              <a:buNone/>
            </a:pPr>
            <a:r>
              <a:rPr lang="en-GB" sz="2300">
                <a:solidFill>
                  <a:srgbClr val="FFFFFF"/>
                </a:solidFill>
                <a:latin typeface="Arial"/>
                <a:ea typeface="Arial"/>
                <a:cs typeface="Arial"/>
                <a:sym typeface="Arial"/>
              </a:rPr>
              <a:t>5 : Free Hand Writing</a:t>
            </a:r>
            <a:endParaRPr sz="2300">
              <a:solidFill>
                <a:srgbClr val="FFFFFF"/>
              </a:solidFill>
              <a:latin typeface="Arial"/>
              <a:ea typeface="Arial"/>
              <a:cs typeface="Arial"/>
              <a:sym typeface="Arial"/>
            </a:endParaRPr>
          </a:p>
          <a:p>
            <a:pPr marL="0" lvl="0" indent="0" algn="l" rtl="0">
              <a:spcBef>
                <a:spcPts val="400"/>
              </a:spcBef>
              <a:spcAft>
                <a:spcPts val="0"/>
              </a:spcAft>
              <a:buNone/>
            </a:pPr>
            <a:r>
              <a:rPr lang="en-GB" sz="2300">
                <a:solidFill>
                  <a:srgbClr val="FFFFFF"/>
                </a:solidFill>
                <a:latin typeface="Arial"/>
                <a:ea typeface="Arial"/>
                <a:cs typeface="Arial"/>
                <a:sym typeface="Arial"/>
              </a:rPr>
              <a:t>6 : Two fingers up, clears the complete screen</a:t>
            </a:r>
            <a:endParaRPr sz="2300">
              <a:solidFill>
                <a:srgbClr val="FFFFFF"/>
              </a:solidFill>
              <a:latin typeface="Arial"/>
              <a:ea typeface="Arial"/>
              <a:cs typeface="Arial"/>
              <a:sym typeface="Arial"/>
            </a:endParaRPr>
          </a:p>
          <a:p>
            <a:pPr marL="0" lvl="0" indent="0" algn="l" rtl="0">
              <a:spcBef>
                <a:spcPts val="400"/>
              </a:spcBef>
              <a:spcAft>
                <a:spcPts val="0"/>
              </a:spcAft>
              <a:buNone/>
            </a:pPr>
            <a:r>
              <a:rPr lang="en-GB" sz="2300">
                <a:solidFill>
                  <a:srgbClr val="FFFFFF"/>
                </a:solidFill>
                <a:latin typeface="Arial"/>
                <a:ea typeface="Arial"/>
                <a:cs typeface="Arial"/>
                <a:sym typeface="Arial"/>
              </a:rPr>
              <a:t>7 : Showing brush thickness on screen </a:t>
            </a:r>
            <a:endParaRPr sz="2300">
              <a:solidFill>
                <a:srgbClr val="FFFFFF"/>
              </a:solidFill>
              <a:latin typeface="Arial"/>
              <a:ea typeface="Arial"/>
              <a:cs typeface="Arial"/>
              <a:sym typeface="Arial"/>
            </a:endParaRPr>
          </a:p>
          <a:p>
            <a:pPr marL="0" lvl="0" indent="0" algn="l" rtl="0">
              <a:spcBef>
                <a:spcPts val="0"/>
              </a:spcBef>
              <a:spcAft>
                <a:spcPts val="1200"/>
              </a:spcAft>
              <a:buNone/>
            </a:pP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3"/>
          <p:cNvPicPr preferRelativeResize="0"/>
          <p:nvPr/>
        </p:nvPicPr>
        <p:blipFill rotWithShape="1">
          <a:blip r:embed="rId3">
            <a:alphaModFix/>
          </a:blip>
          <a:srcRect t="3006"/>
          <a:stretch/>
        </p:blipFill>
        <p:spPr>
          <a:xfrm>
            <a:off x="160850" y="135025"/>
            <a:ext cx="4279650" cy="2711450"/>
          </a:xfrm>
          <a:prstGeom prst="rect">
            <a:avLst/>
          </a:prstGeom>
          <a:noFill/>
          <a:ln>
            <a:noFill/>
          </a:ln>
        </p:spPr>
      </p:pic>
      <p:pic>
        <p:nvPicPr>
          <p:cNvPr id="195" name="Google Shape;195;p23"/>
          <p:cNvPicPr preferRelativeResize="0"/>
          <p:nvPr/>
        </p:nvPicPr>
        <p:blipFill rotWithShape="1">
          <a:blip r:embed="rId4">
            <a:alphaModFix/>
          </a:blip>
          <a:srcRect l="1078" t="3642"/>
          <a:stretch/>
        </p:blipFill>
        <p:spPr>
          <a:xfrm>
            <a:off x="4619225" y="2240100"/>
            <a:ext cx="4351474" cy="249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b="1"/>
              <a:t>Advantages</a:t>
            </a:r>
            <a:endParaRPr sz="4000" b="1"/>
          </a:p>
        </p:txBody>
      </p:sp>
      <p:sp>
        <p:nvSpPr>
          <p:cNvPr id="201" name="Google Shape;201;p24"/>
          <p:cNvSpPr txBox="1">
            <a:spLocks noGrp="1"/>
          </p:cNvSpPr>
          <p:nvPr>
            <p:ph type="body" idx="1"/>
          </p:nvPr>
        </p:nvSpPr>
        <p:spPr>
          <a:xfrm>
            <a:off x="1297500" y="1167725"/>
            <a:ext cx="7038900" cy="3311100"/>
          </a:xfrm>
          <a:prstGeom prst="rect">
            <a:avLst/>
          </a:prstGeom>
        </p:spPr>
        <p:txBody>
          <a:bodyPr spcFirstLastPara="1" wrap="square" lIns="91425" tIns="91425" rIns="91425" bIns="91425" anchor="t" anchorCtr="0">
            <a:noAutofit/>
          </a:bodyPr>
          <a:lstStyle/>
          <a:p>
            <a:pPr marL="0" lvl="0" indent="0" algn="l" rtl="0">
              <a:lnSpc>
                <a:spcPct val="95000"/>
              </a:lnSpc>
              <a:spcBef>
                <a:spcPts val="400"/>
              </a:spcBef>
              <a:spcAft>
                <a:spcPts val="0"/>
              </a:spcAft>
              <a:buSzPts val="935"/>
              <a:buNone/>
            </a:pPr>
            <a:r>
              <a:rPr lang="en-GB" sz="2130">
                <a:solidFill>
                  <a:srgbClr val="FFFFFF"/>
                </a:solidFill>
                <a:latin typeface="Arial"/>
                <a:ea typeface="Arial"/>
                <a:cs typeface="Arial"/>
                <a:sym typeface="Arial"/>
              </a:rPr>
              <a:t>The most exciting part of this system is the workflow phase. Writing involves a lot of functionalities. So, the number of gestures used for controlling this particular system is equal to these number of actions involved. The basic functionalities that are included in this system are</a:t>
            </a:r>
            <a:endParaRPr sz="2130">
              <a:solidFill>
                <a:srgbClr val="FFFFFF"/>
              </a:solidFill>
              <a:latin typeface="Arial"/>
              <a:ea typeface="Arial"/>
              <a:cs typeface="Arial"/>
              <a:sym typeface="Arial"/>
            </a:endParaRPr>
          </a:p>
          <a:p>
            <a:pPr marL="0" lvl="0" indent="0" algn="l" rtl="0">
              <a:lnSpc>
                <a:spcPct val="95000"/>
              </a:lnSpc>
              <a:spcBef>
                <a:spcPts val="400"/>
              </a:spcBef>
              <a:spcAft>
                <a:spcPts val="0"/>
              </a:spcAft>
              <a:buSzPts val="935"/>
              <a:buNone/>
            </a:pPr>
            <a:r>
              <a:rPr lang="en-GB" sz="2130">
                <a:solidFill>
                  <a:srgbClr val="FFFFFF"/>
                </a:solidFill>
                <a:latin typeface="Arial"/>
                <a:ea typeface="Arial"/>
                <a:cs typeface="Arial"/>
                <a:sym typeface="Arial"/>
              </a:rPr>
              <a:t>1. Writing Mode - In this state, the system will trace the fingertip coordinates and stores them.</a:t>
            </a:r>
            <a:endParaRPr sz="2130">
              <a:solidFill>
                <a:srgbClr val="FFFFFF"/>
              </a:solidFill>
              <a:latin typeface="Arial"/>
              <a:ea typeface="Arial"/>
              <a:cs typeface="Arial"/>
              <a:sym typeface="Arial"/>
            </a:endParaRPr>
          </a:p>
          <a:p>
            <a:pPr marL="0" lvl="0" indent="0" algn="l" rtl="0">
              <a:lnSpc>
                <a:spcPct val="95000"/>
              </a:lnSpc>
              <a:spcBef>
                <a:spcPts val="400"/>
              </a:spcBef>
              <a:spcAft>
                <a:spcPts val="0"/>
              </a:spcAft>
              <a:buSzPts val="935"/>
              <a:buNone/>
            </a:pPr>
            <a:r>
              <a:rPr lang="en-GB" sz="2130">
                <a:solidFill>
                  <a:srgbClr val="FFFFFF"/>
                </a:solidFill>
                <a:latin typeface="Arial"/>
                <a:ea typeface="Arial"/>
                <a:cs typeface="Arial"/>
                <a:sym typeface="Arial"/>
              </a:rPr>
              <a:t>2. Colour Mode – The user can change the color of the text among the various available colors.</a:t>
            </a:r>
            <a:endParaRPr sz="2130">
              <a:solidFill>
                <a:srgbClr val="FFFFFF"/>
              </a:solidFill>
              <a:latin typeface="Arial"/>
              <a:ea typeface="Arial"/>
              <a:cs typeface="Arial"/>
              <a:sym typeface="Arial"/>
            </a:endParaRPr>
          </a:p>
          <a:p>
            <a:pPr marL="0" lvl="0" indent="0" algn="l" rtl="0">
              <a:lnSpc>
                <a:spcPct val="95000"/>
              </a:lnSpc>
              <a:spcBef>
                <a:spcPts val="400"/>
              </a:spcBef>
              <a:spcAft>
                <a:spcPts val="0"/>
              </a:spcAft>
              <a:buSzPts val="935"/>
              <a:buNone/>
            </a:pPr>
            <a:r>
              <a:rPr lang="en-GB" sz="2130">
                <a:solidFill>
                  <a:srgbClr val="FFFFFF"/>
                </a:solidFill>
                <a:latin typeface="Arial"/>
                <a:ea typeface="Arial"/>
                <a:cs typeface="Arial"/>
                <a:sym typeface="Arial"/>
              </a:rPr>
              <a:t>3. Backspace - Say if the user goes wrong, we need a gesture to add a quick backspace</a:t>
            </a:r>
            <a:endParaRPr sz="2130">
              <a:solidFill>
                <a:srgbClr val="FFFFFF"/>
              </a:solidFill>
              <a:latin typeface="Arial"/>
              <a:ea typeface="Arial"/>
              <a:cs typeface="Arial"/>
              <a:sym typeface="Arial"/>
            </a:endParaRPr>
          </a:p>
          <a:p>
            <a:pPr marL="0" lvl="0" indent="0" algn="l" rtl="0">
              <a:lnSpc>
                <a:spcPct val="95000"/>
              </a:lnSpc>
              <a:spcBef>
                <a:spcPts val="0"/>
              </a:spcBef>
              <a:spcAft>
                <a:spcPts val="1200"/>
              </a:spcAft>
              <a:buSzPts val="935"/>
              <a:buNone/>
            </a:pPr>
            <a:endParaRPr sz="1704"/>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3429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300" b="1"/>
              <a:t>CONCLUSION</a:t>
            </a:r>
            <a:endParaRPr sz="3300" b="1"/>
          </a:p>
        </p:txBody>
      </p:sp>
      <p:sp>
        <p:nvSpPr>
          <p:cNvPr id="207" name="Google Shape;207;p25"/>
          <p:cNvSpPr txBox="1">
            <a:spLocks noGrp="1"/>
          </p:cNvSpPr>
          <p:nvPr>
            <p:ph type="body" idx="1"/>
          </p:nvPr>
        </p:nvSpPr>
        <p:spPr>
          <a:xfrm>
            <a:off x="1297500" y="1257075"/>
            <a:ext cx="7038900" cy="3544800"/>
          </a:xfrm>
          <a:prstGeom prst="rect">
            <a:avLst/>
          </a:prstGeom>
        </p:spPr>
        <p:txBody>
          <a:bodyPr spcFirstLastPara="1" wrap="square" lIns="91425" tIns="91425" rIns="91425" bIns="91425" anchor="t" anchorCtr="0">
            <a:noAutofit/>
          </a:bodyPr>
          <a:lstStyle/>
          <a:p>
            <a:pPr marL="0" lvl="0" indent="0" algn="l" rtl="0">
              <a:lnSpc>
                <a:spcPct val="97000"/>
              </a:lnSpc>
              <a:spcBef>
                <a:spcPts val="700"/>
              </a:spcBef>
              <a:spcAft>
                <a:spcPts val="0"/>
              </a:spcAft>
              <a:buSzPts val="770"/>
              <a:buNone/>
            </a:pPr>
            <a:r>
              <a:rPr lang="en-GB" sz="2260">
                <a:solidFill>
                  <a:srgbClr val="FFFFFF"/>
                </a:solidFill>
                <a:latin typeface="Arial"/>
                <a:ea typeface="Arial"/>
                <a:cs typeface="Arial"/>
                <a:sym typeface="Arial"/>
              </a:rPr>
              <a:t>Finally, I would like to conclude that the simplest method for air canvas. By using Python 3,numpy and OpenCV ,we can construct a pretty good project. It is very useful in online classes for explanation . Paper wastage is not scarce news. We waste a lot of paper in scribbling, writing, drawing, etc.…this application allows the user to save their final work or watch their drawing process as a playback animation could also be unique feature that resemble real creativity software.</a:t>
            </a:r>
            <a:endParaRPr sz="2260">
              <a:solidFill>
                <a:srgbClr val="FFFFFF"/>
              </a:solidFill>
              <a:latin typeface="Arial"/>
              <a:ea typeface="Arial"/>
              <a:cs typeface="Arial"/>
              <a:sym typeface="Arial"/>
            </a:endParaRPr>
          </a:p>
          <a:p>
            <a:pPr marL="0" lvl="0" indent="0" algn="l" rtl="0">
              <a:lnSpc>
                <a:spcPct val="105000"/>
              </a:lnSpc>
              <a:spcBef>
                <a:spcPts val="800"/>
              </a:spcBef>
              <a:spcAft>
                <a:spcPts val="1200"/>
              </a:spcAft>
              <a:buSzPts val="770"/>
              <a:buNone/>
            </a:pPr>
            <a:endParaRPr sz="133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p:nvPr/>
        </p:nvSpPr>
        <p:spPr>
          <a:xfrm>
            <a:off x="0" y="641450"/>
            <a:ext cx="86505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600" b="1" i="1">
                <a:solidFill>
                  <a:srgbClr val="4F81BD"/>
                </a:solidFill>
                <a:latin typeface="Pacifico"/>
                <a:ea typeface="Pacifico"/>
                <a:cs typeface="Pacifico"/>
                <a:sym typeface="Pacifico"/>
              </a:rPr>
              <a:t>Thank you</a:t>
            </a:r>
            <a:endParaRPr sz="5400" b="1" i="1">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b="1"/>
              <a:t>ABSTRACT</a:t>
            </a:r>
            <a:endParaRPr sz="3600" b="1"/>
          </a:p>
        </p:txBody>
      </p:sp>
      <p:sp>
        <p:nvSpPr>
          <p:cNvPr id="141" name="Google Shape;141;p14"/>
          <p:cNvSpPr txBox="1">
            <a:spLocks noGrp="1"/>
          </p:cNvSpPr>
          <p:nvPr>
            <p:ph type="body" idx="1"/>
          </p:nvPr>
        </p:nvSpPr>
        <p:spPr>
          <a:xfrm>
            <a:off x="1382200" y="1376225"/>
            <a:ext cx="6954300" cy="31026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GB" sz="2100">
                <a:latin typeface="Arial"/>
                <a:ea typeface="Arial"/>
                <a:cs typeface="Arial"/>
                <a:sym typeface="Arial"/>
              </a:rPr>
              <a:t>Air canvas is a hands-free digital drawing canvas.</a:t>
            </a:r>
            <a:endParaRPr sz="2100">
              <a:latin typeface="Arial"/>
              <a:ea typeface="Arial"/>
              <a:cs typeface="Arial"/>
              <a:sym typeface="Arial"/>
            </a:endParaRPr>
          </a:p>
          <a:p>
            <a:pPr marL="457200" lvl="0" indent="-361950" algn="l" rtl="0">
              <a:spcBef>
                <a:spcPts val="0"/>
              </a:spcBef>
              <a:spcAft>
                <a:spcPts val="0"/>
              </a:spcAft>
              <a:buSzPts val="2100"/>
              <a:buFont typeface="Arial"/>
              <a:buChar char="●"/>
            </a:pPr>
            <a:r>
              <a:rPr lang="en-GB" sz="2100">
                <a:latin typeface="Arial"/>
                <a:ea typeface="Arial"/>
                <a:cs typeface="Arial"/>
                <a:sym typeface="Arial"/>
              </a:rPr>
              <a:t>It utilizes a Camera and OpenCV to recognize and map hand gestures onto screen.</a:t>
            </a:r>
            <a:endParaRPr sz="2100">
              <a:latin typeface="Arial"/>
              <a:ea typeface="Arial"/>
              <a:cs typeface="Arial"/>
              <a:sym typeface="Arial"/>
            </a:endParaRPr>
          </a:p>
          <a:p>
            <a:pPr marL="457200" lvl="0" indent="-361950" algn="l" rtl="0">
              <a:spcBef>
                <a:spcPts val="0"/>
              </a:spcBef>
              <a:spcAft>
                <a:spcPts val="0"/>
              </a:spcAft>
              <a:buSzPts val="2100"/>
              <a:buFont typeface="Arial"/>
              <a:buChar char="●"/>
            </a:pPr>
            <a:r>
              <a:rPr lang="en-GB" sz="2100">
                <a:solidFill>
                  <a:srgbClr val="FFFFFF"/>
                </a:solidFill>
                <a:latin typeface="Arial"/>
                <a:ea typeface="Arial"/>
                <a:cs typeface="Arial"/>
                <a:sym typeface="Arial"/>
              </a:rPr>
              <a:t>The idea for Air Canvas was a result of our interest in digital drawing and smart photo recognition software.</a:t>
            </a:r>
            <a:endParaRPr sz="2100">
              <a:solidFill>
                <a:srgbClr val="FFFFFF"/>
              </a:solidFill>
              <a:latin typeface="Arial"/>
              <a:ea typeface="Arial"/>
              <a:cs typeface="Arial"/>
              <a:sym typeface="Arial"/>
            </a:endParaRPr>
          </a:p>
          <a:p>
            <a:pPr marL="457200" lvl="0" indent="-361950" algn="l" rtl="0">
              <a:spcBef>
                <a:spcPts val="0"/>
              </a:spcBef>
              <a:spcAft>
                <a:spcPts val="0"/>
              </a:spcAft>
              <a:buClr>
                <a:srgbClr val="FFFFFF"/>
              </a:buClr>
              <a:buSzPts val="2100"/>
              <a:buFont typeface="Arial"/>
              <a:buChar char="●"/>
            </a:pPr>
            <a:r>
              <a:rPr lang="en-GB" sz="2100">
                <a:solidFill>
                  <a:srgbClr val="FFFFFF"/>
                </a:solidFill>
                <a:latin typeface="Arial"/>
                <a:ea typeface="Arial"/>
                <a:cs typeface="Arial"/>
                <a:sym typeface="Arial"/>
              </a:rPr>
              <a:t>Here gesture Detection and tracking are used in order to achieve the objective. </a:t>
            </a:r>
            <a:endParaRPr sz="21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500" b="1"/>
              <a:t>INTRODUCTION</a:t>
            </a:r>
            <a:endParaRPr sz="3500" b="1"/>
          </a:p>
        </p:txBody>
      </p:sp>
      <p:sp>
        <p:nvSpPr>
          <p:cNvPr id="147" name="Google Shape;147;p15"/>
          <p:cNvSpPr txBox="1">
            <a:spLocks noGrp="1"/>
          </p:cNvSpPr>
          <p:nvPr>
            <p:ph type="body" idx="1"/>
          </p:nvPr>
        </p:nvSpPr>
        <p:spPr>
          <a:xfrm>
            <a:off x="1297500" y="1118075"/>
            <a:ext cx="7214100" cy="3360600"/>
          </a:xfrm>
          <a:prstGeom prst="rect">
            <a:avLst/>
          </a:prstGeom>
          <a:solidFill>
            <a:schemeClr val="dk1"/>
          </a:solidFill>
        </p:spPr>
        <p:txBody>
          <a:bodyPr spcFirstLastPara="1" wrap="square" lIns="91425" tIns="91425" rIns="91425" bIns="91425" anchor="t" anchorCtr="0">
            <a:noAutofit/>
          </a:bodyPr>
          <a:lstStyle/>
          <a:p>
            <a:pPr marL="0" lvl="0" indent="0" algn="l" rtl="0">
              <a:lnSpc>
                <a:spcPct val="107000"/>
              </a:lnSpc>
              <a:spcBef>
                <a:spcPts val="500"/>
              </a:spcBef>
              <a:spcAft>
                <a:spcPts val="0"/>
              </a:spcAft>
              <a:buNone/>
            </a:pPr>
            <a:r>
              <a:rPr lang="en-GB" sz="2300">
                <a:solidFill>
                  <a:srgbClr val="FFFFFF"/>
                </a:solidFill>
                <a:latin typeface="Arial"/>
                <a:ea typeface="Arial"/>
                <a:cs typeface="Arial"/>
                <a:sym typeface="Arial"/>
              </a:rPr>
              <a:t>Air canvas allows you to sketch on a screen by simply waving your finger across it fitted with a brightly coloured point or a plain coloured cap.</a:t>
            </a:r>
            <a:endParaRPr sz="2300">
              <a:solidFill>
                <a:srgbClr val="FFFFFF"/>
              </a:solidFill>
              <a:latin typeface="Arial"/>
              <a:ea typeface="Arial"/>
              <a:cs typeface="Arial"/>
              <a:sym typeface="Arial"/>
            </a:endParaRPr>
          </a:p>
          <a:p>
            <a:pPr marL="0" lvl="0" indent="0" algn="l" rtl="0">
              <a:lnSpc>
                <a:spcPct val="107000"/>
              </a:lnSpc>
              <a:spcBef>
                <a:spcPts val="800"/>
              </a:spcBef>
              <a:spcAft>
                <a:spcPts val="0"/>
              </a:spcAft>
              <a:buNone/>
            </a:pPr>
            <a:r>
              <a:rPr lang="en-GB" sz="2300">
                <a:solidFill>
                  <a:srgbClr val="FFFFFF"/>
                </a:solidFill>
                <a:latin typeface="Arial"/>
                <a:ea typeface="Arial"/>
                <a:cs typeface="Arial"/>
                <a:sym typeface="Arial"/>
              </a:rPr>
              <a:t> We'll make use of OpenCV computer vision algorithms were used to create this project. </a:t>
            </a:r>
            <a:endParaRPr sz="2300">
              <a:solidFill>
                <a:srgbClr val="FFFFFF"/>
              </a:solidFill>
              <a:latin typeface="Arial"/>
              <a:ea typeface="Arial"/>
              <a:cs typeface="Arial"/>
              <a:sym typeface="Arial"/>
            </a:endParaRPr>
          </a:p>
          <a:p>
            <a:pPr marL="0" lvl="0" indent="0" algn="l" rtl="0">
              <a:lnSpc>
                <a:spcPct val="107000"/>
              </a:lnSpc>
              <a:spcBef>
                <a:spcPts val="800"/>
              </a:spcBef>
              <a:spcAft>
                <a:spcPts val="0"/>
              </a:spcAft>
              <a:buNone/>
            </a:pPr>
            <a:r>
              <a:rPr lang="en-GB" sz="2300">
                <a:solidFill>
                  <a:srgbClr val="FFFFFF"/>
                </a:solidFill>
                <a:latin typeface="Arial"/>
                <a:ea typeface="Arial"/>
                <a:cs typeface="Arial"/>
                <a:sym typeface="Arial"/>
              </a:rPr>
              <a:t>The Python is my preferred language because of its extensive libraries and ease of use syntax.</a:t>
            </a:r>
            <a:endParaRPr sz="2300">
              <a:solidFill>
                <a:srgbClr val="FFFFFF"/>
              </a:solidFill>
              <a:latin typeface="Arial"/>
              <a:ea typeface="Arial"/>
              <a:cs typeface="Arial"/>
              <a:sym typeface="Arial"/>
            </a:endParaRPr>
          </a:p>
          <a:p>
            <a:pPr marL="0" lvl="0" indent="0" algn="l" rtl="0">
              <a:lnSpc>
                <a:spcPct val="107000"/>
              </a:lnSpc>
              <a:spcBef>
                <a:spcPts val="800"/>
              </a:spcBef>
              <a:spcAft>
                <a:spcPts val="800"/>
              </a:spcAft>
              <a:buNone/>
            </a:pPr>
            <a:r>
              <a:rPr lang="en-GB" sz="2300">
                <a:solidFill>
                  <a:srgbClr val="FFFFFF"/>
                </a:solidFill>
                <a:latin typeface="Arial"/>
                <a:ea typeface="Arial"/>
                <a:cs typeface="Arial"/>
                <a:sym typeface="Arial"/>
              </a:rPr>
              <a:t> </a:t>
            </a:r>
            <a:endParaRPr sz="2400"/>
          </a:p>
        </p:txBody>
      </p:sp>
      <p:sp>
        <p:nvSpPr>
          <p:cNvPr id="148" name="Google Shape;148;p15"/>
          <p:cNvSpPr txBox="1"/>
          <p:nvPr/>
        </p:nvSpPr>
        <p:spPr>
          <a:xfrm>
            <a:off x="1471550" y="1604625"/>
            <a:ext cx="571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100" b="1"/>
              <a:t>PROBLEM STATEMENT</a:t>
            </a:r>
            <a:endParaRPr sz="3100" b="1"/>
          </a:p>
        </p:txBody>
      </p:sp>
      <p:sp>
        <p:nvSpPr>
          <p:cNvPr id="154" name="Google Shape;154;p16"/>
          <p:cNvSpPr txBox="1">
            <a:spLocks noGrp="1"/>
          </p:cNvSpPr>
          <p:nvPr>
            <p:ph type="body" idx="1"/>
          </p:nvPr>
        </p:nvSpPr>
        <p:spPr>
          <a:xfrm>
            <a:off x="1297500" y="1088275"/>
            <a:ext cx="7038900" cy="339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SzPts val="688"/>
              <a:buNone/>
            </a:pPr>
            <a:r>
              <a:rPr lang="en-GB" sz="2100">
                <a:solidFill>
                  <a:srgbClr val="FFFFFF"/>
                </a:solidFill>
                <a:latin typeface="Arial"/>
                <a:ea typeface="Arial"/>
                <a:cs typeface="Arial"/>
                <a:sym typeface="Arial"/>
              </a:rPr>
              <a:t>The existing system works with color detection at fingertip. It is based on,</a:t>
            </a:r>
            <a:endParaRPr sz="2100">
              <a:solidFill>
                <a:srgbClr val="FFFFFF"/>
              </a:solidFill>
              <a:latin typeface="Arial"/>
              <a:ea typeface="Arial"/>
              <a:cs typeface="Arial"/>
              <a:sym typeface="Arial"/>
            </a:endParaRPr>
          </a:p>
          <a:p>
            <a:pPr marL="0" lvl="0" indent="0" algn="l" rtl="0">
              <a:spcBef>
                <a:spcPts val="600"/>
              </a:spcBef>
              <a:spcAft>
                <a:spcPts val="0"/>
              </a:spcAft>
              <a:buSzPts val="688"/>
              <a:buNone/>
            </a:pPr>
            <a:r>
              <a:rPr lang="en-GB" sz="2100">
                <a:solidFill>
                  <a:srgbClr val="FFFFFF"/>
                </a:solidFill>
                <a:latin typeface="Arial"/>
                <a:ea typeface="Arial"/>
                <a:cs typeface="Arial"/>
                <a:sym typeface="Arial"/>
              </a:rPr>
              <a:t>-Color Tracking of Object at fingertip.</a:t>
            </a:r>
            <a:endParaRPr sz="2100">
              <a:solidFill>
                <a:srgbClr val="FFFFFF"/>
              </a:solidFill>
              <a:latin typeface="Arial"/>
              <a:ea typeface="Arial"/>
              <a:cs typeface="Arial"/>
              <a:sym typeface="Arial"/>
            </a:endParaRPr>
          </a:p>
          <a:p>
            <a:pPr marL="0" lvl="0" indent="0" algn="l" rtl="0">
              <a:spcBef>
                <a:spcPts val="600"/>
              </a:spcBef>
              <a:spcAft>
                <a:spcPts val="0"/>
              </a:spcAft>
              <a:buSzPts val="688"/>
              <a:buNone/>
            </a:pPr>
            <a:r>
              <a:rPr lang="en-GB" sz="2100">
                <a:solidFill>
                  <a:srgbClr val="FFFFFF"/>
                </a:solidFill>
                <a:latin typeface="Arial"/>
                <a:ea typeface="Arial"/>
                <a:cs typeface="Arial"/>
                <a:sym typeface="Arial"/>
              </a:rPr>
              <a:t>-Drawing the Line using the position of Contour.</a:t>
            </a:r>
            <a:endParaRPr sz="2100">
              <a:solidFill>
                <a:srgbClr val="FFFFFF"/>
              </a:solidFill>
              <a:latin typeface="Arial"/>
              <a:ea typeface="Arial"/>
              <a:cs typeface="Arial"/>
              <a:sym typeface="Arial"/>
            </a:endParaRPr>
          </a:p>
          <a:p>
            <a:pPr marL="0" lvl="0" indent="0" algn="l" rtl="0">
              <a:spcBef>
                <a:spcPts val="600"/>
              </a:spcBef>
              <a:spcAft>
                <a:spcPts val="0"/>
              </a:spcAft>
              <a:buSzPts val="688"/>
              <a:buNone/>
            </a:pPr>
            <a:r>
              <a:rPr lang="en-GB" sz="2100">
                <a:solidFill>
                  <a:srgbClr val="FFFFFF"/>
                </a:solidFill>
                <a:latin typeface="Arial"/>
                <a:ea typeface="Arial"/>
                <a:cs typeface="Arial"/>
                <a:sym typeface="Arial"/>
              </a:rPr>
              <a:t>-Problems in existing method are, color detection of tip of finger and same  color if it is in background or user dress. It causes problem in point drawings.</a:t>
            </a:r>
            <a:endParaRPr sz="2100">
              <a:solidFill>
                <a:srgbClr val="FFFFFF"/>
              </a:solidFill>
              <a:latin typeface="Arial"/>
              <a:ea typeface="Arial"/>
              <a:cs typeface="Arial"/>
              <a:sym typeface="Arial"/>
            </a:endParaRPr>
          </a:p>
          <a:p>
            <a:pPr marL="0" lvl="0" indent="0" algn="l" rtl="0">
              <a:spcBef>
                <a:spcPts val="600"/>
              </a:spcBef>
              <a:spcAft>
                <a:spcPts val="0"/>
              </a:spcAft>
              <a:buSzPts val="688"/>
              <a:buNone/>
            </a:pPr>
            <a:r>
              <a:rPr lang="en-GB" sz="2100">
                <a:solidFill>
                  <a:srgbClr val="FFFFFF"/>
                </a:solidFill>
                <a:latin typeface="Arial"/>
                <a:ea typeface="Arial"/>
                <a:cs typeface="Arial"/>
                <a:sym typeface="Arial"/>
              </a:rPr>
              <a:t>-It also not gives accurate drawing output. We have to set a color to detect, hence you should know color coding.</a:t>
            </a:r>
            <a:endParaRPr sz="2100">
              <a:solidFill>
                <a:srgbClr val="FFFFFF"/>
              </a:solidFill>
              <a:latin typeface="Arial"/>
              <a:ea typeface="Arial"/>
              <a:cs typeface="Arial"/>
              <a:sym typeface="Arial"/>
            </a:endParaRPr>
          </a:p>
          <a:p>
            <a:pPr marL="0" lvl="0" indent="0" algn="l" rtl="0">
              <a:spcBef>
                <a:spcPts val="0"/>
              </a:spcBef>
              <a:spcAft>
                <a:spcPts val="1200"/>
              </a:spcAft>
              <a:buSzPts val="688"/>
              <a:buNone/>
            </a:pPr>
            <a:endParaRPr sz="16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433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b="1"/>
              <a:t>TO OVERCOME THE ISSUE</a:t>
            </a:r>
            <a:endParaRPr sz="3200" b="1"/>
          </a:p>
        </p:txBody>
      </p:sp>
      <p:sp>
        <p:nvSpPr>
          <p:cNvPr id="160" name="Google Shape;160;p17"/>
          <p:cNvSpPr txBox="1">
            <a:spLocks noGrp="1"/>
          </p:cNvSpPr>
          <p:nvPr>
            <p:ph type="body" idx="1"/>
          </p:nvPr>
        </p:nvSpPr>
        <p:spPr>
          <a:xfrm>
            <a:off x="1297500" y="1118075"/>
            <a:ext cx="7038900" cy="33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solidFill>
                  <a:srgbClr val="FFFFFF"/>
                </a:solidFill>
                <a:latin typeface="Arial"/>
                <a:ea typeface="Arial"/>
                <a:cs typeface="Arial"/>
                <a:sym typeface="Arial"/>
              </a:rPr>
              <a:t>In order to reduce the complexity of code we here use python language and some libraries like OpenCV,numpy and handwriting module. </a:t>
            </a:r>
            <a:endParaRPr sz="2500">
              <a:solidFill>
                <a:srgbClr val="FFFFFF"/>
              </a:solidFill>
              <a:latin typeface="Arial"/>
              <a:ea typeface="Arial"/>
              <a:cs typeface="Arial"/>
              <a:sym typeface="Arial"/>
            </a:endParaRPr>
          </a:p>
          <a:p>
            <a:pPr marL="0" lvl="0" indent="0" algn="l" rtl="0">
              <a:spcBef>
                <a:spcPts val="1200"/>
              </a:spcBef>
              <a:spcAft>
                <a:spcPts val="0"/>
              </a:spcAft>
              <a:buNone/>
            </a:pPr>
            <a:r>
              <a:rPr lang="en-GB" sz="2500">
                <a:solidFill>
                  <a:srgbClr val="FFFFFF"/>
                </a:solidFill>
                <a:latin typeface="Arial"/>
                <a:ea typeface="Arial"/>
                <a:cs typeface="Arial"/>
                <a:sym typeface="Arial"/>
              </a:rPr>
              <a:t>By using some inbuilt functions of the imported libraries we detect and extract text from images. </a:t>
            </a:r>
            <a:endParaRPr sz="2500">
              <a:solidFill>
                <a:srgbClr val="FFFFFF"/>
              </a:solidFill>
              <a:latin typeface="Arial"/>
              <a:ea typeface="Arial"/>
              <a:cs typeface="Arial"/>
              <a:sym typeface="Arial"/>
            </a:endParaRPr>
          </a:p>
          <a:p>
            <a:pPr marL="0" lvl="0" indent="0" algn="l" rtl="0">
              <a:spcBef>
                <a:spcPts val="1200"/>
              </a:spcBef>
              <a:spcAft>
                <a:spcPts val="1200"/>
              </a:spcAft>
              <a:buNone/>
            </a:pPr>
            <a:r>
              <a:rPr lang="en-GB" sz="2500">
                <a:solidFill>
                  <a:srgbClr val="FFFFFF"/>
                </a:solidFill>
                <a:latin typeface="Arial"/>
                <a:ea typeface="Arial"/>
                <a:cs typeface="Arial"/>
                <a:sym typeface="Arial"/>
              </a:rPr>
              <a:t>These are specially executed using laptop with a cam and windows.</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428950" y="254200"/>
            <a:ext cx="4368900" cy="112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600" b="1"/>
              <a:t>REQUIREMENTS</a:t>
            </a:r>
            <a:endParaRPr sz="3600" b="1"/>
          </a:p>
        </p:txBody>
      </p:sp>
      <p:sp>
        <p:nvSpPr>
          <p:cNvPr id="166" name="Google Shape;166;p18"/>
          <p:cNvSpPr txBox="1">
            <a:spLocks noGrp="1"/>
          </p:cNvSpPr>
          <p:nvPr>
            <p:ph type="body" idx="1"/>
          </p:nvPr>
        </p:nvSpPr>
        <p:spPr>
          <a:xfrm rot="246">
            <a:off x="935350" y="1594650"/>
            <a:ext cx="4188300" cy="280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a:t>Python 3</a:t>
            </a:r>
            <a:endParaRPr sz="3600"/>
          </a:p>
          <a:p>
            <a:pPr marL="0" lvl="0" indent="0" algn="l" rtl="0">
              <a:spcBef>
                <a:spcPts val="1200"/>
              </a:spcBef>
              <a:spcAft>
                <a:spcPts val="0"/>
              </a:spcAft>
              <a:buNone/>
            </a:pPr>
            <a:r>
              <a:rPr lang="en-GB" sz="3600"/>
              <a:t>Numpy</a:t>
            </a:r>
            <a:endParaRPr sz="3600"/>
          </a:p>
          <a:p>
            <a:pPr marL="0" lvl="0" indent="0" algn="l" rtl="0">
              <a:spcBef>
                <a:spcPts val="1200"/>
              </a:spcBef>
              <a:spcAft>
                <a:spcPts val="1200"/>
              </a:spcAft>
              <a:buNone/>
            </a:pPr>
            <a:r>
              <a:rPr lang="en-GB" sz="3600"/>
              <a:t>OpenCV</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9"/>
          <p:cNvPicPr preferRelativeResize="0"/>
          <p:nvPr/>
        </p:nvPicPr>
        <p:blipFill rotWithShape="1">
          <a:blip r:embed="rId3">
            <a:alphaModFix/>
          </a:blip>
          <a:srcRect b="7390"/>
          <a:stretch/>
        </p:blipFill>
        <p:spPr>
          <a:xfrm>
            <a:off x="527825" y="866763"/>
            <a:ext cx="4763876" cy="4024525"/>
          </a:xfrm>
          <a:prstGeom prst="rect">
            <a:avLst/>
          </a:prstGeom>
          <a:noFill/>
          <a:ln>
            <a:noFill/>
          </a:ln>
        </p:spPr>
      </p:pic>
      <p:sp>
        <p:nvSpPr>
          <p:cNvPr id="172" name="Google Shape;172;p19"/>
          <p:cNvSpPr txBox="1">
            <a:spLocks noGrp="1"/>
          </p:cNvSpPr>
          <p:nvPr>
            <p:ph type="title"/>
          </p:nvPr>
        </p:nvSpPr>
        <p:spPr>
          <a:xfrm>
            <a:off x="794075" y="125100"/>
            <a:ext cx="4587000" cy="59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3220" b="1"/>
              <a:t>Flowchart</a:t>
            </a:r>
            <a:endParaRPr sz="322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800" b="1"/>
              <a:t>ALGORITHM</a:t>
            </a:r>
            <a:endParaRPr sz="3800" b="1"/>
          </a:p>
        </p:txBody>
      </p:sp>
      <p:sp>
        <p:nvSpPr>
          <p:cNvPr id="178" name="Google Shape;178;p20"/>
          <p:cNvSpPr txBox="1">
            <a:spLocks noGrp="1"/>
          </p:cNvSpPr>
          <p:nvPr>
            <p:ph type="body" idx="1"/>
          </p:nvPr>
        </p:nvSpPr>
        <p:spPr>
          <a:xfrm>
            <a:off x="1297500" y="1167725"/>
            <a:ext cx="7038900" cy="3311100"/>
          </a:xfrm>
          <a:prstGeom prst="rect">
            <a:avLst/>
          </a:prstGeom>
        </p:spPr>
        <p:txBody>
          <a:bodyPr spcFirstLastPara="1" wrap="square" lIns="91425" tIns="91425" rIns="91425" bIns="91425" anchor="t" anchorCtr="0">
            <a:noAutofit/>
          </a:bodyPr>
          <a:lstStyle/>
          <a:p>
            <a:pPr marL="457200" lvl="0" indent="-358775" algn="l" rtl="0">
              <a:lnSpc>
                <a:spcPct val="95000"/>
              </a:lnSpc>
              <a:spcBef>
                <a:spcPts val="500"/>
              </a:spcBef>
              <a:spcAft>
                <a:spcPts val="0"/>
              </a:spcAft>
              <a:buClr>
                <a:srgbClr val="FFFFFF"/>
              </a:buClr>
              <a:buSzPts val="2050"/>
              <a:buFont typeface="Arial"/>
              <a:buChar char="●"/>
            </a:pPr>
            <a:r>
              <a:rPr lang="en-GB" sz="2050">
                <a:solidFill>
                  <a:srgbClr val="FFFFFF"/>
                </a:solidFill>
                <a:latin typeface="Arial"/>
                <a:ea typeface="Arial"/>
                <a:cs typeface="Arial"/>
                <a:sym typeface="Arial"/>
              </a:rPr>
              <a:t>Start reading the frames and convert the captured frames by    detecting hand gestures.</a:t>
            </a:r>
            <a:endParaRPr sz="2050">
              <a:solidFill>
                <a:srgbClr val="FFFFFF"/>
              </a:solidFill>
              <a:latin typeface="Arial"/>
              <a:ea typeface="Arial"/>
              <a:cs typeface="Arial"/>
              <a:sym typeface="Arial"/>
            </a:endParaRPr>
          </a:p>
          <a:p>
            <a:pPr marL="457200" lvl="0" indent="-358775" algn="l" rtl="0">
              <a:lnSpc>
                <a:spcPct val="95000"/>
              </a:lnSpc>
              <a:spcBef>
                <a:spcPts val="0"/>
              </a:spcBef>
              <a:spcAft>
                <a:spcPts val="0"/>
              </a:spcAft>
              <a:buClr>
                <a:srgbClr val="FFFFFF"/>
              </a:buClr>
              <a:buSzPts val="2050"/>
              <a:buFont typeface="Arial"/>
              <a:buChar char="●"/>
            </a:pPr>
            <a:r>
              <a:rPr lang="en-GB" sz="2050">
                <a:solidFill>
                  <a:srgbClr val="FFFFFF"/>
                </a:solidFill>
                <a:latin typeface="Arial"/>
                <a:ea typeface="Arial"/>
                <a:cs typeface="Arial"/>
                <a:sym typeface="Arial"/>
              </a:rPr>
              <a:t> Prepare the canvas frame and put the respective ink buttons on it and shaped like circle rectangle.</a:t>
            </a:r>
            <a:endParaRPr sz="2050">
              <a:solidFill>
                <a:srgbClr val="FFFFFF"/>
              </a:solidFill>
              <a:latin typeface="Arial"/>
              <a:ea typeface="Arial"/>
              <a:cs typeface="Arial"/>
              <a:sym typeface="Arial"/>
            </a:endParaRPr>
          </a:p>
          <a:p>
            <a:pPr marL="457200" lvl="0" indent="-358775" algn="l" rtl="0">
              <a:lnSpc>
                <a:spcPct val="95000"/>
              </a:lnSpc>
              <a:spcBef>
                <a:spcPts val="0"/>
              </a:spcBef>
              <a:spcAft>
                <a:spcPts val="0"/>
              </a:spcAft>
              <a:buClr>
                <a:srgbClr val="FFFFFF"/>
              </a:buClr>
              <a:buSzPts val="2050"/>
              <a:buFont typeface="Arial"/>
              <a:buChar char="●"/>
            </a:pPr>
            <a:r>
              <a:rPr lang="en-GB" sz="2050">
                <a:solidFill>
                  <a:srgbClr val="FFFFFF"/>
                </a:solidFill>
                <a:latin typeface="Arial"/>
                <a:ea typeface="Arial"/>
                <a:cs typeface="Arial"/>
                <a:sym typeface="Arial"/>
              </a:rPr>
              <a:t>Add hand detector module in handwriting module imported library.</a:t>
            </a:r>
            <a:endParaRPr sz="2050">
              <a:solidFill>
                <a:srgbClr val="FFFFFF"/>
              </a:solidFill>
              <a:latin typeface="Arial"/>
              <a:ea typeface="Arial"/>
              <a:cs typeface="Arial"/>
              <a:sym typeface="Arial"/>
            </a:endParaRPr>
          </a:p>
          <a:p>
            <a:pPr marL="457200" lvl="0" indent="-358775" algn="l" rtl="0">
              <a:lnSpc>
                <a:spcPct val="95000"/>
              </a:lnSpc>
              <a:spcBef>
                <a:spcPts val="0"/>
              </a:spcBef>
              <a:spcAft>
                <a:spcPts val="0"/>
              </a:spcAft>
              <a:buClr>
                <a:srgbClr val="FFFFFF"/>
              </a:buClr>
              <a:buSzPts val="2050"/>
              <a:buFont typeface="Arial"/>
              <a:buChar char="●"/>
            </a:pPr>
            <a:r>
              <a:rPr lang="en-GB" sz="2050">
                <a:solidFill>
                  <a:srgbClr val="FFFFFF"/>
                </a:solidFill>
                <a:latin typeface="Arial"/>
                <a:ea typeface="Arial"/>
                <a:cs typeface="Arial"/>
                <a:sym typeface="Arial"/>
              </a:rPr>
              <a:t> Detect the contours, find the center coordinates of largest contour and keep storing them in the array for successive frames .(Arrays for drawing points on canvas)</a:t>
            </a:r>
            <a:endParaRPr sz="2050">
              <a:solidFill>
                <a:srgbClr val="FFFFFF"/>
              </a:solidFill>
              <a:latin typeface="Arial"/>
              <a:ea typeface="Arial"/>
              <a:cs typeface="Arial"/>
              <a:sym typeface="Arial"/>
            </a:endParaRPr>
          </a:p>
          <a:p>
            <a:pPr marL="457200" lvl="0" indent="-358775" algn="l" rtl="0">
              <a:lnSpc>
                <a:spcPct val="95000"/>
              </a:lnSpc>
              <a:spcBef>
                <a:spcPts val="0"/>
              </a:spcBef>
              <a:spcAft>
                <a:spcPts val="0"/>
              </a:spcAft>
              <a:buClr>
                <a:srgbClr val="FFFFFF"/>
              </a:buClr>
              <a:buSzPts val="2050"/>
              <a:buFont typeface="Arial"/>
              <a:buChar char="●"/>
            </a:pPr>
            <a:r>
              <a:rPr lang="en-GB" sz="2050">
                <a:solidFill>
                  <a:srgbClr val="FFFFFF"/>
                </a:solidFill>
                <a:latin typeface="Arial"/>
                <a:ea typeface="Arial"/>
                <a:cs typeface="Arial"/>
                <a:sym typeface="Arial"/>
              </a:rPr>
              <a:t>Finally draw the points stored in array on the frames and canvas .</a:t>
            </a:r>
            <a:endParaRPr sz="2050">
              <a:solidFill>
                <a:srgbClr val="FFFFFF"/>
              </a:solidFill>
              <a:latin typeface="Arial"/>
              <a:ea typeface="Arial"/>
              <a:cs typeface="Arial"/>
              <a:sym typeface="Arial"/>
            </a:endParaRPr>
          </a:p>
          <a:p>
            <a:pPr marL="0" lvl="0" indent="0" algn="l" rtl="0">
              <a:lnSpc>
                <a:spcPct val="95000"/>
              </a:lnSpc>
              <a:spcBef>
                <a:spcPts val="0"/>
              </a:spcBef>
              <a:spcAft>
                <a:spcPts val="1200"/>
              </a:spcAft>
              <a:buSzPts val="1018"/>
              <a:buNone/>
            </a:pPr>
            <a:endParaRPr sz="1402"/>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152400" y="152400"/>
            <a:ext cx="8639175" cy="24479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646</Words>
  <Application>Microsoft Office PowerPoint</Application>
  <PresentationFormat>On-screen Show (16:9)</PresentationFormat>
  <Paragraphs>54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Lato</vt:lpstr>
      <vt:lpstr>Montserrat</vt:lpstr>
      <vt:lpstr>Pacifico</vt:lpstr>
      <vt:lpstr>Arial</vt:lpstr>
      <vt:lpstr>Focus</vt:lpstr>
      <vt:lpstr>AI Advanced  Virtual Painter🖌</vt:lpstr>
      <vt:lpstr>ABSTRACT</vt:lpstr>
      <vt:lpstr>INTRODUCTION</vt:lpstr>
      <vt:lpstr>PROBLEM STATEMENT</vt:lpstr>
      <vt:lpstr>TO OVERCOME THE ISSUE</vt:lpstr>
      <vt:lpstr>REQUIREMENTS</vt:lpstr>
      <vt:lpstr>Flowchart</vt:lpstr>
      <vt:lpstr>ALGORITHM</vt:lpstr>
      <vt:lpstr>PowerPoint Presentation</vt:lpstr>
      <vt:lpstr>Features</vt:lpstr>
      <vt:lpstr>PowerPoint Presentation</vt:lpstr>
      <vt:lpstr>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Advanced  Virtual Painter🖌</dc:title>
  <dc:creator>SNEHA</dc:creator>
  <cp:lastModifiedBy>SNEHA D</cp:lastModifiedBy>
  <cp:revision>2</cp:revision>
  <dcterms:modified xsi:type="dcterms:W3CDTF">2023-10-25T09:52:39Z</dcterms:modified>
</cp:coreProperties>
</file>