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8" r:id="rId3"/>
    <p:sldId id="306" r:id="rId5"/>
    <p:sldId id="261" r:id="rId6"/>
    <p:sldId id="281" r:id="rId7"/>
    <p:sldId id="265" r:id="rId8"/>
    <p:sldId id="297" r:id="rId9"/>
    <p:sldId id="280" r:id="rId10"/>
    <p:sldId id="298" r:id="rId11"/>
    <p:sldId id="303" r:id="rId12"/>
    <p:sldId id="302" r:id="rId13"/>
    <p:sldId id="300" r:id="rId14"/>
    <p:sldId id="301" r:id="rId15"/>
    <p:sldId id="304" r:id="rId16"/>
    <p:sldId id="299" r:id="rId17"/>
    <p:sldId id="305" r:id="rId18"/>
    <p:sldId id="29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2" userDrawn="1">
          <p15:clr>
            <a:srgbClr val="A4A3A4"/>
          </p15:clr>
        </p15:guide>
        <p15:guide id="2" pos="38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7183"/>
    <a:srgbClr val="FFFFFF"/>
    <a:srgbClr val="A4BAB4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022"/>
        <p:guide pos="385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Arial Black" panose="020B0A04020102020204" charset="0"/>
                <a:ea typeface="Arial Black" panose="020B0A04020102020204" charset="0"/>
              </a:rPr>
            </a:fld>
            <a:endParaRPr lang="zh-CN" altLang="en-US" smtClean="0">
              <a:latin typeface="Arial Black" panose="020B0A04020102020204" charset="0"/>
              <a:ea typeface="Arial Black" panose="020B0A0402010202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Arial Black" panose="020B0A04020102020204" charset="0"/>
                <a:ea typeface="Arial Black" panose="020B0A04020102020204" charset="0"/>
              </a:rPr>
            </a:fld>
            <a:endParaRPr lang="zh-CN" altLang="en-US" smtClean="0">
              <a:latin typeface="Arial Black" panose="020B0A04020102020204" charset="0"/>
              <a:ea typeface="Arial Black" panose="020B0A04020102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 Black" panose="020B0A04020102020204" charset="0"/>
                <a:ea typeface="Arial Black" panose="020B0A040201020202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 Black" panose="020B0A04020102020204" charset="0"/>
                <a:ea typeface="Arial Black" panose="020B0A04020102020204" charset="0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 Black" panose="020B0A04020102020204" charset="0"/>
                <a:ea typeface="Arial Black" panose="020B0A040201020202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 Black" panose="020B0A04020102020204" charset="0"/>
                <a:ea typeface="Arial Black" panose="020B0A04020102020204" charset="0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Arial Black" panose="020B0A04020102020204" charset="0"/>
        <a:ea typeface="Arial Black" panose="020B0A0402010202020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 Black" panose="020B0A04020102020204" charset="0"/>
        <a:ea typeface="Arial Black" panose="020B0A0402010202020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 Black" panose="020B0A04020102020204" charset="0"/>
        <a:ea typeface="Arial Black" panose="020B0A0402010202020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 Black" panose="020B0A04020102020204" charset="0"/>
        <a:ea typeface="Arial Black" panose="020B0A0402010202020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 Black" panose="020B0A04020102020204" charset="0"/>
        <a:ea typeface="Arial Black" panose="020B0A0402010202020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 rot="0">
            <a:off x="-5080" y="-17145"/>
            <a:ext cx="5830570" cy="5168265"/>
            <a:chOff x="-8" y="-27"/>
            <a:chExt cx="6882" cy="6100"/>
          </a:xfrm>
        </p:grpSpPr>
        <p:pic>
          <p:nvPicPr>
            <p:cNvPr id="6" name="图片 5" descr="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-8" y="-27"/>
              <a:ext cx="5920" cy="6100"/>
            </a:xfrm>
            <a:prstGeom prst="rect">
              <a:avLst/>
            </a:prstGeom>
          </p:spPr>
        </p:pic>
        <p:pic>
          <p:nvPicPr>
            <p:cNvPr id="7" name="图片 6" descr="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-8" y="-27"/>
              <a:ext cx="6882" cy="4459"/>
            </a:xfrm>
            <a:prstGeom prst="rect">
              <a:avLst/>
            </a:prstGeom>
          </p:spPr>
        </p:pic>
      </p:grpSp>
      <p:pic>
        <p:nvPicPr>
          <p:cNvPr id="16" name="图片 15" descr="9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>
          <a:xfrm>
            <a:off x="2021205" y="591185"/>
            <a:ext cx="1028700" cy="1243330"/>
          </a:xfrm>
          <a:prstGeom prst="rect">
            <a:avLst/>
          </a:prstGeom>
        </p:spPr>
      </p:pic>
      <p:pic>
        <p:nvPicPr>
          <p:cNvPr id="19" name="图片 18" descr="12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>
          <a:xfrm>
            <a:off x="-5080" y="3321050"/>
            <a:ext cx="1041400" cy="990600"/>
          </a:xfrm>
          <a:prstGeom prst="rect">
            <a:avLst/>
          </a:prstGeom>
        </p:spPr>
      </p:pic>
      <p:grpSp>
        <p:nvGrpSpPr>
          <p:cNvPr id="5" name="组合 4"/>
          <p:cNvGrpSpPr/>
          <p:nvPr userDrawn="1"/>
        </p:nvGrpSpPr>
        <p:grpSpPr>
          <a:xfrm>
            <a:off x="6986270" y="2559050"/>
            <a:ext cx="5210810" cy="4315460"/>
            <a:chOff x="11002" y="4030"/>
            <a:chExt cx="8206" cy="6796"/>
          </a:xfrm>
        </p:grpSpPr>
        <p:grpSp>
          <p:nvGrpSpPr>
            <p:cNvPr id="11" name="组合 10"/>
            <p:cNvGrpSpPr/>
            <p:nvPr/>
          </p:nvGrpSpPr>
          <p:grpSpPr>
            <a:xfrm>
              <a:off x="11002" y="4030"/>
              <a:ext cx="8207" cy="6797"/>
              <a:chOff x="3120" y="7540"/>
              <a:chExt cx="6520" cy="5400"/>
            </a:xfrm>
          </p:grpSpPr>
          <p:pic>
            <p:nvPicPr>
              <p:cNvPr id="9" name="图片 8" descr="6"/>
              <p:cNvPicPr>
                <a:picLocks noChangeAspect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3120" y="7540"/>
                <a:ext cx="6520" cy="5400"/>
              </a:xfrm>
              <a:prstGeom prst="rect">
                <a:avLst/>
              </a:prstGeom>
            </p:spPr>
          </p:pic>
          <p:pic>
            <p:nvPicPr>
              <p:cNvPr id="10" name="图片 9" descr="7"/>
              <p:cNvPicPr>
                <a:picLocks noChangeAspect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>
              <a:xfrm>
                <a:off x="5280" y="9880"/>
                <a:ext cx="4360" cy="3060"/>
              </a:xfrm>
              <a:prstGeom prst="rect">
                <a:avLst/>
              </a:prstGeom>
            </p:spPr>
          </p:pic>
        </p:grpSp>
        <p:pic>
          <p:nvPicPr>
            <p:cNvPr id="14" name="图片 13" descr="10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14692" y="8859"/>
              <a:ext cx="1600" cy="1640"/>
            </a:xfrm>
            <a:prstGeom prst="rect">
              <a:avLst/>
            </a:prstGeom>
          </p:spPr>
        </p:pic>
        <p:pic>
          <p:nvPicPr>
            <p:cNvPr id="2" name="图片 1" descr="12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7132" y="6394"/>
              <a:ext cx="1640" cy="156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-5080" y="-17145"/>
            <a:ext cx="1659890" cy="1471295"/>
            <a:chOff x="-8" y="-27"/>
            <a:chExt cx="4602" cy="4078"/>
          </a:xfrm>
        </p:grpSpPr>
        <p:grpSp>
          <p:nvGrpSpPr>
            <p:cNvPr id="8" name="组合 7"/>
            <p:cNvGrpSpPr/>
            <p:nvPr/>
          </p:nvGrpSpPr>
          <p:grpSpPr>
            <a:xfrm>
              <a:off x="-8" y="-27"/>
              <a:ext cx="4602" cy="4079"/>
              <a:chOff x="-8" y="-27"/>
              <a:chExt cx="6882" cy="6100"/>
            </a:xfrm>
          </p:grpSpPr>
          <p:pic>
            <p:nvPicPr>
              <p:cNvPr id="6" name="图片 5" descr="5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-8" y="-27"/>
                <a:ext cx="5920" cy="6100"/>
              </a:xfrm>
              <a:prstGeom prst="rect">
                <a:avLst/>
              </a:prstGeom>
            </p:spPr>
          </p:pic>
          <p:pic>
            <p:nvPicPr>
              <p:cNvPr id="7" name="图片 6" descr="4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-8" y="-27"/>
                <a:ext cx="6882" cy="4459"/>
              </a:xfrm>
              <a:prstGeom prst="rect">
                <a:avLst/>
              </a:prstGeom>
            </p:spPr>
          </p:pic>
        </p:grpSp>
        <p:pic>
          <p:nvPicPr>
            <p:cNvPr id="16" name="图片 15" descr="9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878" y="397"/>
              <a:ext cx="831" cy="1004"/>
            </a:xfrm>
            <a:prstGeom prst="rect">
              <a:avLst/>
            </a:prstGeom>
          </p:spPr>
        </p:pic>
        <p:pic>
          <p:nvPicPr>
            <p:cNvPr id="19" name="图片 18" descr="12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234" y="2064"/>
              <a:ext cx="841" cy="800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 userDrawn="1"/>
        </p:nvGrpSpPr>
        <p:grpSpPr>
          <a:xfrm>
            <a:off x="10368915" y="5360035"/>
            <a:ext cx="1828800" cy="1514475"/>
            <a:chOff x="14591" y="7002"/>
            <a:chExt cx="4618" cy="3824"/>
          </a:xfrm>
        </p:grpSpPr>
        <p:grpSp>
          <p:nvGrpSpPr>
            <p:cNvPr id="11" name="组合 10"/>
            <p:cNvGrpSpPr/>
            <p:nvPr/>
          </p:nvGrpSpPr>
          <p:grpSpPr>
            <a:xfrm>
              <a:off x="14591" y="7002"/>
              <a:ext cx="4618" cy="3825"/>
              <a:chOff x="3120" y="7540"/>
              <a:chExt cx="6520" cy="5400"/>
            </a:xfrm>
          </p:grpSpPr>
          <p:pic>
            <p:nvPicPr>
              <p:cNvPr id="9" name="图片 8" descr="6"/>
              <p:cNvPicPr>
                <a:picLocks noChangeAspect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3120" y="7540"/>
                <a:ext cx="6520" cy="5400"/>
              </a:xfrm>
              <a:prstGeom prst="rect">
                <a:avLst/>
              </a:prstGeom>
            </p:spPr>
          </p:pic>
          <p:pic>
            <p:nvPicPr>
              <p:cNvPr id="10" name="图片 9" descr="7"/>
              <p:cNvPicPr>
                <a:picLocks noChangeAspect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>
              <a:xfrm>
                <a:off x="5280" y="9880"/>
                <a:ext cx="4360" cy="3060"/>
              </a:xfrm>
              <a:prstGeom prst="rect">
                <a:avLst/>
              </a:prstGeom>
            </p:spPr>
          </p:pic>
        </p:grpSp>
        <p:pic>
          <p:nvPicPr>
            <p:cNvPr id="14" name="图片 13" descr="10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16292" y="9773"/>
              <a:ext cx="820" cy="840"/>
            </a:xfrm>
            <a:prstGeom prst="rect">
              <a:avLst/>
            </a:prstGeom>
          </p:spPr>
        </p:pic>
        <p:pic>
          <p:nvPicPr>
            <p:cNvPr id="4" name="图片 3" descr="12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8212" y="8112"/>
              <a:ext cx="841" cy="8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-5080" y="-17145"/>
            <a:ext cx="4105910" cy="3638550"/>
            <a:chOff x="-8" y="-27"/>
            <a:chExt cx="4602" cy="4078"/>
          </a:xfrm>
        </p:grpSpPr>
        <p:grpSp>
          <p:nvGrpSpPr>
            <p:cNvPr id="8" name="组合 7"/>
            <p:cNvGrpSpPr/>
            <p:nvPr/>
          </p:nvGrpSpPr>
          <p:grpSpPr>
            <a:xfrm>
              <a:off x="-8" y="-27"/>
              <a:ext cx="4602" cy="4079"/>
              <a:chOff x="-8" y="-27"/>
              <a:chExt cx="6882" cy="6100"/>
            </a:xfrm>
          </p:grpSpPr>
          <p:pic>
            <p:nvPicPr>
              <p:cNvPr id="6" name="图片 5" descr="5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-8" y="-27"/>
                <a:ext cx="5920" cy="6100"/>
              </a:xfrm>
              <a:prstGeom prst="rect">
                <a:avLst/>
              </a:prstGeom>
            </p:spPr>
          </p:pic>
          <p:pic>
            <p:nvPicPr>
              <p:cNvPr id="7" name="图片 6" descr="4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-8" y="-27"/>
                <a:ext cx="6882" cy="4459"/>
              </a:xfrm>
              <a:prstGeom prst="rect">
                <a:avLst/>
              </a:prstGeom>
            </p:spPr>
          </p:pic>
        </p:grpSp>
        <p:pic>
          <p:nvPicPr>
            <p:cNvPr id="16" name="图片 15" descr="9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878" y="397"/>
              <a:ext cx="831" cy="1004"/>
            </a:xfrm>
            <a:prstGeom prst="rect">
              <a:avLst/>
            </a:prstGeom>
          </p:spPr>
        </p:pic>
        <p:pic>
          <p:nvPicPr>
            <p:cNvPr id="19" name="图片 18" descr="12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234" y="2064"/>
              <a:ext cx="841" cy="800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 userDrawn="1"/>
        </p:nvGrpSpPr>
        <p:grpSpPr>
          <a:xfrm>
            <a:off x="8197850" y="3562350"/>
            <a:ext cx="3999865" cy="3312160"/>
            <a:chOff x="14591" y="7002"/>
            <a:chExt cx="4618" cy="3824"/>
          </a:xfrm>
        </p:grpSpPr>
        <p:grpSp>
          <p:nvGrpSpPr>
            <p:cNvPr id="11" name="组合 10"/>
            <p:cNvGrpSpPr/>
            <p:nvPr/>
          </p:nvGrpSpPr>
          <p:grpSpPr>
            <a:xfrm>
              <a:off x="14591" y="7002"/>
              <a:ext cx="4618" cy="3825"/>
              <a:chOff x="3120" y="7540"/>
              <a:chExt cx="6520" cy="5400"/>
            </a:xfrm>
          </p:grpSpPr>
          <p:pic>
            <p:nvPicPr>
              <p:cNvPr id="9" name="图片 8" descr="6"/>
              <p:cNvPicPr>
                <a:picLocks noChangeAspect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>
              <a:xfrm>
                <a:off x="3120" y="7540"/>
                <a:ext cx="6520" cy="5400"/>
              </a:xfrm>
              <a:prstGeom prst="rect">
                <a:avLst/>
              </a:prstGeom>
            </p:spPr>
          </p:pic>
          <p:pic>
            <p:nvPicPr>
              <p:cNvPr id="10" name="图片 9" descr="7"/>
              <p:cNvPicPr>
                <a:picLocks noChangeAspect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>
              <a:xfrm>
                <a:off x="5280" y="9880"/>
                <a:ext cx="4360" cy="3060"/>
              </a:xfrm>
              <a:prstGeom prst="rect">
                <a:avLst/>
              </a:prstGeom>
            </p:spPr>
          </p:pic>
        </p:grpSp>
        <p:pic>
          <p:nvPicPr>
            <p:cNvPr id="14" name="图片 13" descr="10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16292" y="9773"/>
              <a:ext cx="820" cy="840"/>
            </a:xfrm>
            <a:prstGeom prst="rect">
              <a:avLst/>
            </a:prstGeom>
          </p:spPr>
        </p:pic>
        <p:pic>
          <p:nvPicPr>
            <p:cNvPr id="4" name="图片 3" descr="12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8212" y="8112"/>
              <a:ext cx="841" cy="8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3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 Black" panose="020B0A04020102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mdpi.com/1424-8220/24/13/4190" TargetMode="External"/><Relationship Id="rId2" Type="http://schemas.openxmlformats.org/officeDocument/2006/relationships/hyperlink" Target="https://www.researchgate.net/publication/361588339_Noninvasive_Blood_Glucose_Monitoring_Systems_Using_Near-Infrared_Technology-A_Review" TargetMode="External"/><Relationship Id="rId1" Type="http://schemas.openxmlformats.org/officeDocument/2006/relationships/hyperlink" Target="https://www.mdpi.com/2673-4591/35/1/27" TargetMode="Externa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9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38.xml"/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9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5" name="图片 14" descr="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345420" y="640715"/>
            <a:ext cx="1181100" cy="1193800"/>
          </a:xfrm>
          <a:prstGeom prst="rect">
            <a:avLst/>
          </a:prstGeom>
        </p:spPr>
      </p:pic>
      <p:pic>
        <p:nvPicPr>
          <p:cNvPr id="18" name="图片 17" descr="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503920" y="-7620"/>
            <a:ext cx="1841500" cy="1028700"/>
          </a:xfrm>
          <a:prstGeom prst="rect">
            <a:avLst/>
          </a:prstGeom>
        </p:spPr>
      </p:pic>
      <p:pic>
        <p:nvPicPr>
          <p:cNvPr id="20" name="图片 19" descr="1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2625" y="5151120"/>
            <a:ext cx="1467485" cy="1588135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 rot="16200000">
            <a:off x="5711825" y="374650"/>
            <a:ext cx="828675" cy="640969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eaVert" wrap="square">
            <a:spAutoFit/>
          </a:bodyPr>
          <a:p>
            <a:pPr algn="l">
              <a:lnSpc>
                <a:spcPct val="150000"/>
              </a:lnSpc>
            </a:pPr>
            <a:r>
              <a:rPr lang="en-US" altLang="en-GB" sz="1400" i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 develop a simplified prototype for non-invasive blood glucose estimation using IR and RED LEDs along with photodiodes and signal amplification circuits.</a:t>
            </a:r>
            <a:endParaRPr lang="en-US" altLang="en-GB" sz="1400" i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391410" y="3364230"/>
            <a:ext cx="376555" cy="377190"/>
            <a:chOff x="8750" y="796"/>
            <a:chExt cx="593" cy="594"/>
          </a:xfrm>
        </p:grpSpPr>
        <p:sp>
          <p:nvSpPr>
            <p:cNvPr id="30" name="椭圆 29"/>
            <p:cNvSpPr/>
            <p:nvPr/>
          </p:nvSpPr>
          <p:spPr>
            <a:xfrm>
              <a:off x="8750" y="1250"/>
              <a:ext cx="140" cy="140"/>
            </a:xfrm>
            <a:prstGeom prst="ellipse">
              <a:avLst/>
            </a:prstGeom>
            <a:noFill/>
            <a:ln w="0">
              <a:solidFill>
                <a:srgbClr val="3D7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>
              <a:stCxn id="30" idx="7"/>
            </p:cNvCxnSpPr>
            <p:nvPr/>
          </p:nvCxnSpPr>
          <p:spPr>
            <a:xfrm flipV="1">
              <a:off x="8869" y="796"/>
              <a:ext cx="474" cy="475"/>
            </a:xfrm>
            <a:prstGeom prst="line">
              <a:avLst/>
            </a:prstGeom>
            <a:ln w="0">
              <a:solidFill>
                <a:srgbClr val="3D71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直接连接符 34"/>
          <p:cNvCxnSpPr/>
          <p:nvPr/>
        </p:nvCxnSpPr>
        <p:spPr>
          <a:xfrm flipV="1">
            <a:off x="2391410" y="3781425"/>
            <a:ext cx="432435" cy="431800"/>
          </a:xfrm>
          <a:prstGeom prst="line">
            <a:avLst/>
          </a:prstGeom>
          <a:ln>
            <a:solidFill>
              <a:srgbClr val="3D7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1348740" y="1460500"/>
            <a:ext cx="1032383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GB" sz="48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Non-Invasive Glucose Estimation </a:t>
            </a:r>
            <a:endParaRPr lang="en-US" altLang="en-GB" sz="48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en-GB" sz="48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Multi-Wavelength Optical Sensors</a:t>
            </a:r>
            <a:endParaRPr lang="en-US" altLang="en-GB" sz="48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720" y="2024380"/>
            <a:ext cx="9151620" cy="410146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95960" y="80391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sym typeface="+mn-ea"/>
              </a:rPr>
              <a:t>Final</a:t>
            </a:r>
            <a:r>
              <a:rPr lang="en-US" altLang="zh-CN" b="1">
                <a:sym typeface="+mn-ea"/>
              </a:rPr>
              <a:t> Circuit</a:t>
            </a:r>
            <a:r>
              <a:rPr lang="en-IN" altLang="en-US" b="1">
                <a:sym typeface="+mn-ea"/>
              </a:rPr>
              <a:t>:</a:t>
            </a:r>
            <a:endParaRPr lang="en-IN" altLang="en-US" b="1">
              <a:sym typeface="+mn-ea"/>
            </a:endParaRPr>
          </a:p>
          <a:p>
            <a:endParaRPr lang="en-IN" altLang="en-US" b="1">
              <a:sym typeface="+mn-ea"/>
            </a:endParaRPr>
          </a:p>
          <a:p>
            <a:endParaRPr lang="en-IN" altLang="en-US" b="1">
              <a:sym typeface="+mn-ea"/>
            </a:endParaRPr>
          </a:p>
          <a:p>
            <a:r>
              <a:rPr lang="en-IN" altLang="en-US">
                <a:sym typeface="+mn-ea"/>
              </a:rPr>
              <a:t>Added green led and red led</a:t>
            </a:r>
            <a:endParaRPr lang="en-IN" altLang="en-US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447280" y="6147435"/>
            <a:ext cx="2916555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/>
              <a:t>used 220Ω resistors:</a:t>
            </a:r>
            <a:endParaRPr lang="en-US" altLang="zh-CN" sz="1600"/>
          </a:p>
          <a:p>
            <a:r>
              <a:rPr lang="en-US" altLang="zh-CN" sz="1600"/>
              <a:t>I=3.3V/220Ω≈15mA</a:t>
            </a:r>
            <a:endParaRPr lang="en-US" altLang="zh-CN" sz="1600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ounded Rectangle 2"/>
          <p:cNvSpPr/>
          <p:nvPr/>
        </p:nvSpPr>
        <p:spPr>
          <a:xfrm>
            <a:off x="1087755" y="1891665"/>
            <a:ext cx="1809115" cy="85407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sym typeface="+mn-ea"/>
              </a:rPr>
              <a:t>I</a:t>
            </a:r>
            <a:r>
              <a:rPr lang="en-IN" altLang="en-US" b="1">
                <a:solidFill>
                  <a:schemeClr val="tx1"/>
                </a:solidFill>
                <a:sym typeface="+mn-ea"/>
              </a:rPr>
              <a:t>R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 </a:t>
            </a:r>
            <a:r>
              <a:rPr lang="en-IN" altLang="en-US" b="1">
                <a:solidFill>
                  <a:schemeClr val="tx1"/>
                </a:solidFill>
                <a:sym typeface="+mn-ea"/>
              </a:rPr>
              <a:t>Led / BPW34</a:t>
            </a:r>
            <a:endParaRPr lang="en-IN" alt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406890" y="1891665"/>
            <a:ext cx="1936115" cy="100203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b="1">
                <a:solidFill>
                  <a:schemeClr val="tx1"/>
                </a:solidFill>
                <a:sym typeface="+mn-ea"/>
              </a:rPr>
              <a:t>Firebase</a:t>
            </a:r>
            <a:br>
              <a:rPr lang="en-IN" altLang="en-US" b="1">
                <a:solidFill>
                  <a:schemeClr val="tx1"/>
                </a:solidFill>
                <a:sym typeface="+mn-ea"/>
              </a:rPr>
            </a:br>
            <a:r>
              <a:rPr lang="en-IN" altLang="en-US" sz="1400" b="1">
                <a:solidFill>
                  <a:schemeClr val="tx1"/>
                </a:solidFill>
                <a:sym typeface="+mn-ea"/>
              </a:rPr>
              <a:t>(Stores IR Voltage)</a:t>
            </a:r>
            <a:endParaRPr lang="en-US" altLang="en-GB" sz="1400" b="1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85515" y="1653540"/>
            <a:ext cx="2244090" cy="133096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b="1">
                <a:solidFill>
                  <a:schemeClr val="tx1"/>
                </a:solidFill>
                <a:sym typeface="+mn-ea"/>
              </a:rPr>
              <a:t>ESP32</a:t>
            </a:r>
            <a:endParaRPr lang="en-IN" altLang="en-US" b="1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IN" altLang="en-US" sz="1400">
                <a:solidFill>
                  <a:schemeClr val="tx1"/>
                </a:solidFill>
                <a:sym typeface="+mn-ea"/>
              </a:rPr>
              <a:t>(Micro Controller</a:t>
            </a:r>
            <a:r>
              <a:rPr lang="en-IN" altLang="en-US">
                <a:solidFill>
                  <a:schemeClr val="tx1"/>
                </a:solidFill>
                <a:sym typeface="+mn-ea"/>
              </a:rPr>
              <a:t>)</a:t>
            </a:r>
            <a:endParaRPr lang="en-I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78600" y="1891665"/>
            <a:ext cx="1809115" cy="85407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b="1">
                <a:solidFill>
                  <a:schemeClr val="tx1"/>
                </a:solidFill>
              </a:rPr>
              <a:t>Arduino ide</a:t>
            </a:r>
            <a:br>
              <a:rPr lang="en-IN" altLang="en-US" b="1">
                <a:solidFill>
                  <a:schemeClr val="tx1"/>
                </a:solidFill>
              </a:rPr>
            </a:br>
            <a:r>
              <a:rPr lang="en-IN" altLang="en-US" sz="1200">
                <a:solidFill>
                  <a:schemeClr val="tx1"/>
                </a:solidFill>
              </a:rPr>
              <a:t>(Sreial Monitor)</a:t>
            </a:r>
            <a:endParaRPr lang="en-IN" altLang="en-US" sz="120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268460" y="4225290"/>
            <a:ext cx="2222500" cy="113093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b="1">
                <a:solidFill>
                  <a:schemeClr val="tx1"/>
                </a:solidFill>
                <a:sym typeface="+mn-ea"/>
              </a:rPr>
              <a:t>Google Colab </a:t>
            </a:r>
            <a:endParaRPr lang="en-IN" altLang="en-US" b="1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IN" altLang="en-US" sz="1400" b="1">
                <a:solidFill>
                  <a:schemeClr val="tx1"/>
                </a:solidFill>
                <a:sym typeface="+mn-ea"/>
              </a:rPr>
              <a:t>(Signal processing and glucose prediction)</a:t>
            </a:r>
            <a:endParaRPr lang="en-IN" altLang="en-US" sz="1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921635" y="2258695"/>
            <a:ext cx="530225" cy="23368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2" name="Right Arrow 11"/>
          <p:cNvSpPr/>
          <p:nvPr/>
        </p:nvSpPr>
        <p:spPr>
          <a:xfrm>
            <a:off x="8477885" y="2153285"/>
            <a:ext cx="864870" cy="33909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GB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WiFi</a:t>
            </a:r>
            <a:endParaRPr lang="en-GB" altLang="en-US" sz="1200"/>
          </a:p>
        </p:txBody>
      </p:sp>
      <p:sp>
        <p:nvSpPr>
          <p:cNvPr id="13" name="Right Arrow 12"/>
          <p:cNvSpPr/>
          <p:nvPr/>
        </p:nvSpPr>
        <p:spPr>
          <a:xfrm>
            <a:off x="5763260" y="2258695"/>
            <a:ext cx="774065" cy="33909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GB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10074275" y="3012440"/>
            <a:ext cx="615315" cy="109283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60425" y="592455"/>
            <a:ext cx="3429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ClrTx/>
              <a:buSzTx/>
              <a:buFontTx/>
              <a:defRPr/>
            </a:pPr>
            <a:r>
              <a:rPr lang="en-US" altLang="en-GB" sz="2400" dirty="0">
                <a:solidFill>
                  <a:srgbClr val="3D7183"/>
                </a:solidFill>
                <a:latin typeface="Arial Black" panose="020B0A04020102020204" charset="0"/>
                <a:ea typeface="Arial Black" panose="020B0A04020102020204" charset="0"/>
              </a:rPr>
              <a:t> BLOCK DIAGRAM</a:t>
            </a:r>
            <a:r>
              <a:rPr lang="en-IN" altLang="en-US" sz="2400" dirty="0">
                <a:solidFill>
                  <a:srgbClr val="3D7183"/>
                </a:solidFill>
                <a:latin typeface="Arial Black" panose="020B0A04020102020204" charset="0"/>
                <a:ea typeface="Arial Black" panose="020B0A04020102020204" charset="0"/>
              </a:rPr>
              <a:t>:</a:t>
            </a:r>
            <a:endParaRPr lang="en-IN" altLang="en-US" sz="2400" dirty="0">
              <a:solidFill>
                <a:srgbClr val="3D7183"/>
              </a:solidFill>
              <a:latin typeface="Arial Black" panose="020B0A04020102020204" charset="0"/>
              <a:ea typeface="Arial Black" panose="020B0A04020102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9670" y="1078865"/>
            <a:ext cx="9819005" cy="5127625"/>
          </a:xfrm>
          <a:prstGeom prst="rect">
            <a:avLst/>
          </a:prstGeom>
        </p:spPr>
      </p:pic>
      <p:sp>
        <p:nvSpPr>
          <p:cNvPr id="5" name="文本框 1"/>
          <p:cNvSpPr txBox="1"/>
          <p:nvPr/>
        </p:nvSpPr>
        <p:spPr>
          <a:xfrm>
            <a:off x="975995" y="338455"/>
            <a:ext cx="3949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ClrTx/>
              <a:buSzTx/>
              <a:buFontTx/>
              <a:defRPr/>
            </a:pPr>
            <a:r>
              <a:rPr lang="en-IN" altLang="en-US" sz="2400" dirty="0">
                <a:solidFill>
                  <a:srgbClr val="3D7183"/>
                </a:solidFill>
                <a:latin typeface="Arial Black" panose="020B0A04020102020204" charset="0"/>
                <a:ea typeface="Arial Black" panose="020B0A04020102020204" charset="0"/>
              </a:rPr>
              <a:t>The Hardware setup:</a:t>
            </a:r>
            <a:endParaRPr lang="en-IN" altLang="en-US" sz="2400" dirty="0">
              <a:solidFill>
                <a:srgbClr val="3D7183"/>
              </a:solidFill>
              <a:latin typeface="Arial Black" panose="020B0A04020102020204" charset="0"/>
              <a:ea typeface="Arial Black" panose="020B0A0402010202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040" y="3823970"/>
            <a:ext cx="6117590" cy="30340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790" y="704850"/>
            <a:ext cx="4742815" cy="3190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040" y="452755"/>
            <a:ext cx="4048760" cy="3102610"/>
          </a:xfrm>
          <a:prstGeom prst="rect">
            <a:avLst/>
          </a:prstGeom>
        </p:spPr>
      </p:pic>
      <p:sp>
        <p:nvSpPr>
          <p:cNvPr id="7" name="Bent-Up Arrow 6"/>
          <p:cNvSpPr/>
          <p:nvPr/>
        </p:nvSpPr>
        <p:spPr>
          <a:xfrm>
            <a:off x="6482080" y="4004945"/>
            <a:ext cx="3200400" cy="2286000"/>
          </a:xfrm>
          <a:prstGeom prst="bent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8" name="Left Arrow 7"/>
          <p:cNvSpPr/>
          <p:nvPr/>
        </p:nvSpPr>
        <p:spPr>
          <a:xfrm>
            <a:off x="5638800" y="1584325"/>
            <a:ext cx="1554480" cy="69088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193040" y="3555365"/>
            <a:ext cx="1889760" cy="340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b="1">
                <a:sym typeface="+mn-ea"/>
              </a:rPr>
              <a:t>Arduino ide</a:t>
            </a:r>
            <a:r>
              <a:rPr lang="en-US" altLang="en-IN" b="1">
                <a:sym typeface="+mn-ea"/>
              </a:rPr>
              <a:t>:</a:t>
            </a:r>
            <a:endParaRPr lang="en-IN" altLang="en-US" b="1">
              <a:solidFill>
                <a:schemeClr val="tx1"/>
              </a:solidFill>
            </a:endParaRPr>
          </a:p>
          <a:p>
            <a:endParaRPr lang="en-GB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7336790" y="227330"/>
            <a:ext cx="1616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sym typeface="+mn-ea"/>
              </a:rPr>
              <a:t>Firebase</a:t>
            </a:r>
            <a:r>
              <a:rPr lang="en-US" altLang="en-IN" b="1">
                <a:sym typeface="+mn-ea"/>
              </a:rPr>
              <a:t>:</a:t>
            </a:r>
            <a:endParaRPr lang="en-US" altLang="en-IN" b="1">
              <a:sym typeface="+mn-ea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574800" y="0"/>
            <a:ext cx="1991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sym typeface="+mn-ea"/>
              </a:rPr>
              <a:t>Google Colab</a:t>
            </a:r>
            <a:r>
              <a:rPr lang="en-US" altLang="en-IN" b="1">
                <a:sym typeface="+mn-ea"/>
              </a:rPr>
              <a:t> :</a:t>
            </a:r>
            <a:r>
              <a:rPr lang="en-IN" altLang="en-US" b="1">
                <a:sym typeface="+mn-ea"/>
              </a:rPr>
              <a:t> </a:t>
            </a:r>
            <a:endParaRPr lang="en-GB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085" y="1792605"/>
            <a:ext cx="9650095" cy="358394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539875" y="12471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GB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78485" y="1808480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/>
              <a:t>[1].</a:t>
            </a:r>
            <a:endParaRPr lang="en-IN" altLang="en-GB"/>
          </a:p>
        </p:txBody>
      </p:sp>
      <p:sp>
        <p:nvSpPr>
          <p:cNvPr id="4" name="Text Box 3"/>
          <p:cNvSpPr txBox="1"/>
          <p:nvPr/>
        </p:nvSpPr>
        <p:spPr>
          <a:xfrm>
            <a:off x="578485" y="4191635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/>
              <a:t>[3].</a:t>
            </a:r>
            <a:endParaRPr lang="en-IN" altLang="en-GB"/>
          </a:p>
        </p:txBody>
      </p:sp>
      <p:sp>
        <p:nvSpPr>
          <p:cNvPr id="5" name="Text Box 4"/>
          <p:cNvSpPr txBox="1"/>
          <p:nvPr/>
        </p:nvSpPr>
        <p:spPr>
          <a:xfrm>
            <a:off x="1087755" y="2821305"/>
            <a:ext cx="106400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hlinkClick r:id="rId1" action="ppaction://hlinkfile"/>
              </a:rPr>
              <a:t>Non-Invasive IR-Based Measurement of Human Blood Glucose  by Mhd Ayham Darwich 1,2ORCID,Anas Shahen 1,Abbas Daoud 1,Abdullah Lahia 1,Jomana Diab 1,3 andEbrahim Ismaiel 1,*ORCID</a:t>
            </a:r>
            <a:endParaRPr lang="en-IN" altLang="en-US"/>
          </a:p>
        </p:txBody>
      </p:sp>
      <p:sp>
        <p:nvSpPr>
          <p:cNvPr id="6" name="文本框 1"/>
          <p:cNvSpPr txBox="1"/>
          <p:nvPr/>
        </p:nvSpPr>
        <p:spPr>
          <a:xfrm>
            <a:off x="833755" y="690245"/>
            <a:ext cx="3949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ClrTx/>
              <a:buSzTx/>
              <a:buFontTx/>
              <a:defRPr/>
            </a:pPr>
            <a:r>
              <a:rPr lang="en-IN" altLang="en-US" sz="2800" dirty="0">
                <a:solidFill>
                  <a:srgbClr val="3D7183"/>
                </a:solidFill>
                <a:latin typeface="Arial Black" panose="020B0A04020102020204" charset="0"/>
                <a:ea typeface="Arial Black" panose="020B0A04020102020204" charset="0"/>
              </a:rPr>
              <a:t>R</a:t>
            </a:r>
            <a:r>
              <a:rPr lang="en-US" altLang="en-GB" sz="2800" dirty="0">
                <a:solidFill>
                  <a:srgbClr val="3D7183"/>
                </a:solidFill>
                <a:latin typeface="Arial Black" panose="020B0A04020102020204" charset="0"/>
                <a:ea typeface="Arial Black" panose="020B0A04020102020204" charset="0"/>
              </a:rPr>
              <a:t>eference </a:t>
            </a:r>
            <a:r>
              <a:rPr lang="en-IN" altLang="en-US" sz="2800" dirty="0">
                <a:solidFill>
                  <a:srgbClr val="3D7183"/>
                </a:solidFill>
                <a:latin typeface="Arial Black" panose="020B0A04020102020204" charset="0"/>
                <a:ea typeface="Arial Black" panose="020B0A04020102020204" charset="0"/>
              </a:rPr>
              <a:t>P</a:t>
            </a:r>
            <a:r>
              <a:rPr lang="en-US" altLang="en-GB" sz="2800" dirty="0">
                <a:solidFill>
                  <a:srgbClr val="3D7183"/>
                </a:solidFill>
                <a:latin typeface="Arial Black" panose="020B0A04020102020204" charset="0"/>
                <a:ea typeface="Arial Black" panose="020B0A04020102020204" charset="0"/>
              </a:rPr>
              <a:t>aper</a:t>
            </a:r>
            <a:r>
              <a:rPr lang="en-IN" altLang="en-US" sz="2800" dirty="0">
                <a:solidFill>
                  <a:srgbClr val="3D7183"/>
                </a:solidFill>
                <a:latin typeface="Arial Black" panose="020B0A04020102020204" charset="0"/>
                <a:ea typeface="Arial Black" panose="020B0A04020102020204" charset="0"/>
              </a:rPr>
              <a:t>s:</a:t>
            </a:r>
            <a:endParaRPr lang="en-IN" altLang="en-US" sz="2800" dirty="0">
              <a:solidFill>
                <a:srgbClr val="3D7183"/>
              </a:solidFill>
              <a:latin typeface="Arial Black" panose="020B0A04020102020204" charset="0"/>
              <a:ea typeface="Arial Black" panose="020B0A0402010202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087755" y="4103370"/>
            <a:ext cx="10640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hlinkClick r:id="rId2" action="ppaction://hlinkfile"/>
              </a:rPr>
              <a:t>Noninvasive Blood Glucose Monitoring Systems Using Near-Infrared Technology—A Review, Authors: Aminah Hina, Wala Saadeh</a:t>
            </a:r>
            <a:endParaRPr lang="en-I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578485" y="3033395"/>
            <a:ext cx="47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/>
              <a:t>[2].</a:t>
            </a:r>
            <a:endParaRPr lang="en-IN" altLang="en-GB"/>
          </a:p>
        </p:txBody>
      </p:sp>
      <p:sp>
        <p:nvSpPr>
          <p:cNvPr id="7" name="Text Box 6"/>
          <p:cNvSpPr txBox="1"/>
          <p:nvPr/>
        </p:nvSpPr>
        <p:spPr>
          <a:xfrm>
            <a:off x="1233805" y="1531620"/>
            <a:ext cx="104940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hlinkClick r:id="rId3" tooltip="" action="ppaction://hlinkfile"/>
              </a:rPr>
              <a:t>NIR-Based Electronic Platform for Glucose Monitoring for the Prevention and Control of Diabetes Mellitus by William Oñate 1ORCID,Edwin Ramos-Zurita 2,ORCID,Juan-Pablo Pallo 2ORCID,Santiago Manzano 2ORCID,Paulina Ayala 2ORCID andMarcelo V. Garcia 2,3,*</a:t>
            </a:r>
            <a:endParaRPr lang="en-I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5" name="图片 14" descr="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345420" y="640715"/>
            <a:ext cx="1181100" cy="1193800"/>
          </a:xfrm>
          <a:prstGeom prst="rect">
            <a:avLst/>
          </a:prstGeom>
        </p:spPr>
      </p:pic>
      <p:pic>
        <p:nvPicPr>
          <p:cNvPr id="17" name="图片 16" descr="1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718550" y="1662430"/>
            <a:ext cx="1168400" cy="1548765"/>
          </a:xfrm>
          <a:prstGeom prst="rect">
            <a:avLst/>
          </a:prstGeom>
        </p:spPr>
      </p:pic>
      <p:pic>
        <p:nvPicPr>
          <p:cNvPr id="18" name="图片 17" descr="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503920" y="-7620"/>
            <a:ext cx="1841500" cy="1028700"/>
          </a:xfrm>
          <a:prstGeom prst="rect">
            <a:avLst/>
          </a:prstGeom>
        </p:spPr>
      </p:pic>
      <p:pic>
        <p:nvPicPr>
          <p:cNvPr id="20" name="图片 19" descr="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82625" y="5151120"/>
            <a:ext cx="1467485" cy="1588135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9452610" y="1883410"/>
            <a:ext cx="376555" cy="377190"/>
            <a:chOff x="8750" y="796"/>
            <a:chExt cx="593" cy="594"/>
          </a:xfrm>
        </p:grpSpPr>
        <p:sp>
          <p:nvSpPr>
            <p:cNvPr id="25" name="椭圆 24"/>
            <p:cNvSpPr/>
            <p:nvPr/>
          </p:nvSpPr>
          <p:spPr>
            <a:xfrm>
              <a:off x="8750" y="1250"/>
              <a:ext cx="140" cy="140"/>
            </a:xfrm>
            <a:prstGeom prst="ellipse">
              <a:avLst/>
            </a:prstGeom>
            <a:noFill/>
            <a:ln w="0">
              <a:solidFill>
                <a:srgbClr val="3D7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>
              <a:stCxn id="25" idx="7"/>
            </p:cNvCxnSpPr>
            <p:nvPr/>
          </p:nvCxnSpPr>
          <p:spPr>
            <a:xfrm flipV="1">
              <a:off x="8869" y="796"/>
              <a:ext cx="474" cy="475"/>
            </a:xfrm>
            <a:prstGeom prst="line">
              <a:avLst/>
            </a:prstGeom>
            <a:ln w="0">
              <a:solidFill>
                <a:srgbClr val="3D71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2391410" y="3364230"/>
            <a:ext cx="376555" cy="377190"/>
            <a:chOff x="8750" y="796"/>
            <a:chExt cx="593" cy="594"/>
          </a:xfrm>
        </p:grpSpPr>
        <p:sp>
          <p:nvSpPr>
            <p:cNvPr id="30" name="椭圆 29"/>
            <p:cNvSpPr/>
            <p:nvPr/>
          </p:nvSpPr>
          <p:spPr>
            <a:xfrm>
              <a:off x="8750" y="1250"/>
              <a:ext cx="140" cy="140"/>
            </a:xfrm>
            <a:prstGeom prst="ellipse">
              <a:avLst/>
            </a:prstGeom>
            <a:noFill/>
            <a:ln w="0">
              <a:solidFill>
                <a:srgbClr val="3D7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>
              <a:stCxn id="30" idx="7"/>
            </p:cNvCxnSpPr>
            <p:nvPr/>
          </p:nvCxnSpPr>
          <p:spPr>
            <a:xfrm flipV="1">
              <a:off x="8869" y="796"/>
              <a:ext cx="474" cy="475"/>
            </a:xfrm>
            <a:prstGeom prst="line">
              <a:avLst/>
            </a:prstGeom>
            <a:ln w="0">
              <a:solidFill>
                <a:srgbClr val="3D71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33"/>
          <p:cNvCxnSpPr/>
          <p:nvPr/>
        </p:nvCxnSpPr>
        <p:spPr>
          <a:xfrm flipV="1">
            <a:off x="9541510" y="2260600"/>
            <a:ext cx="432435" cy="431800"/>
          </a:xfrm>
          <a:prstGeom prst="line">
            <a:avLst/>
          </a:prstGeom>
          <a:ln>
            <a:solidFill>
              <a:srgbClr val="3D7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2391410" y="3781425"/>
            <a:ext cx="432435" cy="431800"/>
          </a:xfrm>
          <a:prstGeom prst="line">
            <a:avLst/>
          </a:prstGeom>
          <a:ln>
            <a:solidFill>
              <a:srgbClr val="3D7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 rot="16200000">
            <a:off x="9358630" y="3055620"/>
            <a:ext cx="408305" cy="549275"/>
            <a:chOff x="6641" y="3434"/>
            <a:chExt cx="718" cy="865"/>
          </a:xfrm>
        </p:grpSpPr>
        <p:sp>
          <p:nvSpPr>
            <p:cNvPr id="36" name="燕尾形 35"/>
            <p:cNvSpPr/>
            <p:nvPr/>
          </p:nvSpPr>
          <p:spPr>
            <a:xfrm rot="5400000" flipV="1">
              <a:off x="6810" y="3265"/>
              <a:ext cx="380" cy="719"/>
            </a:xfrm>
            <a:prstGeom prst="chevron">
              <a:avLst>
                <a:gd name="adj" fmla="val 85673"/>
              </a:avLst>
            </a:prstGeom>
            <a:solidFill>
              <a:srgbClr val="3D7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燕尾形 36"/>
            <p:cNvSpPr/>
            <p:nvPr/>
          </p:nvSpPr>
          <p:spPr>
            <a:xfrm rot="5400000" flipV="1">
              <a:off x="6810" y="3523"/>
              <a:ext cx="380" cy="719"/>
            </a:xfrm>
            <a:prstGeom prst="chevron">
              <a:avLst>
                <a:gd name="adj" fmla="val 85673"/>
              </a:avLst>
            </a:prstGeom>
            <a:solidFill>
              <a:srgbClr val="3D7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燕尾形 37"/>
            <p:cNvSpPr/>
            <p:nvPr/>
          </p:nvSpPr>
          <p:spPr>
            <a:xfrm rot="5400000" flipV="1">
              <a:off x="6810" y="3750"/>
              <a:ext cx="380" cy="719"/>
            </a:xfrm>
            <a:prstGeom prst="chevron">
              <a:avLst>
                <a:gd name="adj" fmla="val 85673"/>
              </a:avLst>
            </a:prstGeom>
            <a:solidFill>
              <a:srgbClr val="3D7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816668" y="2459355"/>
            <a:ext cx="455739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8000" b="1">
                <a:solidFill>
                  <a:srgbClr val="3D71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US" sz="8000" b="1">
              <a:solidFill>
                <a:srgbClr val="3D718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60425" y="1480185"/>
            <a:ext cx="7724775" cy="4826635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lnSpc>
                <a:spcPts val="1715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zh-CN" b="0" i="0">
                <a:solidFill>
                  <a:schemeClr val="tx1"/>
                </a:solidFill>
                <a:latin typeface="Calibri" panose="020F0502020204030204" pitchFamily="34" charset="0"/>
                <a:ea typeface="quote-cjk-patch"/>
                <a:cs typeface="Calibri" panose="020F0502020204030204" pitchFamily="34" charset="0"/>
              </a:rPr>
              <a:t>Objective:</a:t>
            </a:r>
            <a:endParaRPr lang="en-US" altLang="zh-CN" b="0" i="0">
              <a:solidFill>
                <a:schemeClr val="tx1"/>
              </a:solidFill>
              <a:latin typeface="Calibri" panose="020F0502020204030204" pitchFamily="34" charset="0"/>
              <a:ea typeface="quote-cjk-patch"/>
              <a:cs typeface="Calibri" panose="020F0502020204030204" pitchFamily="34" charset="0"/>
            </a:endParaRPr>
          </a:p>
          <a:p>
            <a:pPr marL="0" indent="0">
              <a:lnSpc>
                <a:spcPts val="1715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zh-CN" b="0" i="0">
                <a:solidFill>
                  <a:schemeClr val="tx1"/>
                </a:solidFill>
                <a:latin typeface="Calibri" panose="020F0502020204030204" pitchFamily="34" charset="0"/>
                <a:ea typeface="quote-cjk-patch"/>
                <a:cs typeface="Calibri" panose="020F0502020204030204" pitchFamily="34" charset="0"/>
              </a:rPr>
              <a:t>Develop a low-cost, non-invasive glucose monitoring prototype using NIR spectroscopy principles with IR LEDs and photodiodes.</a:t>
            </a:r>
            <a:endParaRPr lang="en-US" altLang="zh-CN" b="0" i="0">
              <a:solidFill>
                <a:schemeClr val="tx1"/>
              </a:solidFill>
              <a:latin typeface="Calibri" panose="020F0502020204030204" pitchFamily="34" charset="0"/>
              <a:ea typeface="quote-cjk-patch"/>
              <a:cs typeface="Calibri" panose="020F0502020204030204" pitchFamily="34" charset="0"/>
            </a:endParaRPr>
          </a:p>
          <a:p>
            <a:pPr marL="0" indent="0">
              <a:lnSpc>
                <a:spcPts val="1715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altLang="zh-CN" b="0" i="0">
                <a:solidFill>
                  <a:schemeClr val="tx1"/>
                </a:solidFill>
                <a:latin typeface="Calibri" panose="020F0502020204030204" pitchFamily="34" charset="0"/>
                <a:ea typeface="quote-cjk-patch"/>
                <a:cs typeface="Calibri" panose="020F0502020204030204" pitchFamily="34" charset="0"/>
              </a:rPr>
              <a:t>Scientific Basis:</a:t>
            </a:r>
            <a:endParaRPr lang="en-US" altLang="zh-CN" b="0" i="0">
              <a:solidFill>
                <a:schemeClr val="tx1"/>
              </a:solidFill>
              <a:latin typeface="Calibri" panose="020F0502020204030204" pitchFamily="34" charset="0"/>
              <a:ea typeface="quote-cjk-patch"/>
              <a:cs typeface="Calibri" panose="020F0502020204030204" pitchFamily="34" charset="0"/>
            </a:endParaRPr>
          </a:p>
          <a:p>
            <a:pPr marL="0" indent="0">
              <a:lnSpc>
                <a:spcPts val="1715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en-US" altLang="zh-CN" b="0" i="0">
                <a:solidFill>
                  <a:schemeClr val="tx1"/>
                </a:solidFill>
                <a:latin typeface="Calibri" panose="020F0502020204030204" pitchFamily="34" charset="0"/>
                <a:ea typeface="quote-cjk-patch"/>
                <a:cs typeface="Calibri" panose="020F0502020204030204" pitchFamily="34" charset="0"/>
              </a:rPr>
              <a:t>Glucose absorbs specific NIR wavelengths (940nm)</a:t>
            </a:r>
            <a:endParaRPr lang="en-US" altLang="zh-CN" b="0" i="0">
              <a:solidFill>
                <a:schemeClr val="tx1"/>
              </a:solidFill>
              <a:latin typeface="Calibri" panose="020F0502020204030204" pitchFamily="34" charset="0"/>
              <a:ea typeface="quote-cjk-patch"/>
              <a:cs typeface="Calibri" panose="020F0502020204030204" pitchFamily="34" charset="0"/>
            </a:endParaRPr>
          </a:p>
          <a:p>
            <a:pPr marL="0" indent="0">
              <a:lnSpc>
                <a:spcPts val="1715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en-US" altLang="zh-CN" b="0" i="0">
                <a:solidFill>
                  <a:schemeClr val="tx1"/>
                </a:solidFill>
                <a:latin typeface="Calibri" panose="020F0502020204030204" pitchFamily="34" charset="0"/>
                <a:ea typeface="quote-cjk-patch"/>
                <a:cs typeface="Calibri" panose="020F0502020204030204" pitchFamily="34" charset="0"/>
              </a:rPr>
              <a:t>Reflected light intensity correlates with blood glucose concentration.</a:t>
            </a:r>
            <a:endParaRPr lang="en-US" altLang="zh-CN" b="0" i="0">
              <a:solidFill>
                <a:schemeClr val="tx1"/>
              </a:solidFill>
              <a:latin typeface="Calibri" panose="020F0502020204030204" pitchFamily="34" charset="0"/>
              <a:ea typeface="quote-cjk-patch"/>
              <a:cs typeface="Calibri" panose="020F0502020204030204" pitchFamily="34" charset="0"/>
            </a:endParaRPr>
          </a:p>
          <a:p>
            <a:pPr marL="0" indent="0">
              <a:lnSpc>
                <a:spcPts val="1715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lang="en-US" altLang="zh-CN" b="0" i="0">
              <a:solidFill>
                <a:schemeClr val="tx1"/>
              </a:solidFill>
              <a:latin typeface="Calibri" panose="020F0502020204030204" pitchFamily="34" charset="0"/>
              <a:ea typeface="quote-cjk-patch"/>
              <a:cs typeface="Calibri" panose="020F0502020204030204" pitchFamily="34" charset="0"/>
            </a:endParaRPr>
          </a:p>
          <a:p>
            <a:pPr marL="0" indent="0">
              <a:lnSpc>
                <a:spcPts val="1715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en-US" altLang="en-GB" b="0" i="0">
                <a:solidFill>
                  <a:schemeClr val="tx1"/>
                </a:solidFill>
                <a:latin typeface="Calibri" panose="020F0502020204030204" pitchFamily="34" charset="0"/>
                <a:ea typeface="quote-cjk-patch"/>
                <a:cs typeface="Calibri" panose="020F0502020204030204" pitchFamily="34" charset="0"/>
              </a:rPr>
              <a:t>Key Features:</a:t>
            </a:r>
            <a:endParaRPr lang="en-US" altLang="en-GB" b="0" i="0">
              <a:solidFill>
                <a:schemeClr val="tx1"/>
              </a:solidFill>
              <a:latin typeface="Calibri" panose="020F0502020204030204" pitchFamily="34" charset="0"/>
              <a:ea typeface="quote-cjk-patch"/>
              <a:cs typeface="Calibri" panose="020F0502020204030204" pitchFamily="34" charset="0"/>
            </a:endParaRPr>
          </a:p>
          <a:p>
            <a:pPr marL="0" indent="0">
              <a:lnSpc>
                <a:spcPts val="1715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lang="en-US" altLang="en-GB" b="0" i="0">
              <a:solidFill>
                <a:schemeClr val="tx1"/>
              </a:solidFill>
              <a:latin typeface="Calibri" panose="020F0502020204030204" pitchFamily="34" charset="0"/>
              <a:ea typeface="quote-cjk-patch"/>
              <a:cs typeface="Calibri" panose="020F0502020204030204" pitchFamily="34" charset="0"/>
            </a:endParaRPr>
          </a:p>
          <a:p>
            <a:pPr marL="0" indent="0">
              <a:lnSpc>
                <a:spcPts val="1715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en-IN" altLang="en-US" b="0" i="0">
                <a:solidFill>
                  <a:schemeClr val="tx1"/>
                </a:solidFill>
                <a:latin typeface="Calibri" panose="020F0502020204030204" pitchFamily="34" charset="0"/>
                <a:ea typeface="quote-cjk-patch"/>
                <a:cs typeface="Calibri" panose="020F0502020204030204" pitchFamily="34" charset="0"/>
              </a:rPr>
              <a:t>- W</a:t>
            </a:r>
            <a:r>
              <a:rPr lang="en-US" altLang="en-GB" b="0" i="0">
                <a:solidFill>
                  <a:schemeClr val="tx1"/>
                </a:solidFill>
                <a:latin typeface="Calibri" panose="020F0502020204030204" pitchFamily="34" charset="0"/>
                <a:ea typeface="quote-cjk-patch"/>
                <a:cs typeface="Calibri" panose="020F0502020204030204" pitchFamily="34" charset="0"/>
              </a:rPr>
              <a:t>avelength optical sensing (IR)</a:t>
            </a:r>
            <a:endParaRPr lang="en-US" altLang="en-GB" b="0" i="0">
              <a:solidFill>
                <a:schemeClr val="tx1"/>
              </a:solidFill>
              <a:latin typeface="Calibri" panose="020F0502020204030204" pitchFamily="34" charset="0"/>
              <a:ea typeface="quote-cjk-patch"/>
              <a:cs typeface="Calibri" panose="020F0502020204030204" pitchFamily="34" charset="0"/>
            </a:endParaRPr>
          </a:p>
          <a:p>
            <a:pPr marL="0" indent="0">
              <a:lnSpc>
                <a:spcPts val="1715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lang="en-US" altLang="en-GB" b="0" i="0">
              <a:solidFill>
                <a:schemeClr val="tx1"/>
              </a:solidFill>
              <a:latin typeface="Calibri" panose="020F0502020204030204" pitchFamily="34" charset="0"/>
              <a:ea typeface="quote-cjk-patch"/>
              <a:cs typeface="Calibri" panose="020F0502020204030204" pitchFamily="34" charset="0"/>
            </a:endParaRPr>
          </a:p>
          <a:p>
            <a:pPr marL="0" indent="0">
              <a:lnSpc>
                <a:spcPts val="1715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en-IN" altLang="en-US" b="0" i="0">
                <a:solidFill>
                  <a:schemeClr val="tx1"/>
                </a:solidFill>
                <a:latin typeface="Calibri" panose="020F0502020204030204" pitchFamily="34" charset="0"/>
                <a:ea typeface="quote-cjk-patch"/>
                <a:cs typeface="Calibri" panose="020F0502020204030204" pitchFamily="34" charset="0"/>
              </a:rPr>
              <a:t>- </a:t>
            </a:r>
            <a:r>
              <a:rPr lang="en-US" altLang="en-GB" b="0" i="0">
                <a:solidFill>
                  <a:schemeClr val="tx1"/>
                </a:solidFill>
                <a:latin typeface="Calibri" panose="020F0502020204030204" pitchFamily="34" charset="0"/>
                <a:ea typeface="quote-cjk-patch"/>
                <a:cs typeface="Calibri" panose="020F0502020204030204" pitchFamily="34" charset="0"/>
              </a:rPr>
              <a:t>Signal amplification and filtering</a:t>
            </a:r>
            <a:endParaRPr lang="en-US" altLang="en-GB" b="0" i="0">
              <a:solidFill>
                <a:schemeClr val="tx1"/>
              </a:solidFill>
              <a:latin typeface="Calibri" panose="020F0502020204030204" pitchFamily="34" charset="0"/>
              <a:ea typeface="quote-cjk-patch"/>
              <a:cs typeface="Calibri" panose="020F0502020204030204" pitchFamily="34" charset="0"/>
            </a:endParaRPr>
          </a:p>
          <a:p>
            <a:pPr marL="0" indent="0">
              <a:lnSpc>
                <a:spcPts val="1715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lang="en-US" altLang="en-GB" b="0" i="0">
              <a:solidFill>
                <a:schemeClr val="tx1"/>
              </a:solidFill>
              <a:latin typeface="Calibri" panose="020F0502020204030204" pitchFamily="34" charset="0"/>
              <a:ea typeface="quote-cjk-patch"/>
              <a:cs typeface="Calibri" panose="020F0502020204030204" pitchFamily="34" charset="0"/>
            </a:endParaRPr>
          </a:p>
          <a:p>
            <a:pPr marL="0" indent="0">
              <a:lnSpc>
                <a:spcPts val="1715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en-IN" altLang="en-US" b="0" i="0">
                <a:solidFill>
                  <a:schemeClr val="tx1"/>
                </a:solidFill>
                <a:latin typeface="Calibri" panose="020F0502020204030204" pitchFamily="34" charset="0"/>
                <a:ea typeface="quote-cjk-patch"/>
                <a:cs typeface="Calibri" panose="020F0502020204030204" pitchFamily="34" charset="0"/>
              </a:rPr>
              <a:t>- </a:t>
            </a:r>
            <a:r>
              <a:rPr lang="en-US" altLang="en-GB" b="0" i="0">
                <a:solidFill>
                  <a:schemeClr val="tx1"/>
                </a:solidFill>
                <a:latin typeface="Calibri" panose="020F0502020204030204" pitchFamily="34" charset="0"/>
                <a:ea typeface="quote-cjk-patch"/>
                <a:cs typeface="Calibri" panose="020F0502020204030204" pitchFamily="34" charset="0"/>
              </a:rPr>
              <a:t>ESP32-based data acquisition</a:t>
            </a:r>
            <a:endParaRPr lang="en-US" altLang="en-GB" b="0" i="0">
              <a:solidFill>
                <a:schemeClr val="tx1"/>
              </a:solidFill>
              <a:latin typeface="Calibri" panose="020F0502020204030204" pitchFamily="34" charset="0"/>
              <a:ea typeface="quote-cjk-patch"/>
              <a:cs typeface="Calibri" panose="020F0502020204030204" pitchFamily="34" charset="0"/>
            </a:endParaRPr>
          </a:p>
          <a:p>
            <a:pPr marL="0" indent="0">
              <a:lnSpc>
                <a:spcPts val="1715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lang="en-US" altLang="en-GB" b="0" i="0">
              <a:solidFill>
                <a:schemeClr val="tx1"/>
              </a:solidFill>
              <a:latin typeface="Calibri" panose="020F0502020204030204" pitchFamily="34" charset="0"/>
              <a:ea typeface="quote-cjk-patch"/>
              <a:cs typeface="Calibri" panose="020F0502020204030204" pitchFamily="34" charset="0"/>
            </a:endParaRPr>
          </a:p>
          <a:p>
            <a:pPr marL="0" indent="0">
              <a:lnSpc>
                <a:spcPts val="1715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en-IN" altLang="en-US" b="0" i="0">
                <a:solidFill>
                  <a:schemeClr val="tx1"/>
                </a:solidFill>
                <a:latin typeface="Calibri" panose="020F0502020204030204" pitchFamily="34" charset="0"/>
                <a:ea typeface="quote-cjk-patch"/>
                <a:cs typeface="Calibri" panose="020F0502020204030204" pitchFamily="34" charset="0"/>
              </a:rPr>
              <a:t>- </a:t>
            </a:r>
            <a:r>
              <a:rPr lang="en-US" altLang="en-GB" b="0" i="0">
                <a:solidFill>
                  <a:schemeClr val="tx1"/>
                </a:solidFill>
                <a:latin typeface="Calibri" panose="020F0502020204030204" pitchFamily="34" charset="0"/>
                <a:ea typeface="quote-cjk-patch"/>
                <a:cs typeface="Calibri" panose="020F0502020204030204" pitchFamily="34" charset="0"/>
              </a:rPr>
              <a:t>Cloud connectivity (Firebase)</a:t>
            </a:r>
            <a:endParaRPr lang="en-US" altLang="en-GB" b="0" i="0">
              <a:solidFill>
                <a:schemeClr val="tx1"/>
              </a:solidFill>
              <a:latin typeface="Calibri" panose="020F0502020204030204" pitchFamily="34" charset="0"/>
              <a:ea typeface="quote-cjk-patch"/>
              <a:cs typeface="Calibri" panose="020F0502020204030204" pitchFamily="34" charset="0"/>
            </a:endParaRPr>
          </a:p>
          <a:p>
            <a:pPr marL="0" indent="0">
              <a:lnSpc>
                <a:spcPts val="1715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lang="en-US" altLang="en-GB" b="0" i="0">
              <a:solidFill>
                <a:schemeClr val="tx1"/>
              </a:solidFill>
              <a:latin typeface="Calibri" panose="020F0502020204030204" pitchFamily="34" charset="0"/>
              <a:ea typeface="quote-cjk-patch"/>
              <a:cs typeface="Calibri" panose="020F0502020204030204" pitchFamily="34" charset="0"/>
            </a:endParaRPr>
          </a:p>
          <a:p>
            <a:pPr marL="0" indent="0">
              <a:lnSpc>
                <a:spcPts val="1715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en-IN" altLang="en-US" b="0" i="0">
                <a:solidFill>
                  <a:schemeClr val="tx1"/>
                </a:solidFill>
                <a:latin typeface="Calibri" panose="020F0502020204030204" pitchFamily="34" charset="0"/>
                <a:ea typeface="quote-cjk-patch"/>
                <a:cs typeface="Calibri" panose="020F0502020204030204" pitchFamily="34" charset="0"/>
              </a:rPr>
              <a:t>- </a:t>
            </a:r>
            <a:r>
              <a:rPr lang="en-US" altLang="en-GB" b="0" i="0">
                <a:solidFill>
                  <a:schemeClr val="tx1"/>
                </a:solidFill>
                <a:latin typeface="Calibri" panose="020F0502020204030204" pitchFamily="34" charset="0"/>
                <a:ea typeface="quote-cjk-patch"/>
                <a:cs typeface="Calibri" panose="020F0502020204030204" pitchFamily="34" charset="0"/>
              </a:rPr>
              <a:t>Visual alerts (LED indicators)</a:t>
            </a:r>
            <a:endParaRPr lang="en-US" altLang="en-GB" b="0" i="0">
              <a:solidFill>
                <a:schemeClr val="tx1"/>
              </a:solidFill>
              <a:latin typeface="Calibri" panose="020F0502020204030204" pitchFamily="34" charset="0"/>
              <a:ea typeface="quote-cjk-patch"/>
              <a:cs typeface="Calibri" panose="020F0502020204030204" pitchFamily="34" charset="0"/>
            </a:endParaRPr>
          </a:p>
          <a:p>
            <a:pPr marL="0" indent="0">
              <a:lnSpc>
                <a:spcPts val="1715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lang="en-US" altLang="en-GB" b="0" i="0">
              <a:solidFill>
                <a:schemeClr val="tx1"/>
              </a:solidFill>
              <a:latin typeface="Calibri" panose="020F0502020204030204" pitchFamily="34" charset="0"/>
              <a:ea typeface="quote-cjk-patch"/>
              <a:cs typeface="Calibri" panose="020F0502020204030204" pitchFamily="34" charset="0"/>
            </a:endParaRPr>
          </a:p>
          <a:p>
            <a:pPr marL="0" indent="0">
              <a:lnSpc>
                <a:spcPts val="1715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lang="en-US" altLang="en-GB" b="0" i="0">
              <a:solidFill>
                <a:schemeClr val="tx1"/>
              </a:solidFill>
              <a:latin typeface="Calibri" panose="020F0502020204030204" pitchFamily="34" charset="0"/>
              <a:ea typeface="quote-cjk-patch"/>
              <a:cs typeface="Calibri" panose="020F0502020204030204" pitchFamily="34" charset="0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860425" y="274320"/>
            <a:ext cx="3429000" cy="902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dist">
              <a:buClrTx/>
              <a:buSzTx/>
              <a:buFontTx/>
              <a:defRPr/>
            </a:pPr>
            <a:r>
              <a:rPr lang="en-US" altLang="en-GB" sz="2800" dirty="0">
                <a:solidFill>
                  <a:srgbClr val="3D7183"/>
                </a:solidFill>
                <a:latin typeface="Arial Black" panose="020B0A04020102020204" charset="0"/>
                <a:ea typeface="Arial Black" panose="020B0A04020102020204" charset="0"/>
              </a:rPr>
              <a:t> </a:t>
            </a:r>
            <a:r>
              <a:rPr lang="en-IN" altLang="en-US" sz="2800" dirty="0">
                <a:solidFill>
                  <a:srgbClr val="3D7183"/>
                </a:solidFill>
                <a:latin typeface="Arial Black" panose="020B0A04020102020204" charset="0"/>
                <a:ea typeface="Arial Black" panose="020B0A04020102020204" charset="0"/>
              </a:rPr>
              <a:t>INTRODUCTION:</a:t>
            </a:r>
            <a:endParaRPr lang="en-IN" altLang="en-US" sz="2800" dirty="0">
              <a:solidFill>
                <a:srgbClr val="3D7183"/>
              </a:solidFill>
              <a:latin typeface="Arial Black" panose="020B0A04020102020204" charset="0"/>
              <a:ea typeface="Arial Black" panose="020B0A040201020202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文本框 16"/>
          <p:cNvSpPr txBox="1"/>
          <p:nvPr/>
        </p:nvSpPr>
        <p:spPr>
          <a:xfrm rot="16200000">
            <a:off x="2695575" y="-178435"/>
            <a:ext cx="798195" cy="3169285"/>
          </a:xfrm>
          <a:prstGeom prst="rect">
            <a:avLst/>
          </a:prstGeom>
          <a:noFill/>
        </p:spPr>
        <p:txBody>
          <a:bodyPr vert="eaVert" wrap="non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defRPr/>
            </a:pPr>
            <a:r>
              <a:rPr lang="en-US" altLang="en-GB" sz="3200" dirty="0">
                <a:solidFill>
                  <a:srgbClr val="3D718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Hardware Setup</a:t>
            </a:r>
            <a:r>
              <a:rPr lang="en-US" altLang="en-GB" sz="4000" dirty="0">
                <a:solidFill>
                  <a:srgbClr val="3D718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lang="en-US" altLang="en-GB" sz="4000" dirty="0">
              <a:solidFill>
                <a:srgbClr val="3D7183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11759565" y="-17145"/>
            <a:ext cx="432435" cy="431800"/>
          </a:xfrm>
          <a:prstGeom prst="line">
            <a:avLst/>
          </a:prstGeom>
          <a:ln>
            <a:solidFill>
              <a:srgbClr val="3D7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0" y="6426200"/>
            <a:ext cx="432435" cy="431800"/>
          </a:xfrm>
          <a:prstGeom prst="line">
            <a:avLst/>
          </a:prstGeom>
          <a:ln>
            <a:solidFill>
              <a:srgbClr val="3D7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 rot="16200000">
            <a:off x="2870835" y="671195"/>
            <a:ext cx="4908550" cy="7177405"/>
          </a:xfrm>
          <a:prstGeom prst="rect">
            <a:avLst/>
          </a:prstGeom>
          <a:noFill/>
        </p:spPr>
        <p:txBody>
          <a:bodyPr vert="eaVert" wrap="square">
            <a:noAutofit/>
            <a:scene3d>
              <a:camera prst="orthographicFront"/>
              <a:lightRig rig="threePt" dir="t"/>
            </a:scene3d>
            <a:sp3d contourW="12700"/>
          </a:bodyPr>
          <a:p>
            <a:pPr algn="l">
              <a:lnSpc>
                <a:spcPct val="120000"/>
              </a:lnSpc>
            </a:pPr>
            <a:r>
              <a:rPr lang="en-US" altLang="en-GB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I initially designed a simplified system using:</a:t>
            </a:r>
            <a:endParaRPr lang="en-US" altLang="en-GB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marL="171450" indent="-1714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GB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IR LED (940nm) and Red LED</a:t>
            </a:r>
            <a:endParaRPr lang="en-US" altLang="en-GB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marL="171450" indent="-1714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GB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BPW34 photodiode</a:t>
            </a:r>
            <a:endParaRPr lang="en-US" altLang="en-GB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marL="171450" indent="-1714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GB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LM358P Op-Amps</a:t>
            </a:r>
            <a:endParaRPr lang="en-US" altLang="en-GB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marL="171450" indent="-1714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GB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ESP32 Dev Board</a:t>
            </a:r>
            <a:endParaRPr lang="en-US" altLang="en-GB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en-GB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Basic analog signal processing circuit</a:t>
            </a:r>
            <a:endParaRPr lang="en-US" altLang="en-GB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en-GB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IN" alt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</a:t>
            </a:r>
            <a:r>
              <a:rPr lang="en-US" altLang="en-GB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hotodiode was connected to LM358P op-amp configured as a voltage amplifier.</a:t>
            </a:r>
            <a:endParaRPr lang="en-US" altLang="en-GB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en-GB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en-GB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Output of the op-amp was filtered using parallel capacitors (100nF + 10</a:t>
            </a:r>
            <a:r>
              <a:rPr lang="en-US" alt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µ</a:t>
            </a:r>
            <a:r>
              <a:rPr lang="en-US" altLang="en-GB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F to GND).</a:t>
            </a:r>
            <a:endParaRPr lang="en-US" altLang="en-GB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en-GB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en-GB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IR and RED LEDs connected to separate GPIOs on ESP32 and driven alternately.</a:t>
            </a:r>
            <a:endParaRPr lang="en-US" altLang="en-GB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en-GB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en-GB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ESP32 ADC pins (GPIO34 and GPIO35) used to read voltage values from op-amp outputs.</a:t>
            </a:r>
            <a:endParaRPr lang="en-US" altLang="en-GB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en-GB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>
              <a:lnSpc>
                <a:spcPct val="120000"/>
              </a:lnSpc>
            </a:pPr>
            <a:endParaRPr lang="en-US" altLang="en-GB" sz="12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en-GB" sz="1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This setup aimed to estimate blood glucose levels non-invasively by analyzing reflected light intensity through a fingertip. The goal was to monitor light absorption changes due to glucose levels using basic ADC voltage readings.</a:t>
            </a:r>
            <a:endParaRPr lang="en-US" altLang="en-GB" sz="1300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pic>
        <p:nvPicPr>
          <p:cNvPr id="15" name="图片 14" descr="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214100" y="2005965"/>
            <a:ext cx="848360" cy="857885"/>
          </a:xfrm>
          <a:prstGeom prst="rect">
            <a:avLst/>
          </a:prstGeom>
        </p:spPr>
      </p:pic>
      <p:pic>
        <p:nvPicPr>
          <p:cNvPr id="2" name="图片 1" descr="1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22280" y="4904740"/>
            <a:ext cx="838835" cy="1111885"/>
          </a:xfrm>
          <a:prstGeom prst="rect">
            <a:avLst/>
          </a:prstGeom>
        </p:spPr>
      </p:pic>
      <p:pic>
        <p:nvPicPr>
          <p:cNvPr id="3" name="图片 2" descr="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511540" y="-17145"/>
            <a:ext cx="1833880" cy="1024255"/>
          </a:xfrm>
          <a:prstGeom prst="rect">
            <a:avLst/>
          </a:prstGeom>
        </p:spPr>
      </p:pic>
      <p:sp>
        <p:nvSpPr>
          <p:cNvPr id="4" name="文本框 1"/>
          <p:cNvSpPr txBox="1"/>
          <p:nvPr/>
        </p:nvSpPr>
        <p:spPr>
          <a:xfrm>
            <a:off x="3774440" y="274320"/>
            <a:ext cx="3429000" cy="585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dist">
              <a:buClrTx/>
              <a:buSzTx/>
              <a:buFontTx/>
              <a:defRPr/>
            </a:pPr>
            <a:r>
              <a:rPr lang="en-IN" altLang="en-US" sz="2800" dirty="0">
                <a:solidFill>
                  <a:srgbClr val="3D7183"/>
                </a:solidFill>
                <a:latin typeface="Arial Black" panose="020B0A04020102020204" charset="0"/>
                <a:ea typeface="Arial Black" panose="020B0A04020102020204" charset="0"/>
              </a:rPr>
              <a:t>METHODOLOGY:</a:t>
            </a:r>
            <a:endParaRPr lang="en-IN" altLang="en-US" sz="2800" dirty="0">
              <a:solidFill>
                <a:srgbClr val="3D7183"/>
              </a:solidFill>
              <a:latin typeface="Arial Black" panose="020B0A04020102020204" charset="0"/>
              <a:ea typeface="Arial Black" panose="020B0A040201020202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450" y="1054735"/>
            <a:ext cx="7261860" cy="5082540"/>
          </a:xfrm>
          <a:prstGeom prst="rect">
            <a:avLst/>
          </a:prstGeom>
        </p:spPr>
      </p:pic>
      <p:cxnSp>
        <p:nvCxnSpPr>
          <p:cNvPr id="8" name="Curved Connector 7"/>
          <p:cNvCxnSpPr/>
          <p:nvPr/>
        </p:nvCxnSpPr>
        <p:spPr>
          <a:xfrm rot="5400000" flipV="1">
            <a:off x="3021965" y="2100580"/>
            <a:ext cx="2260600" cy="2177415"/>
          </a:xfrm>
          <a:prstGeom prst="curvedConnector3">
            <a:avLst>
              <a:gd name="adj1" fmla="val 50014"/>
            </a:avLst>
          </a:prstGeom>
          <a:ln w="31750" cap="rnd">
            <a:solidFill>
              <a:prstClr val="black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3063875" y="3482975"/>
            <a:ext cx="2448560" cy="586105"/>
          </a:xfrm>
          <a:prstGeom prst="bentConnector3">
            <a:avLst>
              <a:gd name="adj1" fmla="val 50026"/>
            </a:avLst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95925" y="4060190"/>
            <a:ext cx="24765" cy="22606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V="1">
            <a:off x="4914265" y="2807970"/>
            <a:ext cx="1841500" cy="1516380"/>
          </a:xfrm>
          <a:prstGeom prst="bentConnector3">
            <a:avLst>
              <a:gd name="adj1" fmla="val 50034"/>
            </a:avLst>
          </a:prstGeom>
          <a:ln w="31750" cap="rnd">
            <a:solidFill>
              <a:schemeClr val="accent6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909820" y="2377440"/>
            <a:ext cx="192405" cy="0"/>
          </a:xfrm>
          <a:prstGeom prst="line">
            <a:avLst/>
          </a:prstGeom>
          <a:ln w="31750" cap="rnd">
            <a:solidFill>
              <a:schemeClr val="accent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>
            <a:off x="4352290" y="1803400"/>
            <a:ext cx="1130935" cy="3175"/>
          </a:xfrm>
          <a:prstGeom prst="bentConnector2">
            <a:avLst/>
          </a:prstGeom>
          <a:ln w="31750" cap="rnd">
            <a:solidFill>
              <a:schemeClr val="accent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5842000" y="3238500"/>
            <a:ext cx="3206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>
                <a:latin typeface="Segoe UI" panose="020B0502040204020203" charset="0"/>
              </a:rPr>
              <a:t>□</a:t>
            </a:r>
            <a:endParaRPr lang="en-GB" altLang="en-US">
              <a:latin typeface="Segoe UI" panose="020B0502040204020203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926330" y="1247140"/>
            <a:ext cx="2118360" cy="16510"/>
          </a:xfrm>
          <a:prstGeom prst="line">
            <a:avLst/>
          </a:prstGeom>
          <a:ln w="31750" cap="rnd">
            <a:solidFill>
              <a:schemeClr val="accent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205" y="1976120"/>
            <a:ext cx="858520" cy="669290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7036435" y="1247140"/>
            <a:ext cx="109220" cy="3098165"/>
          </a:xfrm>
          <a:prstGeom prst="line">
            <a:avLst/>
          </a:prstGeom>
          <a:ln w="31750" cap="rnd">
            <a:solidFill>
              <a:schemeClr val="accent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1645920" y="1500505"/>
            <a:ext cx="690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 sz="900"/>
              <a:t>IR LED</a:t>
            </a:r>
            <a:endParaRPr lang="en-IN" altLang="en-GB" sz="900"/>
          </a:p>
          <a:p>
            <a:r>
              <a:rPr lang="en-IN" altLang="en-GB" sz="900"/>
              <a:t>(940nm)</a:t>
            </a:r>
            <a:endParaRPr lang="en-IN" altLang="en-GB" sz="900"/>
          </a:p>
        </p:txBody>
      </p:sp>
      <p:sp>
        <p:nvSpPr>
          <p:cNvPr id="27" name="Text Box 26"/>
          <p:cNvSpPr txBox="1"/>
          <p:nvPr/>
        </p:nvSpPr>
        <p:spPr>
          <a:xfrm>
            <a:off x="2098675" y="2188210"/>
            <a:ext cx="7105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 sz="1000"/>
              <a:t>BPW 34</a:t>
            </a:r>
            <a:endParaRPr lang="en-IN" altLang="en-GB" sz="1000"/>
          </a:p>
        </p:txBody>
      </p:sp>
      <p:sp>
        <p:nvSpPr>
          <p:cNvPr id="28" name="Text Box 27"/>
          <p:cNvSpPr txBox="1"/>
          <p:nvPr/>
        </p:nvSpPr>
        <p:spPr>
          <a:xfrm>
            <a:off x="2336165" y="3067050"/>
            <a:ext cx="7321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 sz="1000"/>
              <a:t>RED LED</a:t>
            </a:r>
            <a:endParaRPr lang="en-IN" altLang="en-GB" sz="1000"/>
          </a:p>
        </p:txBody>
      </p:sp>
      <p:sp>
        <p:nvSpPr>
          <p:cNvPr id="29" name="Text Box 28"/>
          <p:cNvSpPr txBox="1"/>
          <p:nvPr/>
        </p:nvSpPr>
        <p:spPr>
          <a:xfrm>
            <a:off x="5384165" y="2370455"/>
            <a:ext cx="6604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 sz="1000"/>
              <a:t>LM358P</a:t>
            </a:r>
            <a:endParaRPr lang="en-IN" altLang="en-GB" sz="1000"/>
          </a:p>
        </p:txBody>
      </p:sp>
      <p:sp>
        <p:nvSpPr>
          <p:cNvPr id="30" name="Text Box 29"/>
          <p:cNvSpPr txBox="1"/>
          <p:nvPr/>
        </p:nvSpPr>
        <p:spPr>
          <a:xfrm>
            <a:off x="2513965" y="3606800"/>
            <a:ext cx="6604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 sz="1000"/>
              <a:t>1 KOhm</a:t>
            </a:r>
            <a:endParaRPr lang="en-IN" altLang="en-GB" sz="1000"/>
          </a:p>
        </p:txBody>
      </p:sp>
      <p:sp>
        <p:nvSpPr>
          <p:cNvPr id="2" name="Text Box 1"/>
          <p:cNvSpPr txBox="1"/>
          <p:nvPr/>
        </p:nvSpPr>
        <p:spPr>
          <a:xfrm>
            <a:off x="1598930" y="5772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ym typeface="+mn-ea"/>
              </a:rPr>
              <a:t>First Circuit</a:t>
            </a:r>
            <a:r>
              <a:rPr lang="en-IN" altLang="en-US" b="1">
                <a:sym typeface="+mn-ea"/>
              </a:rPr>
              <a:t>:</a:t>
            </a:r>
            <a:endParaRPr lang="en-IN" altLang="en-US" b="1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397875" y="1015365"/>
            <a:ext cx="3794125" cy="16008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GB" sz="1400"/>
              <a:t>Major Issues</a:t>
            </a:r>
            <a:r>
              <a:rPr lang="en-IN" altLang="en-US" sz="1400"/>
              <a:t>:</a:t>
            </a:r>
            <a:endParaRPr lang="en-US" altLang="en-GB" sz="1400"/>
          </a:p>
          <a:p>
            <a:r>
              <a:rPr lang="en-US" altLang="en-GB" sz="1400"/>
              <a:t>1. Incorrect resistor values (1kΩ for LEDs </a:t>
            </a:r>
            <a:r>
              <a:rPr lang="en-US" altLang="en-US" sz="1400"/>
              <a:t>→</a:t>
            </a:r>
            <a:r>
              <a:rPr lang="en-US" altLang="en-GB" sz="1400"/>
              <a:t> Underpowered)</a:t>
            </a:r>
            <a:endParaRPr lang="en-US" altLang="en-GB" sz="1400"/>
          </a:p>
          <a:p>
            <a:r>
              <a:rPr lang="en-US" altLang="en-GB" sz="1400"/>
              <a:t>2. Missing feedback resistor on LM358P</a:t>
            </a:r>
            <a:endParaRPr lang="en-US" altLang="en-GB" sz="1400"/>
          </a:p>
          <a:p>
            <a:r>
              <a:rPr lang="en-US" altLang="en-GB" sz="1400"/>
              <a:t>3. No bypass capacitors</a:t>
            </a:r>
            <a:endParaRPr lang="en-GB" altLang="en-US" sz="1400"/>
          </a:p>
        </p:txBody>
      </p:sp>
      <p:sp>
        <p:nvSpPr>
          <p:cNvPr id="4" name="Text Box 3"/>
          <p:cNvSpPr txBox="1"/>
          <p:nvPr/>
        </p:nvSpPr>
        <p:spPr>
          <a:xfrm>
            <a:off x="8495665" y="2947035"/>
            <a:ext cx="3155315" cy="5949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GB" sz="1200"/>
              <a:t>LED Circuit Fix</a:t>
            </a:r>
            <a:r>
              <a:rPr lang="en-IN" altLang="en-US" sz="1200"/>
              <a:t>: </a:t>
            </a:r>
            <a:r>
              <a:rPr lang="en-US" altLang="en-GB" sz="1200"/>
              <a:t>Current Limiting</a:t>
            </a:r>
            <a:endParaRPr lang="en-US" altLang="en-GB" sz="1200"/>
          </a:p>
          <a:p>
            <a:r>
              <a:rPr lang="en-US" altLang="en-GB" sz="1200"/>
              <a:t>Before: GPIO12 </a:t>
            </a:r>
            <a:r>
              <a:rPr lang="en-US" altLang="en-US" sz="1200"/>
              <a:t>→</a:t>
            </a:r>
            <a:r>
              <a:rPr lang="en-US" altLang="en-GB" sz="1200"/>
              <a:t> 1kΩ </a:t>
            </a:r>
            <a:r>
              <a:rPr lang="en-US" altLang="en-US" sz="1200"/>
              <a:t>→</a:t>
            </a:r>
            <a:r>
              <a:rPr lang="en-US" altLang="en-GB" sz="1200"/>
              <a:t> LED </a:t>
            </a:r>
            <a:r>
              <a:rPr lang="en-US" altLang="en-US" sz="1200"/>
              <a:t>→</a:t>
            </a:r>
            <a:r>
              <a:rPr lang="en-US" altLang="en-GB" sz="1200"/>
              <a:t> </a:t>
            </a:r>
            <a:r>
              <a:rPr lang="en-IN" altLang="en-US" sz="1200"/>
              <a:t>GPIO12</a:t>
            </a:r>
            <a:r>
              <a:rPr lang="en-US" altLang="en-GB" sz="1200"/>
              <a:t>  </a:t>
            </a:r>
            <a:endParaRPr lang="en-US" altLang="en-GB" sz="1200"/>
          </a:p>
          <a:p>
            <a:r>
              <a:rPr lang="en-US" altLang="en-GB" sz="1200"/>
              <a:t>After:  GPIO12 </a:t>
            </a:r>
            <a:r>
              <a:rPr lang="en-US" altLang="en-US" sz="1200"/>
              <a:t>→</a:t>
            </a:r>
            <a:r>
              <a:rPr lang="en-US" altLang="en-GB" sz="1200"/>
              <a:t> </a:t>
            </a:r>
            <a:r>
              <a:rPr lang="en-IN" altLang="en-US" sz="1200"/>
              <a:t>220</a:t>
            </a:r>
            <a:r>
              <a:rPr lang="en-US" altLang="en-GB" sz="1200"/>
              <a:t>Ω </a:t>
            </a:r>
            <a:r>
              <a:rPr lang="en-US" altLang="en-US" sz="1200"/>
              <a:t>→</a:t>
            </a:r>
            <a:r>
              <a:rPr lang="en-US" altLang="en-GB" sz="1200"/>
              <a:t> LED </a:t>
            </a:r>
            <a:r>
              <a:rPr lang="en-US" altLang="en-US" sz="1200"/>
              <a:t>→</a:t>
            </a:r>
            <a:r>
              <a:rPr lang="en-US" altLang="en-GB" sz="1200"/>
              <a:t> GND</a:t>
            </a:r>
            <a:endParaRPr lang="en-GB" altLang="en-US" sz="1200"/>
          </a:p>
        </p:txBody>
      </p:sp>
      <p:sp>
        <p:nvSpPr>
          <p:cNvPr id="6" name="Text Box 5"/>
          <p:cNvSpPr txBox="1"/>
          <p:nvPr/>
        </p:nvSpPr>
        <p:spPr>
          <a:xfrm>
            <a:off x="8495665" y="4069080"/>
            <a:ext cx="3246120" cy="1091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GB" sz="1300"/>
              <a:t>Op-Amp Fix</a:t>
            </a:r>
            <a:r>
              <a:rPr lang="en-IN" altLang="en-US" sz="1300"/>
              <a:t>:</a:t>
            </a:r>
            <a:endParaRPr lang="en-US" altLang="en-GB" sz="1300"/>
          </a:p>
          <a:p>
            <a:r>
              <a:rPr lang="en-US" altLang="en-GB" sz="1300"/>
              <a:t>Before: LM358 Pin 2 </a:t>
            </a:r>
            <a:r>
              <a:rPr lang="en-US" altLang="en-US" sz="1300"/>
              <a:t>→</a:t>
            </a:r>
            <a:r>
              <a:rPr lang="en-US" altLang="en-GB" sz="1300"/>
              <a:t> </a:t>
            </a:r>
            <a:r>
              <a:rPr lang="en-IN" altLang="en-US" sz="1300"/>
              <a:t>10</a:t>
            </a:r>
            <a:r>
              <a:rPr lang="en-US" altLang="en-GB" sz="1300">
                <a:sym typeface="+mn-ea"/>
              </a:rPr>
              <a:t>kΩ</a:t>
            </a:r>
            <a:r>
              <a:rPr lang="en-US" altLang="en-US" sz="1300">
                <a:sym typeface="+mn-ea"/>
              </a:rPr>
              <a:t>→</a:t>
            </a:r>
            <a:r>
              <a:rPr lang="en-IN" altLang="en-US" sz="1300">
                <a:sym typeface="+mn-ea"/>
              </a:rPr>
              <a:t> GND</a:t>
            </a:r>
            <a:endParaRPr lang="en-US" altLang="en-GB" sz="1300"/>
          </a:p>
          <a:p>
            <a:r>
              <a:rPr lang="en-US" altLang="en-GB" sz="1300"/>
              <a:t>After:  LM358 Pin 2 </a:t>
            </a:r>
            <a:r>
              <a:rPr lang="en-US" altLang="en-US" sz="1300"/>
              <a:t>→</a:t>
            </a:r>
            <a:r>
              <a:rPr lang="en-US" altLang="en-GB" sz="1300"/>
              <a:t> 1MΩ </a:t>
            </a:r>
            <a:r>
              <a:rPr lang="en-US" altLang="en-US" sz="1300"/>
              <a:t>→</a:t>
            </a:r>
            <a:r>
              <a:rPr lang="en-US" altLang="en-GB" sz="1300"/>
              <a:t> Pin 1</a:t>
            </a:r>
            <a:r>
              <a:rPr lang="en-IN" altLang="en-US" sz="1300"/>
              <a:t> (</a:t>
            </a:r>
            <a:r>
              <a:rPr lang="en-US" altLang="en-GB" sz="1300"/>
              <a:t>feedback resistor</a:t>
            </a:r>
            <a:r>
              <a:rPr lang="en-IN" altLang="en-US" sz="1300"/>
              <a:t>)</a:t>
            </a:r>
            <a:r>
              <a:rPr lang="en-US" altLang="en-GB" sz="1300"/>
              <a:t>  Missing decoupling capacitors (caused unstable signals)</a:t>
            </a:r>
            <a:endParaRPr lang="en-US" altLang="en-GB" sz="130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589280" y="1490980"/>
            <a:ext cx="9718675" cy="4866005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>
            <a:noAutofit/>
          </a:bodyPr>
          <a:p>
            <a:pPr algn="l">
              <a:lnSpc>
                <a:spcPct val="130000"/>
              </a:lnSpc>
            </a:pPr>
            <a:r>
              <a:rPr lang="en-US" altLang="en-GB" sz="1300" b="1" i="0">
                <a:solidFill>
                  <a:schemeClr val="tx1"/>
                </a:solidFill>
                <a:effectLst/>
                <a:latin typeface="+mj-lt"/>
                <a:ea typeface="Arial Black" panose="020B0A04020102020204" charset="0"/>
                <a:cs typeface="+mj-lt"/>
                <a:sym typeface="+mn-ea"/>
              </a:rPr>
              <a:t>Signal Stability Issues:</a:t>
            </a:r>
            <a:r>
              <a:rPr lang="en-US" altLang="en-GB" sz="1300" b="0" i="0">
                <a:solidFill>
                  <a:schemeClr val="tx1"/>
                </a:solidFill>
                <a:effectLst/>
                <a:latin typeface="+mj-lt"/>
                <a:ea typeface="Arial Black" panose="020B0A04020102020204" charset="0"/>
                <a:cs typeface="+mj-lt"/>
                <a:sym typeface="+mn-ea"/>
              </a:rPr>
              <a:t> Output from the photodiode-opamp circuit remained constant even when changing conditions (finger, paper, no object).</a:t>
            </a:r>
            <a:endParaRPr lang="en-US" altLang="en-GB" sz="1300" b="0" i="0">
              <a:solidFill>
                <a:schemeClr val="tx1"/>
              </a:solidFill>
              <a:effectLst/>
              <a:latin typeface="+mj-lt"/>
              <a:ea typeface="Arial Black" panose="020B0A04020102020204" charset="0"/>
              <a:cs typeface="+mj-lt"/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en-GB" sz="1300" b="0" i="0">
              <a:solidFill>
                <a:schemeClr val="tx1"/>
              </a:solidFill>
              <a:effectLst/>
              <a:latin typeface="+mj-lt"/>
              <a:ea typeface="Arial Black" panose="020B0A04020102020204" charset="0"/>
              <a:cs typeface="+mj-lt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en-GB" sz="1300" b="1" i="0">
                <a:solidFill>
                  <a:schemeClr val="tx1"/>
                </a:solidFill>
                <a:effectLst/>
                <a:latin typeface="+mj-lt"/>
                <a:ea typeface="Arial Black" panose="020B0A04020102020204" charset="0"/>
                <a:cs typeface="+mj-lt"/>
                <a:sym typeface="+mn-ea"/>
              </a:rPr>
              <a:t>Low Sensitivity:</a:t>
            </a:r>
            <a:r>
              <a:rPr lang="en-US" altLang="en-GB" sz="1300" b="0" i="0">
                <a:solidFill>
                  <a:schemeClr val="tx1"/>
                </a:solidFill>
                <a:effectLst/>
                <a:latin typeface="+mj-lt"/>
                <a:ea typeface="Arial Black" panose="020B0A04020102020204" charset="0"/>
                <a:cs typeface="+mj-lt"/>
                <a:sym typeface="+mn-ea"/>
              </a:rPr>
              <a:t> The BPW34 photodiode + LM358 circuit did not show significant variation between IR and Red LED readings.</a:t>
            </a:r>
            <a:endParaRPr lang="en-US" altLang="en-GB" sz="1300" b="0" i="0">
              <a:solidFill>
                <a:schemeClr val="tx1"/>
              </a:solidFill>
              <a:effectLst/>
              <a:latin typeface="+mj-lt"/>
              <a:ea typeface="Arial Black" panose="020B0A04020102020204" charset="0"/>
              <a:cs typeface="+mj-lt"/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en-GB" sz="1300" b="0" i="0">
              <a:solidFill>
                <a:schemeClr val="tx1"/>
              </a:solidFill>
              <a:effectLst/>
              <a:latin typeface="+mj-lt"/>
              <a:ea typeface="Arial Black" panose="020B0A04020102020204" charset="0"/>
              <a:cs typeface="+mj-lt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en-GB" sz="1300" b="1" i="0">
                <a:solidFill>
                  <a:schemeClr val="tx1"/>
                </a:solidFill>
                <a:effectLst/>
                <a:latin typeface="+mj-lt"/>
                <a:ea typeface="Arial Black" panose="020B0A04020102020204" charset="0"/>
                <a:cs typeface="+mj-lt"/>
                <a:sym typeface="+mn-ea"/>
              </a:rPr>
              <a:t>Inconsistent Readings:</a:t>
            </a:r>
            <a:r>
              <a:rPr lang="en-US" altLang="en-GB" sz="1300" b="0" i="0">
                <a:solidFill>
                  <a:schemeClr val="tx1"/>
                </a:solidFill>
                <a:effectLst/>
                <a:latin typeface="+mj-lt"/>
                <a:ea typeface="Arial Black" panose="020B0A04020102020204" charset="0"/>
                <a:cs typeface="+mj-lt"/>
                <a:sym typeface="+mn-ea"/>
              </a:rPr>
              <a:t> Ambient light and circuit noise introduced instability.</a:t>
            </a:r>
            <a:endParaRPr lang="en-US" altLang="en-GB" sz="1300" b="0" i="0">
              <a:solidFill>
                <a:schemeClr val="tx1"/>
              </a:solidFill>
              <a:effectLst/>
              <a:latin typeface="+mj-lt"/>
              <a:ea typeface="Arial Black" panose="020B0A04020102020204" charset="0"/>
              <a:cs typeface="+mj-lt"/>
              <a:sym typeface="+mn-ea"/>
            </a:endParaRPr>
          </a:p>
          <a:p>
            <a:pPr algn="l">
              <a:lnSpc>
                <a:spcPct val="130000"/>
              </a:lnSpc>
            </a:pPr>
            <a:endParaRPr lang="en-IN" altLang="en-US" sz="1300" b="0" i="0">
              <a:solidFill>
                <a:schemeClr val="tx1"/>
              </a:solidFill>
              <a:effectLst/>
              <a:latin typeface="+mj-lt"/>
              <a:ea typeface="Arial Black" panose="020B0A04020102020204" charset="0"/>
              <a:cs typeface="+mj-lt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en-GB" sz="1300" b="0" i="0">
                <a:solidFill>
                  <a:schemeClr val="tx1"/>
                </a:solidFill>
                <a:effectLst/>
                <a:latin typeface="+mj-lt"/>
                <a:ea typeface="Arial Black" panose="020B0A04020102020204" charset="0"/>
                <a:cs typeface="+mj-lt"/>
                <a:sym typeface="+mn-ea"/>
              </a:rPr>
              <a:t>The LEDs and photodiode were in an open setup on a breadboard, making it hard to maintain the optimal sensing distance</a:t>
            </a:r>
            <a:r>
              <a:rPr lang="en-IN" altLang="en-US" sz="1300" b="0" i="0">
                <a:solidFill>
                  <a:schemeClr val="tx1"/>
                </a:solidFill>
                <a:effectLst/>
                <a:latin typeface="+mj-lt"/>
                <a:ea typeface="Arial Black" panose="020B0A04020102020204" charset="0"/>
                <a:cs typeface="+mj-lt"/>
                <a:sym typeface="+mn-ea"/>
              </a:rPr>
              <a:t> was </a:t>
            </a:r>
            <a:endParaRPr lang="en-IN" altLang="en-US" sz="1300" b="0" i="0">
              <a:solidFill>
                <a:schemeClr val="tx1"/>
              </a:solidFill>
              <a:effectLst/>
              <a:latin typeface="+mj-lt"/>
              <a:ea typeface="Arial Black" panose="020B0A04020102020204" charset="0"/>
              <a:cs typeface="+mj-lt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IN" altLang="en-US" sz="1300" b="0" i="0">
                <a:solidFill>
                  <a:schemeClr val="tx1"/>
                </a:solidFill>
                <a:effectLst/>
                <a:latin typeface="+mj-lt"/>
                <a:ea typeface="Arial Black" panose="020B0A04020102020204" charset="0"/>
                <a:cs typeface="+mj-lt"/>
                <a:sym typeface="+mn-ea"/>
              </a:rPr>
              <a:t>5mm to 15 mm</a:t>
            </a:r>
            <a:r>
              <a:rPr lang="en-US" altLang="en-GB" sz="1300" b="0" i="0">
                <a:solidFill>
                  <a:schemeClr val="tx1"/>
                </a:solidFill>
                <a:effectLst/>
                <a:latin typeface="+mj-lt"/>
                <a:ea typeface="Arial Black" panose="020B0A04020102020204" charset="0"/>
                <a:cs typeface="+mj-lt"/>
                <a:sym typeface="+mn-ea"/>
              </a:rPr>
              <a:t>. Any small movement caused unstable readings, and ambient light interference further reduced accuracy.</a:t>
            </a:r>
            <a:endParaRPr lang="en-US" altLang="en-GB" sz="1300" b="0" i="0">
              <a:solidFill>
                <a:schemeClr val="tx1"/>
              </a:solidFill>
              <a:effectLst/>
              <a:latin typeface="+mj-lt"/>
              <a:ea typeface="Arial Black" panose="020B0A04020102020204" charset="0"/>
              <a:cs typeface="+mj-lt"/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en-GB" sz="1300" b="0" i="0">
              <a:solidFill>
                <a:schemeClr val="tx1"/>
              </a:solidFill>
              <a:effectLst/>
              <a:latin typeface="+mj-lt"/>
              <a:ea typeface="Arial Black" panose="020B0A04020102020204" charset="0"/>
              <a:cs typeface="+mj-lt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en-GB" sz="1300" b="0" i="0">
                <a:solidFill>
                  <a:schemeClr val="tx1"/>
                </a:solidFill>
                <a:effectLst/>
                <a:latin typeface="+mj-lt"/>
                <a:ea typeface="Arial Black" panose="020B0A04020102020204" charset="0"/>
                <a:cs typeface="+mj-lt"/>
                <a:sym typeface="+mn-ea"/>
              </a:rPr>
              <a:t>Despite optimizations (pull-down resistors, shielding from ambient light, adjusting resistor values), the accuracy and reliability were not suitable for a real-world or research-grade prototype.</a:t>
            </a:r>
            <a:endParaRPr lang="en-US" altLang="en-GB" sz="1300" b="0" i="0">
              <a:solidFill>
                <a:schemeClr val="tx1"/>
              </a:solidFill>
              <a:effectLst/>
              <a:latin typeface="+mj-lt"/>
              <a:ea typeface="Arial Black" panose="020B0A04020102020204" charset="0"/>
              <a:cs typeface="+mj-lt"/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en-GB" sz="1300" b="0" i="0">
              <a:solidFill>
                <a:schemeClr val="tx1"/>
              </a:solidFill>
              <a:effectLst/>
              <a:latin typeface="+mj-lt"/>
              <a:ea typeface="Arial Black" panose="020B0A04020102020204" charset="0"/>
              <a:cs typeface="+mj-lt"/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en-GB" sz="1300" b="0" i="0">
              <a:solidFill>
                <a:schemeClr val="tx1"/>
              </a:solidFill>
              <a:effectLst/>
              <a:latin typeface="+mj-lt"/>
              <a:ea typeface="Arial Black" panose="020B0A04020102020204" charset="0"/>
              <a:cs typeface="+mj-lt"/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en-GB" sz="1300" b="0" i="0">
              <a:solidFill>
                <a:schemeClr val="tx1"/>
              </a:solidFill>
              <a:effectLst/>
              <a:latin typeface="+mj-lt"/>
              <a:ea typeface="Arial Black" panose="020B0A04020102020204" charset="0"/>
              <a:cs typeface="+mj-lt"/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en-GB" sz="1300" b="0" i="0">
              <a:solidFill>
                <a:schemeClr val="tx1"/>
              </a:solidFill>
              <a:effectLst/>
              <a:latin typeface="+mj-lt"/>
              <a:ea typeface="Arial Black" panose="020B0A04020102020204" charset="0"/>
              <a:cs typeface="+mj-lt"/>
              <a:sym typeface="+mn-ea"/>
            </a:endParaRPr>
          </a:p>
          <a:p>
            <a:pPr algn="l">
              <a:lnSpc>
                <a:spcPct val="130000"/>
              </a:lnSpc>
            </a:pPr>
            <a:endParaRPr lang="en-US" altLang="en-GB" sz="1300" b="0" i="0">
              <a:solidFill>
                <a:schemeClr val="tx1"/>
              </a:solidFill>
              <a:effectLst/>
              <a:latin typeface="+mj-lt"/>
              <a:ea typeface="Arial Black" panose="020B0A04020102020204" charset="0"/>
              <a:cs typeface="+mj-lt"/>
              <a:sym typeface="+mn-ea"/>
            </a:endParaRPr>
          </a:p>
        </p:txBody>
      </p:sp>
      <p:sp>
        <p:nvSpPr>
          <p:cNvPr id="3" name="文本框 16"/>
          <p:cNvSpPr txBox="1"/>
          <p:nvPr/>
        </p:nvSpPr>
        <p:spPr>
          <a:xfrm rot="16200000">
            <a:off x="3384550" y="-2257425"/>
            <a:ext cx="798195" cy="6388735"/>
          </a:xfrm>
          <a:prstGeom prst="rect">
            <a:avLst/>
          </a:prstGeom>
          <a:noFill/>
        </p:spPr>
        <p:txBody>
          <a:bodyPr vert="eaVert" wrap="non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defRPr/>
            </a:pPr>
            <a:r>
              <a:rPr lang="en-US" altLang="en-GB" sz="4000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Challenges &amp; Observations:</a:t>
            </a:r>
            <a:endParaRPr lang="en-US" altLang="en-GB" sz="4000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60" y="1644650"/>
            <a:ext cx="8740140" cy="38862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95960" y="8039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ym typeface="+mn-ea"/>
              </a:rPr>
              <a:t>Second Circuit</a:t>
            </a:r>
            <a:r>
              <a:rPr lang="en-IN" altLang="en-US" b="1">
                <a:sym typeface="+mn-ea"/>
              </a:rPr>
              <a:t>:</a:t>
            </a:r>
            <a:endParaRPr lang="en-IN" altLang="en-US" b="1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0" name="Table 29"/>
          <p:cNvGraphicFramePr/>
          <p:nvPr>
            <p:custDataLst>
              <p:tags r:id="rId1"/>
            </p:custDataLst>
          </p:nvPr>
        </p:nvGraphicFramePr>
        <p:xfrm>
          <a:off x="890905" y="1526540"/>
          <a:ext cx="10307955" cy="3981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4450"/>
                <a:gridCol w="3497580"/>
                <a:gridCol w="4225925"/>
              </a:tblGrid>
              <a:tr h="579755">
                <a:tc>
                  <a:txBody>
                    <a:bodyPr/>
                    <a:p>
                      <a:endParaRPr lang="en-US" altLang="zh-CN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endParaRPr lang="en-US" altLang="zh-CN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endParaRPr lang="en-US" altLang="zh-CN" sz="1100"/>
                    </a:p>
                  </a:txBody>
                  <a:tcPr marL="0" marR="0" marT="0" marB="0" anchor="ctr" anchorCtr="0"/>
                </a:tc>
              </a:tr>
              <a:tr h="566420">
                <a:tc>
                  <a:txBody>
                    <a:bodyPr/>
                    <a:p>
                      <a:endParaRPr lang="en-US" altLang="zh-CN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</a:tr>
              <a:tr h="567055"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</a:tr>
              <a:tr h="567055"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</a:tr>
              <a:tr h="567055"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</a:tr>
              <a:tr h="567055"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</a:tr>
              <a:tr h="567055"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GB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Table 43"/>
          <p:cNvGraphicFramePr/>
          <p:nvPr>
            <p:custDataLst>
              <p:tags r:id="rId2"/>
            </p:custDataLst>
          </p:nvPr>
        </p:nvGraphicFramePr>
        <p:xfrm>
          <a:off x="890905" y="1549400"/>
          <a:ext cx="10259060" cy="3869690"/>
        </p:xfrm>
        <a:graphic>
          <a:graphicData uri="http://schemas.openxmlformats.org/drawingml/2006/table">
            <a:tbl>
              <a:tblPr/>
              <a:tblGrid>
                <a:gridCol w="2623820"/>
                <a:gridCol w="3486785"/>
                <a:gridCol w="4148455"/>
              </a:tblGrid>
              <a:tr h="568960">
                <a:tc>
                  <a:txBody>
                    <a:bodyPr/>
                    <a:p>
                      <a:pPr algn="ctr"/>
                      <a:r>
                        <a:rPr lang="en-US" altLang="zh-CN" sz="1600"/>
                        <a:t>Aspect</a:t>
                      </a:r>
                      <a:endParaRPr lang="en-US" altLang="zh-CN" sz="16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600"/>
                        <a:t>First Circuit (Not Working Well)</a:t>
                      </a:r>
                      <a:endParaRPr lang="en-US" altLang="zh-CN" sz="16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600"/>
                        <a:t>Second Circuit (Working Well</a:t>
                      </a:r>
                      <a:r>
                        <a:rPr lang="en-US" altLang="zh-CN" sz="1100"/>
                        <a:t>)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69595">
                <a:tc>
                  <a:txBody>
                    <a:bodyPr/>
                    <a:p>
                      <a:r>
                        <a:rPr lang="en-US" altLang="zh-CN" sz="1100"/>
                        <a:t>Photodiode Biasing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Not clearly reverse-biased or biased at all. This reduces sensitivity and response speed.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Properly reverse-biased via resistors. Improves sensitivity and faster response of BPW34.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27685">
                <a:tc>
                  <a:txBody>
                    <a:bodyPr/>
                    <a:p>
                      <a:r>
                        <a:rPr lang="en-US" altLang="zh-CN" sz="1100"/>
                        <a:t>Op-Amp Configuration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LM358 not clearly isolated between inputs, and power rails unclear. Capacitor use is minimal or unfiltered.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Clean LM358 differential setup with proper gain, bypass capacitors (C1, C2, C3) stabilizing power and reducing noise.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86740">
                <a:tc>
                  <a:txBody>
                    <a:bodyPr/>
                    <a:p>
                      <a:r>
                        <a:rPr lang="en-US" altLang="zh-CN" sz="1100"/>
                        <a:t>LED Resistor Values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IR and Red LED share similar resistor and are mixed with logic control lines (orange and black). May not provide constant, correct current.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IR LED (220Ω) and Red LED (220Ω) have proper current-limiting resistors, and are clearly isolated from each other.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94360">
                <a:tc>
                  <a:txBody>
                    <a:bodyPr/>
                    <a:p>
                      <a:r>
                        <a:rPr lang="en-US" altLang="zh-CN" sz="1100"/>
                        <a:t>Signal Routing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Mixed power and signal lines may lead to </a:t>
                      </a:r>
                      <a:r>
                        <a:rPr lang="en-US" altLang="zh-CN" sz="1100"/>
                        <a:t>noisy analog readings</a:t>
                      </a:r>
                      <a:r>
                        <a:rPr lang="en-US" altLang="zh-CN" sz="1100"/>
                        <a:t>. Improper ground references.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Clean analog signal path from op-amp output to ADC (ESP32 pin). GND references are clean and separated.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53720">
                <a:tc>
                  <a:txBody>
                    <a:bodyPr/>
                    <a:p>
                      <a:r>
                        <a:rPr lang="en-US" altLang="zh-CN" sz="1100"/>
                        <a:t>Stability Components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No decoupling capacitors near op-amp.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Capacitors (100nF, 10μF, etc.) provide </a:t>
                      </a:r>
                      <a:r>
                        <a:rPr lang="en-US" altLang="zh-CN" sz="1100"/>
                        <a:t>power stability</a:t>
                      </a:r>
                      <a:r>
                        <a:rPr lang="en-US" altLang="zh-CN" sz="1100"/>
                        <a:t> and </a:t>
                      </a:r>
                      <a:r>
                        <a:rPr lang="en-US" altLang="zh-CN" sz="1100"/>
                        <a:t>signal smoothing</a:t>
                      </a:r>
                      <a:r>
                        <a:rPr lang="en-US" altLang="zh-CN" sz="1100"/>
                        <a:t>. Crucial for analog accuracy.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68630">
                <a:tc>
                  <a:txBody>
                    <a:bodyPr/>
                    <a:p>
                      <a:r>
                        <a:rPr lang="en-US" altLang="zh-CN" sz="1100"/>
                        <a:t>Analog Input to ESP32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May be affected by floating or unbuffered values.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/>
                        <a:t>Signal is properly conditioned and filtered before going into ESP32 analog pin.</a:t>
                      </a:r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60" y="1725930"/>
            <a:ext cx="10137775" cy="453834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695960" y="80391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sym typeface="+mn-ea"/>
              </a:rPr>
              <a:t>Third</a:t>
            </a:r>
            <a:r>
              <a:rPr lang="en-US" altLang="zh-CN" b="1">
                <a:sym typeface="+mn-ea"/>
              </a:rPr>
              <a:t> Circuit</a:t>
            </a:r>
            <a:r>
              <a:rPr lang="en-IN" altLang="en-US" b="1">
                <a:sym typeface="+mn-ea"/>
              </a:rPr>
              <a:t>: </a:t>
            </a:r>
            <a:endParaRPr lang="en-IN" altLang="en-US" b="1">
              <a:sym typeface="+mn-ea"/>
            </a:endParaRPr>
          </a:p>
          <a:p>
            <a:endParaRPr lang="en-IN" altLang="en-US" b="1">
              <a:sym typeface="+mn-ea"/>
            </a:endParaRPr>
          </a:p>
          <a:p>
            <a:r>
              <a:rPr lang="en-IN" altLang="en-US">
                <a:sym typeface="+mn-ea"/>
              </a:rPr>
              <a:t>removed RED LED </a:t>
            </a:r>
            <a:endParaRPr lang="en-I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20420" y="1489710"/>
            <a:ext cx="7677150" cy="46697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lnSpc>
                <a:spcPct val="120000"/>
              </a:lnSpc>
            </a:pPr>
            <a:r>
              <a:rPr lang="en-IN" altLang="en-US" sz="1500" dirty="0">
                <a:effectLst/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D</a:t>
            </a:r>
            <a:r>
              <a:rPr lang="en-US" altLang="en-GB" sz="1500" dirty="0">
                <a:effectLst/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esigned a simplified system using:</a:t>
            </a:r>
            <a:endParaRPr lang="en-US" altLang="en-GB" sz="1500" dirty="0">
              <a:solidFill>
                <a:schemeClr val="tx1"/>
              </a:solidFill>
              <a:effectLst/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  <a:p>
            <a:pPr marL="171450" indent="-1714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GB" sz="1500" dirty="0">
                <a:effectLst/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IR LED (940nm)</a:t>
            </a:r>
            <a:r>
              <a:rPr lang="en-IN" altLang="en-US" sz="1500" dirty="0">
                <a:effectLst/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 : Emites IR light through skin tissue</a:t>
            </a:r>
            <a:endParaRPr lang="en-US" altLang="en-GB" sz="1500" dirty="0">
              <a:solidFill>
                <a:schemeClr val="tx1"/>
              </a:solidFill>
              <a:effectLst/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  <a:p>
            <a:pPr marL="171450" indent="-1714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GB" sz="1500" dirty="0">
                <a:effectLst/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BPW34 photodiode</a:t>
            </a:r>
            <a:r>
              <a:rPr lang="en-IN" altLang="en-US" sz="1500" dirty="0">
                <a:effectLst/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 : Detects how much IR light is reflected back</a:t>
            </a:r>
            <a:endParaRPr lang="en-US" altLang="en-GB" sz="1500" dirty="0">
              <a:solidFill>
                <a:schemeClr val="tx1"/>
              </a:solidFill>
              <a:effectLst/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  <a:p>
            <a:pPr marL="171450" indent="-1714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GB" sz="1500" dirty="0">
                <a:effectLst/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LM358P Op-Amps</a:t>
            </a:r>
            <a:r>
              <a:rPr lang="en-IN" altLang="en-US" sz="1500" dirty="0">
                <a:effectLst/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 : signal amplification</a:t>
            </a:r>
            <a:endParaRPr lang="en-US" altLang="en-GB" sz="1500" dirty="0">
              <a:solidFill>
                <a:schemeClr val="tx1"/>
              </a:solidFill>
              <a:effectLst/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  <a:p>
            <a:pPr marL="171450" indent="-1714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GB" sz="1500" dirty="0">
                <a:effectLst/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ESP32 Dev Board</a:t>
            </a:r>
            <a:r>
              <a:rPr lang="en-IN" altLang="en-US" sz="1500" dirty="0">
                <a:effectLst/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 : Reads the analog voltage using ADC and sends to Firebase</a:t>
            </a:r>
            <a:endParaRPr lang="en-US" altLang="en-GB" sz="1500" dirty="0">
              <a:solidFill>
                <a:schemeClr val="tx1"/>
              </a:solidFill>
              <a:effectLst/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GB" sz="1500" dirty="0">
              <a:solidFill>
                <a:schemeClr val="tx1"/>
              </a:solidFill>
              <a:effectLst/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altLang="en-US" sz="1500" dirty="0">
                <a:effectLst/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P</a:t>
            </a:r>
            <a:r>
              <a:rPr lang="en-US" altLang="en-GB" sz="1500" dirty="0">
                <a:effectLst/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hotodiode was connected to LM358P op-amp configured as a voltage amplifier.</a:t>
            </a:r>
            <a:endParaRPr lang="en-US" altLang="en-GB" sz="1500" dirty="0">
              <a:solidFill>
                <a:schemeClr val="tx1"/>
              </a:solidFill>
              <a:effectLst/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GB" sz="1500" dirty="0">
                <a:effectLst/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Output of the op-amp was filtered using parallel capacitors (100nF + 10</a:t>
            </a:r>
            <a:r>
              <a:rPr lang="en-US" altLang="en-US" sz="1500" dirty="0">
                <a:effectLst/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µ</a:t>
            </a:r>
            <a:r>
              <a:rPr lang="en-US" altLang="en-GB" sz="1500" dirty="0">
                <a:effectLst/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F to GND).</a:t>
            </a:r>
            <a:endParaRPr lang="en-US" altLang="en-GB" sz="1500" dirty="0">
              <a:solidFill>
                <a:schemeClr val="tx1"/>
              </a:solidFill>
              <a:effectLst/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GB" sz="1500" dirty="0">
                <a:effectLst/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ESP32 ADC pin (GPIO3</a:t>
            </a:r>
            <a:r>
              <a:rPr lang="en-IN" altLang="en-US" sz="1500" dirty="0">
                <a:effectLst/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4</a:t>
            </a:r>
            <a:r>
              <a:rPr lang="en-US" altLang="en-GB" sz="1500" dirty="0">
                <a:effectLst/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) used to read voltage value from op-amp output.</a:t>
            </a:r>
            <a:endParaRPr lang="en-US" altLang="en-GB" sz="1500" dirty="0">
              <a:solidFill>
                <a:schemeClr val="tx1"/>
              </a:solidFill>
              <a:effectLst/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GB" sz="1500" dirty="0">
                <a:solidFill>
                  <a:schemeClr val="tx1"/>
                </a:solidFill>
                <a:effectLst/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Dual LED Visual Alerts</a:t>
            </a:r>
            <a:r>
              <a:rPr lang="en-IN" altLang="en-US" sz="1500" dirty="0">
                <a:solidFill>
                  <a:schemeClr val="tx1"/>
                </a:solidFill>
                <a:effectLst/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:</a:t>
            </a:r>
            <a:endParaRPr lang="en-US" altLang="en-GB" sz="1500" dirty="0">
              <a:solidFill>
                <a:schemeClr val="tx1"/>
              </a:solidFill>
              <a:effectLst/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IN" altLang="en-US" sz="1500" dirty="0">
                <a:solidFill>
                  <a:schemeClr val="tx1"/>
                </a:solidFill>
                <a:effectLst/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             </a:t>
            </a:r>
            <a:r>
              <a:rPr lang="en-US" altLang="en-GB" sz="1500" dirty="0">
                <a:solidFill>
                  <a:schemeClr val="tx1"/>
                </a:solidFill>
                <a:effectLst/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Green LED blinks for normal glucose levels (0.25V-1.80V)</a:t>
            </a:r>
            <a:endParaRPr lang="en-US" altLang="en-GB" sz="1500" dirty="0">
              <a:solidFill>
                <a:schemeClr val="tx1"/>
              </a:solidFill>
              <a:effectLst/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IN" altLang="en-US" sz="1500" dirty="0">
                <a:solidFill>
                  <a:schemeClr val="tx1"/>
                </a:solidFill>
                <a:effectLst/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             </a:t>
            </a:r>
            <a:r>
              <a:rPr lang="en-US" altLang="en-GB" sz="1500" dirty="0">
                <a:solidFill>
                  <a:schemeClr val="tx1"/>
                </a:solidFill>
                <a:effectLst/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Red LED blinks for high glucose levels (&gt;1.80V)</a:t>
            </a:r>
            <a:endParaRPr lang="en-US" altLang="en-GB" sz="1500" dirty="0">
              <a:solidFill>
                <a:schemeClr val="tx1"/>
              </a:solidFill>
              <a:effectLst/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GB" sz="1500" dirty="0">
              <a:solidFill>
                <a:schemeClr val="tx1"/>
              </a:solidFill>
              <a:effectLst/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en-GB" sz="1500" dirty="0">
                <a:effectLst/>
                <a:highlight>
                  <a:srgbClr val="FFFF00"/>
                </a:highlight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This setup aimed to estimate blood glucose levels non-invasively by analyzing reflected light intensity through a fingertip. The goal was to monitor light absorption changes due to glucose levels using basic ADC voltage readings.</a:t>
            </a:r>
            <a:endParaRPr lang="en-US" altLang="en-GB" sz="1500" dirty="0">
              <a:effectLst/>
              <a:highlight>
                <a:srgbClr val="FFFF00"/>
              </a:highlight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20420" y="714375"/>
            <a:ext cx="41954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defRPr/>
            </a:pPr>
            <a:r>
              <a:rPr lang="en-US" altLang="en-GB" sz="3600" dirty="0">
                <a:solidFill>
                  <a:srgbClr val="3D7183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Hardware Setup:</a:t>
            </a:r>
            <a:endParaRPr lang="en-US" altLang="en-GB" sz="3600" dirty="0">
              <a:solidFill>
                <a:srgbClr val="3D7183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2.xml><?xml version="1.0" encoding="utf-8"?>
<p:tagLst xmlns:p="http://schemas.openxmlformats.org/presentationml/2006/main">
  <p:tag name="TABLE_ENDDRAG_ORIGIN_RECT" val="811*313"/>
  <p:tag name="TABLE_ENDDRAG_RECT" val="70*120*811*313"/>
</p:tagLst>
</file>

<file path=ppt/tags/tag43.xml><?xml version="1.0" encoding="utf-8"?>
<p:tagLst xmlns:p="http://schemas.openxmlformats.org/presentationml/2006/main">
  <p:tag name="TABLE_ENDDRAG_ORIGIN_RECT" val="825*277"/>
  <p:tag name="TABLE_ENDDRAG_RECT" val="80*143*825*277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Arial Black"/>
        <a:cs typeface=""/>
      </a:majorFont>
      <a:minorFont>
        <a:latin typeface="Arial"/>
        <a:ea typeface="Arial Blac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 Black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 Black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5761</Words>
  <Application>WPS Presentation</Application>
  <PresentationFormat>宽屏</PresentationFormat>
  <Paragraphs>209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SimSun</vt:lpstr>
      <vt:lpstr>Wingdings</vt:lpstr>
      <vt:lpstr>Arial Black</vt:lpstr>
      <vt:lpstr>Microsoft YaHei</vt:lpstr>
      <vt:lpstr>Calibri</vt:lpstr>
      <vt:lpstr>quote-cjk-patch</vt:lpstr>
      <vt:lpstr>Segoe Print</vt:lpstr>
      <vt:lpstr>Arial</vt:lpstr>
      <vt:lpstr>Segoe UI</vt:lpstr>
      <vt:lpstr>Times New Roman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SREENIVAS VADITHYA</cp:lastModifiedBy>
  <cp:revision>53</cp:revision>
  <dcterms:created xsi:type="dcterms:W3CDTF">2019-04-08T01:21:00Z</dcterms:created>
  <dcterms:modified xsi:type="dcterms:W3CDTF">2025-07-08T11:13:03Z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2057-12.2.0.21602</vt:lpwstr>
  </property>
  <property fmtid="{D5CDD505-2E9C-101B-9397-08002B2CF9AE}" pid="3" name="ICV">
    <vt:lpwstr>8D1D19871CBA464F8C3771DCB076FAEF_11</vt:lpwstr>
  </property>
</Properties>
</file>