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11/layout/CircleProcess" loCatId="process" qsTypeId="urn:microsoft.com/office/officeart/2005/8/quickstyle/simple3" qsCatId="simple" csTypeId="urn:microsoft.com/office/officeart/2005/8/colors/accent1_4" csCatId="accent1" phldr="1"/>
      <dgm:spPr/>
      <dgm:t>
        <a:bodyPr/>
        <a:lstStyle/>
        <a:p>
          <a:endParaRPr lang="en-IN"/>
        </a:p>
      </dgm:t>
    </dgm:pt>
    <dgm:pt modelId="{BC7CF13E-48E6-4CCA-985F-821B0ABFE0FE}">
      <dgm:prSet phldrT="[Text]"/>
      <dgm:spPr/>
      <dgm:t>
        <a:bodyPr/>
        <a:lstStyle/>
        <a:p>
          <a:r>
            <a:rPr lang="en-IN" dirty="0"/>
            <a:t>Importing the Data</a:t>
          </a:r>
        </a:p>
      </dgm:t>
    </dgm:pt>
    <dgm:pt modelId="{7E05918B-0526-4AEB-86B4-EDB04684C6CF}" type="parTrans" cxnId="{36C641BD-F7DF-4DF1-A839-109834998E69}">
      <dgm:prSet/>
      <dgm:spPr/>
      <dgm:t>
        <a:bodyPr/>
        <a:lstStyle/>
        <a:p>
          <a:endParaRPr lang="en-IN"/>
        </a:p>
      </dgm:t>
    </dgm:pt>
    <dgm:pt modelId="{FB666919-084D-4327-91C2-7C35021E6529}" type="sibTrans" cxnId="{36C641BD-F7DF-4DF1-A839-109834998E69}">
      <dgm:prSet/>
      <dgm:spPr/>
      <dgm:t>
        <a:bodyPr/>
        <a:lstStyle/>
        <a:p>
          <a:endParaRPr lang="en-IN"/>
        </a:p>
      </dgm:t>
    </dgm:pt>
    <dgm:pt modelId="{F1296084-4882-401E-BF04-7A0E3CF44B1C}">
      <dgm:prSet phldrT="[Text]"/>
      <dgm:spPr/>
      <dgm:t>
        <a:bodyPr/>
        <a:lstStyle/>
        <a:p>
          <a:r>
            <a:rPr lang="en-IN" dirty="0"/>
            <a:t>Removing large null value columns</a:t>
          </a:r>
        </a:p>
      </dgm:t>
    </dgm:pt>
    <dgm:pt modelId="{9888371B-4A5C-4157-B290-CBDB07B56775}" type="parTrans" cxnId="{2F45672E-3E86-4173-9623-90BBA48FB1B4}">
      <dgm:prSet/>
      <dgm:spPr/>
      <dgm:t>
        <a:bodyPr/>
        <a:lstStyle/>
        <a:p>
          <a:endParaRPr lang="en-IN"/>
        </a:p>
      </dgm:t>
    </dgm:pt>
    <dgm:pt modelId="{1FB5C5A0-6E9E-4CCE-ABDE-AB89BBAF169A}" type="sibTrans" cxnId="{2F45672E-3E86-4173-9623-90BBA48FB1B4}">
      <dgm:prSet/>
      <dgm:spPr/>
      <dgm:t>
        <a:bodyPr/>
        <a:lstStyle/>
        <a:p>
          <a:endParaRPr lang="en-IN"/>
        </a:p>
      </dgm:t>
    </dgm:pt>
    <dgm:pt modelId="{314B2251-69F0-43B4-927D-418813C44B96}">
      <dgm:prSet phldrT="[Text]"/>
      <dgm:spPr/>
      <dgm:t>
        <a:bodyPr/>
        <a:lstStyle/>
        <a:p>
          <a:r>
            <a:rPr lang="en-IN" dirty="0"/>
            <a:t>Removing irrelevant columns</a:t>
          </a:r>
        </a:p>
      </dgm:t>
    </dgm:pt>
    <dgm:pt modelId="{66BD682B-36D3-4FEF-AE57-8B827B34D16F}" type="parTrans" cxnId="{41483859-7EC2-47FD-8873-D0211E86361B}">
      <dgm:prSet/>
      <dgm:spPr/>
      <dgm:t>
        <a:bodyPr/>
        <a:lstStyle/>
        <a:p>
          <a:endParaRPr lang="en-IN"/>
        </a:p>
      </dgm:t>
    </dgm:pt>
    <dgm:pt modelId="{C71F0CFE-253F-489E-BCB6-6E1A5CB619F6}" type="sibTrans" cxnId="{41483859-7EC2-47FD-8873-D0211E86361B}">
      <dgm:prSet/>
      <dgm:spPr/>
      <dgm:t>
        <a:bodyPr/>
        <a:lstStyle/>
        <a:p>
          <a:endParaRPr lang="en-IN"/>
        </a:p>
      </dgm:t>
    </dgm:pt>
    <dgm:pt modelId="{87DB4B17-95EE-423D-941B-A5ABFE70FE2B}">
      <dgm:prSet phldrT="[Text]"/>
      <dgm:spPr/>
      <dgm:t>
        <a:bodyPr/>
        <a:lstStyle/>
        <a:p>
          <a:r>
            <a:rPr lang="en-IN" dirty="0"/>
            <a:t>Removing/Fixing null values</a:t>
          </a:r>
        </a:p>
      </dgm:t>
    </dgm:pt>
    <dgm:pt modelId="{1D9AAF4C-1387-44E7-A6C0-0A93176EFBB8}" type="parTrans" cxnId="{A2111BDA-1532-41C6-AD2B-E1987CE9F0D7}">
      <dgm:prSet/>
      <dgm:spPr/>
      <dgm:t>
        <a:bodyPr/>
        <a:lstStyle/>
        <a:p>
          <a:endParaRPr lang="en-IN"/>
        </a:p>
      </dgm:t>
    </dgm:pt>
    <dgm:pt modelId="{263236C4-7DF2-4631-AE1E-B8B876BEE81E}" type="sibTrans" cxnId="{A2111BDA-1532-41C6-AD2B-E1987CE9F0D7}">
      <dgm:prSet/>
      <dgm:spPr/>
      <dgm:t>
        <a:bodyPr/>
        <a:lstStyle/>
        <a:p>
          <a:endParaRPr lang="en-IN"/>
        </a:p>
      </dgm:t>
    </dgm:pt>
    <dgm:pt modelId="{ECBC75CF-DEC3-4DA9-84A8-9303AC7D9D10}">
      <dgm:prSet phldrT="[Text]"/>
      <dgm:spPr/>
      <dgm:t>
        <a:bodyPr/>
        <a:lstStyle/>
        <a:p>
          <a:r>
            <a:rPr lang="en-IN" dirty="0"/>
            <a:t>Correcting data types and deriving new columns</a:t>
          </a:r>
        </a:p>
      </dgm:t>
    </dgm:pt>
    <dgm:pt modelId="{CF68D833-C8E6-4F3B-9898-BC9BF11A2A15}" type="parTrans" cxnId="{E18A9305-91A0-4FB8-AD46-D74A4ADB56EF}">
      <dgm:prSet/>
      <dgm:spPr/>
      <dgm:t>
        <a:bodyPr/>
        <a:lstStyle/>
        <a:p>
          <a:endParaRPr lang="en-IN"/>
        </a:p>
      </dgm:t>
    </dgm:pt>
    <dgm:pt modelId="{A7208B2A-6D36-4886-AAC4-D9BEA8EE8562}" type="sibTrans" cxnId="{E18A9305-91A0-4FB8-AD46-D74A4ADB56EF}">
      <dgm:prSet/>
      <dgm:spPr/>
      <dgm:t>
        <a:bodyPr/>
        <a:lstStyle/>
        <a:p>
          <a:endParaRPr lang="en-IN"/>
        </a:p>
      </dgm:t>
    </dgm:pt>
    <dgm:pt modelId="{971EEFAB-30DE-498D-B3A8-82613F1C2D33}">
      <dgm:prSet phldrT="[Text]"/>
      <dgm:spPr/>
      <dgm:t>
        <a:bodyPr/>
        <a:lstStyle/>
        <a:p>
          <a:r>
            <a:rPr lang="en-IN" dirty="0"/>
            <a:t>Filter Data </a:t>
          </a:r>
          <a:r>
            <a:rPr lang="en-IN" dirty="0" smtClean="0"/>
            <a:t>as per requirement</a:t>
          </a:r>
          <a:r>
            <a:rPr lang="en-IN" dirty="0"/>
            <a:t>.</a:t>
          </a:r>
        </a:p>
      </dgm:t>
    </dgm:pt>
    <dgm:pt modelId="{831BB1E2-475A-4661-80C2-E40BF5D9E34B}" type="parTrans" cxnId="{BF9BF496-C5ED-4BEB-9AEF-BD6A25A24FC7}">
      <dgm:prSet/>
      <dgm:spPr/>
      <dgm:t>
        <a:bodyPr/>
        <a:lstStyle/>
        <a:p>
          <a:endParaRPr lang="en-IN"/>
        </a:p>
      </dgm:t>
    </dgm:pt>
    <dgm:pt modelId="{DC4C381D-A777-4155-B913-2C8B4E3FAF59}" type="sibTrans" cxnId="{BF9BF496-C5ED-4BEB-9AEF-BD6A25A24FC7}">
      <dgm:prSet/>
      <dgm:spPr/>
      <dgm:t>
        <a:bodyPr/>
        <a:lstStyle/>
        <a:p>
          <a:endParaRPr lang="en-IN"/>
        </a:p>
      </dgm:t>
    </dgm:pt>
    <dgm:pt modelId="{D615DE8F-9EE7-47E6-BDBC-27210AD6B66B}">
      <dgm:prSet phldrT="[Text]"/>
      <dgm:spPr/>
      <dgm:t>
        <a:bodyPr/>
        <a:lstStyle/>
        <a:p>
          <a:r>
            <a:rPr lang="en-IN" dirty="0"/>
            <a:t>Removing Duplicate Data</a:t>
          </a:r>
        </a:p>
      </dgm:t>
    </dgm:pt>
    <dgm:pt modelId="{93A51C8E-9C62-4136-99E6-002C03381813}" type="parTrans" cxnId="{9F5B7053-8F24-40A5-AD33-81E0947D25E1}">
      <dgm:prSet/>
      <dgm:spPr/>
      <dgm:t>
        <a:bodyPr/>
        <a:lstStyle/>
        <a:p>
          <a:endParaRPr lang="en-IN"/>
        </a:p>
      </dgm:t>
    </dgm:pt>
    <dgm:pt modelId="{925F4C72-E967-493B-AA5D-FFDD838D902E}" type="sibTrans" cxnId="{9F5B7053-8F24-40A5-AD33-81E0947D25E1}">
      <dgm:prSet/>
      <dgm:spPr/>
      <dgm:t>
        <a:bodyPr/>
        <a:lstStyle/>
        <a:p>
          <a:endParaRPr lang="en-IN"/>
        </a:p>
      </dgm:t>
    </dgm:pt>
    <dgm:pt modelId="{0077A407-AF31-4E4B-ADC5-01EE984AE18F}">
      <dgm:prSet phldrT="[Text]"/>
      <dgm:spPr/>
      <dgm:t>
        <a:bodyPr/>
        <a:lstStyle/>
        <a:p>
          <a:r>
            <a:rPr lang="en-IN" dirty="0"/>
            <a:t>Removing outliers</a:t>
          </a:r>
        </a:p>
      </dgm:t>
    </dgm:pt>
    <dgm:pt modelId="{4B2F5796-0038-454F-AB7E-2B9557BD4003}" type="parTrans" cxnId="{E064EA00-E0DE-45E9-BE9D-98B715DBDDFB}">
      <dgm:prSet/>
      <dgm:spPr/>
      <dgm:t>
        <a:bodyPr/>
        <a:lstStyle/>
        <a:p>
          <a:endParaRPr lang="en-IN"/>
        </a:p>
      </dgm:t>
    </dgm:pt>
    <dgm:pt modelId="{A4E73DA2-2320-4163-8227-C40ED6F745F1}" type="sibTrans" cxnId="{E064EA00-E0DE-45E9-BE9D-98B715DBDDFB}">
      <dgm:prSet/>
      <dgm:spPr/>
      <dgm:t>
        <a:bodyPr/>
        <a:lstStyle/>
        <a:p>
          <a:endParaRPr lang="en-IN"/>
        </a:p>
      </dgm:t>
    </dgm:pt>
    <dgm:pt modelId="{9F8F8286-68C6-4549-9CBE-3C72908A6C10}" type="pres">
      <dgm:prSet presAssocID="{43AD8D62-DCC2-4CBE-83DA-9ECE1DD16F87}" presName="Name0" presStyleCnt="0">
        <dgm:presLayoutVars>
          <dgm:chMax val="11"/>
          <dgm:chPref val="11"/>
          <dgm:dir/>
          <dgm:resizeHandles/>
        </dgm:presLayoutVars>
      </dgm:prSet>
      <dgm:spPr/>
      <dgm:t>
        <a:bodyPr/>
        <a:lstStyle/>
        <a:p>
          <a:endParaRPr lang="en-US"/>
        </a:p>
      </dgm:t>
    </dgm:pt>
    <dgm:pt modelId="{78BA1824-6AEB-415F-9133-28B03579978C}" type="pres">
      <dgm:prSet presAssocID="{0077A407-AF31-4E4B-ADC5-01EE984AE18F}" presName="Accent8" presStyleCnt="0"/>
      <dgm:spPr/>
    </dgm:pt>
    <dgm:pt modelId="{D7382D3E-6F29-4974-8F9D-8075582475C6}" type="pres">
      <dgm:prSet presAssocID="{0077A407-AF31-4E4B-ADC5-01EE984AE18F}" presName="Accent" presStyleLbl="node1" presStyleIdx="0" presStyleCnt="8"/>
      <dgm:spPr/>
    </dgm:pt>
    <dgm:pt modelId="{5B006B3B-C292-4C75-B336-BEFEFECE744D}" type="pres">
      <dgm:prSet presAssocID="{0077A407-AF31-4E4B-ADC5-01EE984AE18F}" presName="ParentBackground8" presStyleCnt="0"/>
      <dgm:spPr/>
    </dgm:pt>
    <dgm:pt modelId="{DB90073F-2185-47A1-B698-F12F814965C4}" type="pres">
      <dgm:prSet presAssocID="{0077A407-AF31-4E4B-ADC5-01EE984AE18F}" presName="ParentBackground" presStyleLbl="fgAcc1" presStyleIdx="0" presStyleCnt="8"/>
      <dgm:spPr/>
      <dgm:t>
        <a:bodyPr/>
        <a:lstStyle/>
        <a:p>
          <a:endParaRPr lang="en-US"/>
        </a:p>
      </dgm:t>
    </dgm:pt>
    <dgm:pt modelId="{C38C5FBA-DADB-4A87-84C6-839503B62D23}" type="pres">
      <dgm:prSet presAssocID="{0077A407-AF31-4E4B-ADC5-01EE984AE18F}" presName="Parent8" presStyleLbl="revTx" presStyleIdx="0" presStyleCnt="0">
        <dgm:presLayoutVars>
          <dgm:chMax val="1"/>
          <dgm:chPref val="1"/>
          <dgm:bulletEnabled val="1"/>
        </dgm:presLayoutVars>
      </dgm:prSet>
      <dgm:spPr/>
      <dgm:t>
        <a:bodyPr/>
        <a:lstStyle/>
        <a:p>
          <a:endParaRPr lang="en-US"/>
        </a:p>
      </dgm:t>
    </dgm:pt>
    <dgm:pt modelId="{764DCF55-2E4D-46E5-92FF-DF99C9BCA931}" type="pres">
      <dgm:prSet presAssocID="{971EEFAB-30DE-498D-B3A8-82613F1C2D33}" presName="Accent7" presStyleCnt="0"/>
      <dgm:spPr/>
    </dgm:pt>
    <dgm:pt modelId="{2BE9F39C-235E-411C-BF8E-8A13D173AE9E}" type="pres">
      <dgm:prSet presAssocID="{971EEFAB-30DE-498D-B3A8-82613F1C2D33}" presName="Accent" presStyleLbl="node1" presStyleIdx="1" presStyleCnt="8"/>
      <dgm:spPr/>
    </dgm:pt>
    <dgm:pt modelId="{9F9A6261-9CC5-44D2-9E37-BC6935BB35AF}" type="pres">
      <dgm:prSet presAssocID="{971EEFAB-30DE-498D-B3A8-82613F1C2D33}" presName="ParentBackground7" presStyleCnt="0"/>
      <dgm:spPr/>
    </dgm:pt>
    <dgm:pt modelId="{3BE64DAB-3AC6-4A3B-A1E2-9E92E31E6FA5}" type="pres">
      <dgm:prSet presAssocID="{971EEFAB-30DE-498D-B3A8-82613F1C2D33}" presName="ParentBackground" presStyleLbl="fgAcc1" presStyleIdx="1" presStyleCnt="8"/>
      <dgm:spPr/>
      <dgm:t>
        <a:bodyPr/>
        <a:lstStyle/>
        <a:p>
          <a:endParaRPr lang="en-US"/>
        </a:p>
      </dgm:t>
    </dgm:pt>
    <dgm:pt modelId="{1A3E8D9D-0156-4E84-9321-718F9489C3A4}" type="pres">
      <dgm:prSet presAssocID="{971EEFAB-30DE-498D-B3A8-82613F1C2D33}" presName="Parent7" presStyleLbl="revTx" presStyleIdx="0" presStyleCnt="0">
        <dgm:presLayoutVars>
          <dgm:chMax val="1"/>
          <dgm:chPref val="1"/>
          <dgm:bulletEnabled val="1"/>
        </dgm:presLayoutVars>
      </dgm:prSet>
      <dgm:spPr/>
      <dgm:t>
        <a:bodyPr/>
        <a:lstStyle/>
        <a:p>
          <a:endParaRPr lang="en-US"/>
        </a:p>
      </dgm:t>
    </dgm:pt>
    <dgm:pt modelId="{4D42814F-06AA-465F-B4B2-AC4892103DCA}" type="pres">
      <dgm:prSet presAssocID="{ECBC75CF-DEC3-4DA9-84A8-9303AC7D9D10}" presName="Accent6" presStyleCnt="0"/>
      <dgm:spPr/>
    </dgm:pt>
    <dgm:pt modelId="{1F3ABD3F-CEAA-40E1-9225-2D69D88D1AFD}" type="pres">
      <dgm:prSet presAssocID="{ECBC75CF-DEC3-4DA9-84A8-9303AC7D9D10}" presName="Accent" presStyleLbl="node1" presStyleIdx="2" presStyleCnt="8"/>
      <dgm:spPr/>
    </dgm:pt>
    <dgm:pt modelId="{10B2D188-85FB-459F-B891-C4291FFBEA8C}" type="pres">
      <dgm:prSet presAssocID="{ECBC75CF-DEC3-4DA9-84A8-9303AC7D9D10}" presName="ParentBackground6" presStyleCnt="0"/>
      <dgm:spPr/>
    </dgm:pt>
    <dgm:pt modelId="{66F3890C-83D3-4C43-9938-3E5E482DE637}" type="pres">
      <dgm:prSet presAssocID="{ECBC75CF-DEC3-4DA9-84A8-9303AC7D9D10}" presName="ParentBackground" presStyleLbl="fgAcc1" presStyleIdx="2" presStyleCnt="8"/>
      <dgm:spPr/>
      <dgm:t>
        <a:bodyPr/>
        <a:lstStyle/>
        <a:p>
          <a:endParaRPr lang="en-US"/>
        </a:p>
      </dgm:t>
    </dgm:pt>
    <dgm:pt modelId="{D371DF48-5195-4C34-9CE8-BD5C936F68AC}" type="pres">
      <dgm:prSet presAssocID="{ECBC75CF-DEC3-4DA9-84A8-9303AC7D9D10}" presName="Parent6" presStyleLbl="revTx" presStyleIdx="0" presStyleCnt="0">
        <dgm:presLayoutVars>
          <dgm:chMax val="1"/>
          <dgm:chPref val="1"/>
          <dgm:bulletEnabled val="1"/>
        </dgm:presLayoutVars>
      </dgm:prSet>
      <dgm:spPr/>
      <dgm:t>
        <a:bodyPr/>
        <a:lstStyle/>
        <a:p>
          <a:endParaRPr lang="en-US"/>
        </a:p>
      </dgm:t>
    </dgm:pt>
    <dgm:pt modelId="{FA850F7A-A004-447D-BBE2-5248EC1C4856}" type="pres">
      <dgm:prSet presAssocID="{87DB4B17-95EE-423D-941B-A5ABFE70FE2B}" presName="Accent5" presStyleCnt="0"/>
      <dgm:spPr/>
    </dgm:pt>
    <dgm:pt modelId="{16824EEA-A689-4234-B17B-2A61F9008F8F}" type="pres">
      <dgm:prSet presAssocID="{87DB4B17-95EE-423D-941B-A5ABFE70FE2B}" presName="Accent" presStyleLbl="node1" presStyleIdx="3" presStyleCnt="8"/>
      <dgm:spPr/>
    </dgm:pt>
    <dgm:pt modelId="{3D0081D0-B567-454F-AA44-EADAB5CDB0C0}" type="pres">
      <dgm:prSet presAssocID="{87DB4B17-95EE-423D-941B-A5ABFE70FE2B}" presName="ParentBackground5" presStyleCnt="0"/>
      <dgm:spPr/>
    </dgm:pt>
    <dgm:pt modelId="{AD9B1121-BF9C-4074-B3EC-DD8B1E34B145}" type="pres">
      <dgm:prSet presAssocID="{87DB4B17-95EE-423D-941B-A5ABFE70FE2B}" presName="ParentBackground" presStyleLbl="fgAcc1" presStyleIdx="3" presStyleCnt="8"/>
      <dgm:spPr/>
      <dgm:t>
        <a:bodyPr/>
        <a:lstStyle/>
        <a:p>
          <a:endParaRPr lang="en-US"/>
        </a:p>
      </dgm:t>
    </dgm:pt>
    <dgm:pt modelId="{47E3129D-31DE-4A9C-BCFC-F76EC5BD009C}" type="pres">
      <dgm:prSet presAssocID="{87DB4B17-95EE-423D-941B-A5ABFE70FE2B}" presName="Parent5" presStyleLbl="revTx" presStyleIdx="0" presStyleCnt="0">
        <dgm:presLayoutVars>
          <dgm:chMax val="1"/>
          <dgm:chPref val="1"/>
          <dgm:bulletEnabled val="1"/>
        </dgm:presLayoutVars>
      </dgm:prSet>
      <dgm:spPr/>
      <dgm:t>
        <a:bodyPr/>
        <a:lstStyle/>
        <a:p>
          <a:endParaRPr lang="en-US"/>
        </a:p>
      </dgm:t>
    </dgm:pt>
    <dgm:pt modelId="{E22AF47E-6A71-4043-B25D-67B56C2C21A0}" type="pres">
      <dgm:prSet presAssocID="{314B2251-69F0-43B4-927D-418813C44B96}" presName="Accent4" presStyleCnt="0"/>
      <dgm:spPr/>
    </dgm:pt>
    <dgm:pt modelId="{BDD731B0-50CA-4E29-9754-BDCB1EBC4DBA}" type="pres">
      <dgm:prSet presAssocID="{314B2251-69F0-43B4-927D-418813C44B96}" presName="Accent" presStyleLbl="node1" presStyleIdx="4" presStyleCnt="8"/>
      <dgm:spPr/>
    </dgm:pt>
    <dgm:pt modelId="{1A8FF917-7F6D-4265-8480-A55EF8CCFA77}" type="pres">
      <dgm:prSet presAssocID="{314B2251-69F0-43B4-927D-418813C44B96}" presName="ParentBackground4" presStyleCnt="0"/>
      <dgm:spPr/>
    </dgm:pt>
    <dgm:pt modelId="{14FE1DC8-1ACC-4C51-8D78-8809CE3D8ACB}" type="pres">
      <dgm:prSet presAssocID="{314B2251-69F0-43B4-927D-418813C44B96}" presName="ParentBackground" presStyleLbl="fgAcc1" presStyleIdx="4" presStyleCnt="8"/>
      <dgm:spPr/>
      <dgm:t>
        <a:bodyPr/>
        <a:lstStyle/>
        <a:p>
          <a:endParaRPr lang="en-US"/>
        </a:p>
      </dgm:t>
    </dgm:pt>
    <dgm:pt modelId="{02216165-2620-4547-AD38-089AA80A0292}" type="pres">
      <dgm:prSet presAssocID="{314B2251-69F0-43B4-927D-418813C44B96}" presName="Parent4" presStyleLbl="revTx" presStyleIdx="0" presStyleCnt="0">
        <dgm:presLayoutVars>
          <dgm:chMax val="1"/>
          <dgm:chPref val="1"/>
          <dgm:bulletEnabled val="1"/>
        </dgm:presLayoutVars>
      </dgm:prSet>
      <dgm:spPr/>
      <dgm:t>
        <a:bodyPr/>
        <a:lstStyle/>
        <a:p>
          <a:endParaRPr lang="en-US"/>
        </a:p>
      </dgm:t>
    </dgm:pt>
    <dgm:pt modelId="{E403894A-A6D5-491C-ACAD-0E88054F2A31}" type="pres">
      <dgm:prSet presAssocID="{D615DE8F-9EE7-47E6-BDBC-27210AD6B66B}" presName="Accent3" presStyleCnt="0"/>
      <dgm:spPr/>
    </dgm:pt>
    <dgm:pt modelId="{B691AD74-CB7C-411B-B530-375303D136AA}" type="pres">
      <dgm:prSet presAssocID="{D615DE8F-9EE7-47E6-BDBC-27210AD6B66B}" presName="Accent" presStyleLbl="node1" presStyleIdx="5" presStyleCnt="8"/>
      <dgm:spPr/>
    </dgm:pt>
    <dgm:pt modelId="{4A9C726A-A5F2-4191-AC7F-BEE729D8145F}" type="pres">
      <dgm:prSet presAssocID="{D615DE8F-9EE7-47E6-BDBC-27210AD6B66B}" presName="ParentBackground3" presStyleCnt="0"/>
      <dgm:spPr/>
    </dgm:pt>
    <dgm:pt modelId="{8E0A8684-00A6-4A21-A804-575A7B187691}" type="pres">
      <dgm:prSet presAssocID="{D615DE8F-9EE7-47E6-BDBC-27210AD6B66B}" presName="ParentBackground" presStyleLbl="fgAcc1" presStyleIdx="5" presStyleCnt="8"/>
      <dgm:spPr/>
      <dgm:t>
        <a:bodyPr/>
        <a:lstStyle/>
        <a:p>
          <a:endParaRPr lang="en-US"/>
        </a:p>
      </dgm:t>
    </dgm:pt>
    <dgm:pt modelId="{841AED65-E331-4372-9B23-246A2376DD0E}" type="pres">
      <dgm:prSet presAssocID="{D615DE8F-9EE7-47E6-BDBC-27210AD6B66B}" presName="Parent3" presStyleLbl="revTx" presStyleIdx="0" presStyleCnt="0">
        <dgm:presLayoutVars>
          <dgm:chMax val="1"/>
          <dgm:chPref val="1"/>
          <dgm:bulletEnabled val="1"/>
        </dgm:presLayoutVars>
      </dgm:prSet>
      <dgm:spPr/>
      <dgm:t>
        <a:bodyPr/>
        <a:lstStyle/>
        <a:p>
          <a:endParaRPr lang="en-US"/>
        </a:p>
      </dgm:t>
    </dgm:pt>
    <dgm:pt modelId="{E5EB84FB-DBB0-46BB-9BA9-2F00C1B68EB5}" type="pres">
      <dgm:prSet presAssocID="{F1296084-4882-401E-BF04-7A0E3CF44B1C}" presName="Accent2" presStyleCnt="0"/>
      <dgm:spPr/>
    </dgm:pt>
    <dgm:pt modelId="{EA7B42BF-893D-4FB3-9F39-7041EDA2C69B}" type="pres">
      <dgm:prSet presAssocID="{F1296084-4882-401E-BF04-7A0E3CF44B1C}" presName="Accent" presStyleLbl="node1" presStyleIdx="6" presStyleCnt="8"/>
      <dgm:spPr/>
    </dgm:pt>
    <dgm:pt modelId="{22421FC5-B21B-4529-94CE-C5B3D8374DAF}" type="pres">
      <dgm:prSet presAssocID="{F1296084-4882-401E-BF04-7A0E3CF44B1C}" presName="ParentBackground2" presStyleCnt="0"/>
      <dgm:spPr/>
    </dgm:pt>
    <dgm:pt modelId="{A07BB201-FE5F-4451-BFF1-64798F25C5C1}" type="pres">
      <dgm:prSet presAssocID="{F1296084-4882-401E-BF04-7A0E3CF44B1C}" presName="ParentBackground" presStyleLbl="fgAcc1" presStyleIdx="6" presStyleCnt="8"/>
      <dgm:spPr/>
      <dgm:t>
        <a:bodyPr/>
        <a:lstStyle/>
        <a:p>
          <a:endParaRPr lang="en-US"/>
        </a:p>
      </dgm:t>
    </dgm:pt>
    <dgm:pt modelId="{A62FE234-898D-4084-AD56-85E70D2C2E0F}" type="pres">
      <dgm:prSet presAssocID="{F1296084-4882-401E-BF04-7A0E3CF44B1C}" presName="Parent2" presStyleLbl="revTx" presStyleIdx="0" presStyleCnt="0">
        <dgm:presLayoutVars>
          <dgm:chMax val="1"/>
          <dgm:chPref val="1"/>
          <dgm:bulletEnabled val="1"/>
        </dgm:presLayoutVars>
      </dgm:prSet>
      <dgm:spPr/>
      <dgm:t>
        <a:bodyPr/>
        <a:lstStyle/>
        <a:p>
          <a:endParaRPr lang="en-US"/>
        </a:p>
      </dgm:t>
    </dgm:pt>
    <dgm:pt modelId="{99728451-9069-4F4E-B5B2-54A29103BC2D}" type="pres">
      <dgm:prSet presAssocID="{BC7CF13E-48E6-4CCA-985F-821B0ABFE0FE}" presName="Accent1" presStyleCnt="0"/>
      <dgm:spPr/>
    </dgm:pt>
    <dgm:pt modelId="{2800F6E6-7C9D-4AD0-8A95-9F2EECE35CE5}" type="pres">
      <dgm:prSet presAssocID="{BC7CF13E-48E6-4CCA-985F-821B0ABFE0FE}" presName="Accent" presStyleLbl="node1" presStyleIdx="7" presStyleCnt="8"/>
      <dgm:spPr/>
    </dgm:pt>
    <dgm:pt modelId="{DF8EEE90-D97F-4B37-A04B-F5520CF6A9EF}" type="pres">
      <dgm:prSet presAssocID="{BC7CF13E-48E6-4CCA-985F-821B0ABFE0FE}" presName="ParentBackground1" presStyleCnt="0"/>
      <dgm:spPr/>
    </dgm:pt>
    <dgm:pt modelId="{DB418493-11A7-4203-8111-DACEBAA162ED}" type="pres">
      <dgm:prSet presAssocID="{BC7CF13E-48E6-4CCA-985F-821B0ABFE0FE}" presName="ParentBackground" presStyleLbl="fgAcc1" presStyleIdx="7" presStyleCnt="8"/>
      <dgm:spPr/>
      <dgm:t>
        <a:bodyPr/>
        <a:lstStyle/>
        <a:p>
          <a:endParaRPr lang="en-US"/>
        </a:p>
      </dgm:t>
    </dgm:pt>
    <dgm:pt modelId="{035DCACE-955D-425D-99A7-051BCD2BF7DB}" type="pres">
      <dgm:prSet presAssocID="{BC7CF13E-48E6-4CCA-985F-821B0ABFE0FE}" presName="Parent1" presStyleLbl="revTx" presStyleIdx="0" presStyleCnt="0">
        <dgm:presLayoutVars>
          <dgm:chMax val="1"/>
          <dgm:chPref val="1"/>
          <dgm:bulletEnabled val="1"/>
        </dgm:presLayoutVars>
      </dgm:prSet>
      <dgm:spPr/>
      <dgm:t>
        <a:bodyPr/>
        <a:lstStyle/>
        <a:p>
          <a:endParaRPr lang="en-US"/>
        </a:p>
      </dgm:t>
    </dgm:pt>
  </dgm:ptLst>
  <dgm:cxnLst>
    <dgm:cxn modelId="{E5567FEE-7803-475C-830A-7F5AF96EF670}" type="presOf" srcId="{0077A407-AF31-4E4B-ADC5-01EE984AE18F}" destId="{DB90073F-2185-47A1-B698-F12F814965C4}" srcOrd="0" destOrd="0" presId="urn:microsoft.com/office/officeart/2011/layout/CircleProcess"/>
    <dgm:cxn modelId="{BF9BF496-C5ED-4BEB-9AEF-BD6A25A24FC7}" srcId="{43AD8D62-DCC2-4CBE-83DA-9ECE1DD16F87}" destId="{971EEFAB-30DE-498D-B3A8-82613F1C2D33}" srcOrd="6" destOrd="0" parTransId="{831BB1E2-475A-4661-80C2-E40BF5D9E34B}" sibTransId="{DC4C381D-A777-4155-B913-2C8B4E3FAF59}"/>
    <dgm:cxn modelId="{B5188FC5-5261-4A12-BECC-4D1AC234EF79}" type="presOf" srcId="{ECBC75CF-DEC3-4DA9-84A8-9303AC7D9D10}" destId="{D371DF48-5195-4C34-9CE8-BD5C936F68AC}" srcOrd="1" destOrd="0" presId="urn:microsoft.com/office/officeart/2011/layout/CircleProcess"/>
    <dgm:cxn modelId="{9A0779CA-4D41-4212-8C44-91B77C1DB7F8}" type="presOf" srcId="{BC7CF13E-48E6-4CCA-985F-821B0ABFE0FE}" destId="{DB418493-11A7-4203-8111-DACEBAA162ED}" srcOrd="0" destOrd="0" presId="urn:microsoft.com/office/officeart/2011/layout/CircleProcess"/>
    <dgm:cxn modelId="{72242018-7972-4E69-AEF9-9A5BA99745F3}" type="presOf" srcId="{87DB4B17-95EE-423D-941B-A5ABFE70FE2B}" destId="{AD9B1121-BF9C-4074-B3EC-DD8B1E34B145}" srcOrd="0" destOrd="0" presId="urn:microsoft.com/office/officeart/2011/layout/CircleProcess"/>
    <dgm:cxn modelId="{D1E98775-222C-440C-924B-70ED60023C8D}" type="presOf" srcId="{314B2251-69F0-43B4-927D-418813C44B96}" destId="{14FE1DC8-1ACC-4C51-8D78-8809CE3D8ACB}" srcOrd="0" destOrd="0" presId="urn:microsoft.com/office/officeart/2011/layout/CircleProcess"/>
    <dgm:cxn modelId="{B4BF3543-6501-43DA-BC9E-B1EE57DB5812}" type="presOf" srcId="{D615DE8F-9EE7-47E6-BDBC-27210AD6B66B}" destId="{841AED65-E331-4372-9B23-246A2376DD0E}" srcOrd="1" destOrd="0" presId="urn:microsoft.com/office/officeart/2011/layout/CircleProcess"/>
    <dgm:cxn modelId="{65EB1EC0-379D-44EC-A3C9-CD65B13B6296}" type="presOf" srcId="{43AD8D62-DCC2-4CBE-83DA-9ECE1DD16F87}" destId="{9F8F8286-68C6-4549-9CBE-3C72908A6C10}" srcOrd="0" destOrd="0" presId="urn:microsoft.com/office/officeart/2011/layout/CircleProcess"/>
    <dgm:cxn modelId="{A1D3634C-0FB6-45FC-A81E-15441E28A772}" type="presOf" srcId="{F1296084-4882-401E-BF04-7A0E3CF44B1C}" destId="{A07BB201-FE5F-4451-BFF1-64798F25C5C1}" srcOrd="0" destOrd="0" presId="urn:microsoft.com/office/officeart/2011/layout/CircleProcess"/>
    <dgm:cxn modelId="{E18A9305-91A0-4FB8-AD46-D74A4ADB56EF}" srcId="{43AD8D62-DCC2-4CBE-83DA-9ECE1DD16F87}" destId="{ECBC75CF-DEC3-4DA9-84A8-9303AC7D9D10}" srcOrd="5" destOrd="0" parTransId="{CF68D833-C8E6-4F3B-9898-BC9BF11A2A15}" sibTransId="{A7208B2A-6D36-4886-AAC4-D9BEA8EE8562}"/>
    <dgm:cxn modelId="{9F5B7053-8F24-40A5-AD33-81E0947D25E1}" srcId="{43AD8D62-DCC2-4CBE-83DA-9ECE1DD16F87}" destId="{D615DE8F-9EE7-47E6-BDBC-27210AD6B66B}" srcOrd="2" destOrd="0" parTransId="{93A51C8E-9C62-4136-99E6-002C03381813}" sibTransId="{925F4C72-E967-493B-AA5D-FFDD838D902E}"/>
    <dgm:cxn modelId="{30E10D1F-8E26-4D10-9BB8-4DD58F13C835}" type="presOf" srcId="{BC7CF13E-48E6-4CCA-985F-821B0ABFE0FE}" destId="{035DCACE-955D-425D-99A7-051BCD2BF7DB}" srcOrd="1" destOrd="0" presId="urn:microsoft.com/office/officeart/2011/layout/CircleProcess"/>
    <dgm:cxn modelId="{A2111BDA-1532-41C6-AD2B-E1987CE9F0D7}" srcId="{43AD8D62-DCC2-4CBE-83DA-9ECE1DD16F87}" destId="{87DB4B17-95EE-423D-941B-A5ABFE70FE2B}" srcOrd="4" destOrd="0" parTransId="{1D9AAF4C-1387-44E7-A6C0-0A93176EFBB8}" sibTransId="{263236C4-7DF2-4631-AE1E-B8B876BEE81E}"/>
    <dgm:cxn modelId="{41483859-7EC2-47FD-8873-D0211E86361B}" srcId="{43AD8D62-DCC2-4CBE-83DA-9ECE1DD16F87}" destId="{314B2251-69F0-43B4-927D-418813C44B96}" srcOrd="3" destOrd="0" parTransId="{66BD682B-36D3-4FEF-AE57-8B827B34D16F}" sibTransId="{C71F0CFE-253F-489E-BCB6-6E1A5CB619F6}"/>
    <dgm:cxn modelId="{E064EA00-E0DE-45E9-BE9D-98B715DBDDFB}" srcId="{43AD8D62-DCC2-4CBE-83DA-9ECE1DD16F87}" destId="{0077A407-AF31-4E4B-ADC5-01EE984AE18F}" srcOrd="7" destOrd="0" parTransId="{4B2F5796-0038-454F-AB7E-2B9557BD4003}" sibTransId="{A4E73DA2-2320-4163-8227-C40ED6F745F1}"/>
    <dgm:cxn modelId="{02F95534-A2BD-420B-B949-27547AAD3692}" type="presOf" srcId="{314B2251-69F0-43B4-927D-418813C44B96}" destId="{02216165-2620-4547-AD38-089AA80A0292}" srcOrd="1" destOrd="0" presId="urn:microsoft.com/office/officeart/2011/layout/CircleProcess"/>
    <dgm:cxn modelId="{2D99DEB7-AB0F-4ABA-82FC-26E2D7E26FC3}" type="presOf" srcId="{0077A407-AF31-4E4B-ADC5-01EE984AE18F}" destId="{C38C5FBA-DADB-4A87-84C6-839503B62D23}" srcOrd="1" destOrd="0" presId="urn:microsoft.com/office/officeart/2011/layout/CircleProcess"/>
    <dgm:cxn modelId="{36C641BD-F7DF-4DF1-A839-109834998E69}" srcId="{43AD8D62-DCC2-4CBE-83DA-9ECE1DD16F87}" destId="{BC7CF13E-48E6-4CCA-985F-821B0ABFE0FE}" srcOrd="0" destOrd="0" parTransId="{7E05918B-0526-4AEB-86B4-EDB04684C6CF}" sibTransId="{FB666919-084D-4327-91C2-7C35021E6529}"/>
    <dgm:cxn modelId="{2F45672E-3E86-4173-9623-90BBA48FB1B4}" srcId="{43AD8D62-DCC2-4CBE-83DA-9ECE1DD16F87}" destId="{F1296084-4882-401E-BF04-7A0E3CF44B1C}" srcOrd="1" destOrd="0" parTransId="{9888371B-4A5C-4157-B290-CBDB07B56775}" sibTransId="{1FB5C5A0-6E9E-4CCE-ABDE-AB89BBAF169A}"/>
    <dgm:cxn modelId="{341A2AED-B3C5-4E70-8BFB-F41E1B314855}" type="presOf" srcId="{F1296084-4882-401E-BF04-7A0E3CF44B1C}" destId="{A62FE234-898D-4084-AD56-85E70D2C2E0F}" srcOrd="1" destOrd="0" presId="urn:microsoft.com/office/officeart/2011/layout/CircleProcess"/>
    <dgm:cxn modelId="{23366171-16EF-4907-BBD4-5AAC46AE0A79}" type="presOf" srcId="{971EEFAB-30DE-498D-B3A8-82613F1C2D33}" destId="{1A3E8D9D-0156-4E84-9321-718F9489C3A4}" srcOrd="1" destOrd="0" presId="urn:microsoft.com/office/officeart/2011/layout/CircleProcess"/>
    <dgm:cxn modelId="{318C816E-2722-4077-BD57-FA048A629D19}" type="presOf" srcId="{ECBC75CF-DEC3-4DA9-84A8-9303AC7D9D10}" destId="{66F3890C-83D3-4C43-9938-3E5E482DE637}" srcOrd="0" destOrd="0" presId="urn:microsoft.com/office/officeart/2011/layout/CircleProcess"/>
    <dgm:cxn modelId="{0B807584-A1D5-4398-8474-F5783404DD78}" type="presOf" srcId="{D615DE8F-9EE7-47E6-BDBC-27210AD6B66B}" destId="{8E0A8684-00A6-4A21-A804-575A7B187691}" srcOrd="0" destOrd="0" presId="urn:microsoft.com/office/officeart/2011/layout/CircleProcess"/>
    <dgm:cxn modelId="{83E4F284-6762-4A50-8235-7D581EC239F9}" type="presOf" srcId="{87DB4B17-95EE-423D-941B-A5ABFE70FE2B}" destId="{47E3129D-31DE-4A9C-BCFC-F76EC5BD009C}" srcOrd="1" destOrd="0" presId="urn:microsoft.com/office/officeart/2011/layout/CircleProcess"/>
    <dgm:cxn modelId="{AD98CE73-02B8-4B16-8D56-B6DE7B39301E}" type="presOf" srcId="{971EEFAB-30DE-498D-B3A8-82613F1C2D33}" destId="{3BE64DAB-3AC6-4A3B-A1E2-9E92E31E6FA5}" srcOrd="0" destOrd="0" presId="urn:microsoft.com/office/officeart/2011/layout/CircleProcess"/>
    <dgm:cxn modelId="{0D3528A1-A51C-41D4-867D-E3DC83291C5A}" type="presParOf" srcId="{9F8F8286-68C6-4549-9CBE-3C72908A6C10}" destId="{78BA1824-6AEB-415F-9133-28B03579978C}" srcOrd="0" destOrd="0" presId="urn:microsoft.com/office/officeart/2011/layout/CircleProcess"/>
    <dgm:cxn modelId="{406FB39F-879A-4DC3-B4EF-1B7373F67454}" type="presParOf" srcId="{78BA1824-6AEB-415F-9133-28B03579978C}" destId="{D7382D3E-6F29-4974-8F9D-8075582475C6}" srcOrd="0" destOrd="0" presId="urn:microsoft.com/office/officeart/2011/layout/CircleProcess"/>
    <dgm:cxn modelId="{53D1813D-CF15-4464-B4D4-3B7EC5E85DDC}" type="presParOf" srcId="{9F8F8286-68C6-4549-9CBE-3C72908A6C10}" destId="{5B006B3B-C292-4C75-B336-BEFEFECE744D}" srcOrd="1" destOrd="0" presId="urn:microsoft.com/office/officeart/2011/layout/CircleProcess"/>
    <dgm:cxn modelId="{B7B65893-700D-4D29-A445-789A11924B3A}" type="presParOf" srcId="{5B006B3B-C292-4C75-B336-BEFEFECE744D}" destId="{DB90073F-2185-47A1-B698-F12F814965C4}" srcOrd="0" destOrd="0" presId="urn:microsoft.com/office/officeart/2011/layout/CircleProcess"/>
    <dgm:cxn modelId="{7D2E3921-BC61-4DFE-8F9B-6A7E7B498F50}" type="presParOf" srcId="{9F8F8286-68C6-4549-9CBE-3C72908A6C10}" destId="{C38C5FBA-DADB-4A87-84C6-839503B62D23}" srcOrd="2" destOrd="0" presId="urn:microsoft.com/office/officeart/2011/layout/CircleProcess"/>
    <dgm:cxn modelId="{5E9036CA-6D14-4A1F-933E-4903E72DA289}" type="presParOf" srcId="{9F8F8286-68C6-4549-9CBE-3C72908A6C10}" destId="{764DCF55-2E4D-46E5-92FF-DF99C9BCA931}" srcOrd="3" destOrd="0" presId="urn:microsoft.com/office/officeart/2011/layout/CircleProcess"/>
    <dgm:cxn modelId="{1A548E74-8889-4B72-9E76-D427F76A4C31}" type="presParOf" srcId="{764DCF55-2E4D-46E5-92FF-DF99C9BCA931}" destId="{2BE9F39C-235E-411C-BF8E-8A13D173AE9E}" srcOrd="0" destOrd="0" presId="urn:microsoft.com/office/officeart/2011/layout/CircleProcess"/>
    <dgm:cxn modelId="{54185283-41FF-4409-AF78-A748FDD94AEC}" type="presParOf" srcId="{9F8F8286-68C6-4549-9CBE-3C72908A6C10}" destId="{9F9A6261-9CC5-44D2-9E37-BC6935BB35AF}" srcOrd="4" destOrd="0" presId="urn:microsoft.com/office/officeart/2011/layout/CircleProcess"/>
    <dgm:cxn modelId="{28715639-686D-432B-8492-D696256E1DCE}" type="presParOf" srcId="{9F9A6261-9CC5-44D2-9E37-BC6935BB35AF}" destId="{3BE64DAB-3AC6-4A3B-A1E2-9E92E31E6FA5}" srcOrd="0" destOrd="0" presId="urn:microsoft.com/office/officeart/2011/layout/CircleProcess"/>
    <dgm:cxn modelId="{7CFBD744-095A-4AC6-B4A7-493D0525BF16}" type="presParOf" srcId="{9F8F8286-68C6-4549-9CBE-3C72908A6C10}" destId="{1A3E8D9D-0156-4E84-9321-718F9489C3A4}" srcOrd="5" destOrd="0" presId="urn:microsoft.com/office/officeart/2011/layout/CircleProcess"/>
    <dgm:cxn modelId="{4F5FB2BE-4E41-46AF-B3BD-DD418A373EE5}" type="presParOf" srcId="{9F8F8286-68C6-4549-9CBE-3C72908A6C10}" destId="{4D42814F-06AA-465F-B4B2-AC4892103DCA}" srcOrd="6" destOrd="0" presId="urn:microsoft.com/office/officeart/2011/layout/CircleProcess"/>
    <dgm:cxn modelId="{599C5F4F-FEAF-46B2-88DD-9ABCF704BEBA}" type="presParOf" srcId="{4D42814F-06AA-465F-B4B2-AC4892103DCA}" destId="{1F3ABD3F-CEAA-40E1-9225-2D69D88D1AFD}" srcOrd="0" destOrd="0" presId="urn:microsoft.com/office/officeart/2011/layout/CircleProcess"/>
    <dgm:cxn modelId="{51AD4226-47B8-4DEF-8C17-A96C6DD0B585}" type="presParOf" srcId="{9F8F8286-68C6-4549-9CBE-3C72908A6C10}" destId="{10B2D188-85FB-459F-B891-C4291FFBEA8C}" srcOrd="7" destOrd="0" presId="urn:microsoft.com/office/officeart/2011/layout/CircleProcess"/>
    <dgm:cxn modelId="{1456FA06-3330-40E8-B87C-ABDDE308E6DB}" type="presParOf" srcId="{10B2D188-85FB-459F-B891-C4291FFBEA8C}" destId="{66F3890C-83D3-4C43-9938-3E5E482DE637}" srcOrd="0" destOrd="0" presId="urn:microsoft.com/office/officeart/2011/layout/CircleProcess"/>
    <dgm:cxn modelId="{182F182A-F0EE-4E71-A73C-40AAE0832522}" type="presParOf" srcId="{9F8F8286-68C6-4549-9CBE-3C72908A6C10}" destId="{D371DF48-5195-4C34-9CE8-BD5C936F68AC}" srcOrd="8" destOrd="0" presId="urn:microsoft.com/office/officeart/2011/layout/CircleProcess"/>
    <dgm:cxn modelId="{038A79F8-741D-4CE0-B895-5ACFD0376870}" type="presParOf" srcId="{9F8F8286-68C6-4549-9CBE-3C72908A6C10}" destId="{FA850F7A-A004-447D-BBE2-5248EC1C4856}" srcOrd="9" destOrd="0" presId="urn:microsoft.com/office/officeart/2011/layout/CircleProcess"/>
    <dgm:cxn modelId="{ED42B772-54B5-4614-AF78-4D4FB41B139A}" type="presParOf" srcId="{FA850F7A-A004-447D-BBE2-5248EC1C4856}" destId="{16824EEA-A689-4234-B17B-2A61F9008F8F}" srcOrd="0" destOrd="0" presId="urn:microsoft.com/office/officeart/2011/layout/CircleProcess"/>
    <dgm:cxn modelId="{A467CF04-115B-4370-B7D1-17636349336E}" type="presParOf" srcId="{9F8F8286-68C6-4549-9CBE-3C72908A6C10}" destId="{3D0081D0-B567-454F-AA44-EADAB5CDB0C0}" srcOrd="10" destOrd="0" presId="urn:microsoft.com/office/officeart/2011/layout/CircleProcess"/>
    <dgm:cxn modelId="{CE98731B-FB11-478F-92A3-949FC387954D}" type="presParOf" srcId="{3D0081D0-B567-454F-AA44-EADAB5CDB0C0}" destId="{AD9B1121-BF9C-4074-B3EC-DD8B1E34B145}" srcOrd="0" destOrd="0" presId="urn:microsoft.com/office/officeart/2011/layout/CircleProcess"/>
    <dgm:cxn modelId="{2C70DEE4-9906-47C7-953A-5FF0851B37B7}" type="presParOf" srcId="{9F8F8286-68C6-4549-9CBE-3C72908A6C10}" destId="{47E3129D-31DE-4A9C-BCFC-F76EC5BD009C}" srcOrd="11" destOrd="0" presId="urn:microsoft.com/office/officeart/2011/layout/CircleProcess"/>
    <dgm:cxn modelId="{A67E2023-ED42-44C7-989A-C46398400D59}" type="presParOf" srcId="{9F8F8286-68C6-4549-9CBE-3C72908A6C10}" destId="{E22AF47E-6A71-4043-B25D-67B56C2C21A0}" srcOrd="12" destOrd="0" presId="urn:microsoft.com/office/officeart/2011/layout/CircleProcess"/>
    <dgm:cxn modelId="{6F9E9825-0FE2-4E85-9F15-F479DD19E3A3}" type="presParOf" srcId="{E22AF47E-6A71-4043-B25D-67B56C2C21A0}" destId="{BDD731B0-50CA-4E29-9754-BDCB1EBC4DBA}" srcOrd="0" destOrd="0" presId="urn:microsoft.com/office/officeart/2011/layout/CircleProcess"/>
    <dgm:cxn modelId="{4B474B31-89F2-40E4-95B7-95F4EEA36182}" type="presParOf" srcId="{9F8F8286-68C6-4549-9CBE-3C72908A6C10}" destId="{1A8FF917-7F6D-4265-8480-A55EF8CCFA77}" srcOrd="13" destOrd="0" presId="urn:microsoft.com/office/officeart/2011/layout/CircleProcess"/>
    <dgm:cxn modelId="{FBF02758-34CF-4EEA-B41D-1E55EB50F883}" type="presParOf" srcId="{1A8FF917-7F6D-4265-8480-A55EF8CCFA77}" destId="{14FE1DC8-1ACC-4C51-8D78-8809CE3D8ACB}" srcOrd="0" destOrd="0" presId="urn:microsoft.com/office/officeart/2011/layout/CircleProcess"/>
    <dgm:cxn modelId="{E87F5976-6A0C-4A20-9A58-C578D7C7C49C}" type="presParOf" srcId="{9F8F8286-68C6-4549-9CBE-3C72908A6C10}" destId="{02216165-2620-4547-AD38-089AA80A0292}" srcOrd="14" destOrd="0" presId="urn:microsoft.com/office/officeart/2011/layout/CircleProcess"/>
    <dgm:cxn modelId="{852168E7-A558-4A29-9B83-0F6E04341005}" type="presParOf" srcId="{9F8F8286-68C6-4549-9CBE-3C72908A6C10}" destId="{E403894A-A6D5-491C-ACAD-0E88054F2A31}" srcOrd="15" destOrd="0" presId="urn:microsoft.com/office/officeart/2011/layout/CircleProcess"/>
    <dgm:cxn modelId="{61E42065-A22E-4C0A-96C1-7E9D8CE0D55E}" type="presParOf" srcId="{E403894A-A6D5-491C-ACAD-0E88054F2A31}" destId="{B691AD74-CB7C-411B-B530-375303D136AA}" srcOrd="0" destOrd="0" presId="urn:microsoft.com/office/officeart/2011/layout/CircleProcess"/>
    <dgm:cxn modelId="{8E20F144-5675-4D25-9B2D-A3B23C1CD453}" type="presParOf" srcId="{9F8F8286-68C6-4549-9CBE-3C72908A6C10}" destId="{4A9C726A-A5F2-4191-AC7F-BEE729D8145F}" srcOrd="16" destOrd="0" presId="urn:microsoft.com/office/officeart/2011/layout/CircleProcess"/>
    <dgm:cxn modelId="{024654D4-BA69-454B-96AA-1F62296B8D8A}" type="presParOf" srcId="{4A9C726A-A5F2-4191-AC7F-BEE729D8145F}" destId="{8E0A8684-00A6-4A21-A804-575A7B187691}" srcOrd="0" destOrd="0" presId="urn:microsoft.com/office/officeart/2011/layout/CircleProcess"/>
    <dgm:cxn modelId="{7462482B-4A4F-4B87-BE04-672EA2D98647}" type="presParOf" srcId="{9F8F8286-68C6-4549-9CBE-3C72908A6C10}" destId="{841AED65-E331-4372-9B23-246A2376DD0E}" srcOrd="17" destOrd="0" presId="urn:microsoft.com/office/officeart/2011/layout/CircleProcess"/>
    <dgm:cxn modelId="{3FA5CE92-9C87-47DB-B253-7AE1756F1E48}" type="presParOf" srcId="{9F8F8286-68C6-4549-9CBE-3C72908A6C10}" destId="{E5EB84FB-DBB0-46BB-9BA9-2F00C1B68EB5}" srcOrd="18" destOrd="0" presId="urn:microsoft.com/office/officeart/2011/layout/CircleProcess"/>
    <dgm:cxn modelId="{83B61A7E-438A-4D69-8B23-BA53D46E2F40}" type="presParOf" srcId="{E5EB84FB-DBB0-46BB-9BA9-2F00C1B68EB5}" destId="{EA7B42BF-893D-4FB3-9F39-7041EDA2C69B}" srcOrd="0" destOrd="0" presId="urn:microsoft.com/office/officeart/2011/layout/CircleProcess"/>
    <dgm:cxn modelId="{7E84DF17-721A-4E5A-A9A4-1386E6B3803B}" type="presParOf" srcId="{9F8F8286-68C6-4549-9CBE-3C72908A6C10}" destId="{22421FC5-B21B-4529-94CE-C5B3D8374DAF}" srcOrd="19" destOrd="0" presId="urn:microsoft.com/office/officeart/2011/layout/CircleProcess"/>
    <dgm:cxn modelId="{78AD9B62-A829-4125-8FD0-D1BFE773309D}" type="presParOf" srcId="{22421FC5-B21B-4529-94CE-C5B3D8374DAF}" destId="{A07BB201-FE5F-4451-BFF1-64798F25C5C1}" srcOrd="0" destOrd="0" presId="urn:microsoft.com/office/officeart/2011/layout/CircleProcess"/>
    <dgm:cxn modelId="{874DE99B-D138-4AA0-9A06-404452BB95CB}" type="presParOf" srcId="{9F8F8286-68C6-4549-9CBE-3C72908A6C10}" destId="{A62FE234-898D-4084-AD56-85E70D2C2E0F}" srcOrd="20" destOrd="0" presId="urn:microsoft.com/office/officeart/2011/layout/CircleProcess"/>
    <dgm:cxn modelId="{F9535984-B090-4512-AB89-7F18AC0F745A}" type="presParOf" srcId="{9F8F8286-68C6-4549-9CBE-3C72908A6C10}" destId="{99728451-9069-4F4E-B5B2-54A29103BC2D}" srcOrd="21" destOrd="0" presId="urn:microsoft.com/office/officeart/2011/layout/CircleProcess"/>
    <dgm:cxn modelId="{7F6F7BDD-16AA-4578-AD6C-51954689C108}" type="presParOf" srcId="{99728451-9069-4F4E-B5B2-54A29103BC2D}" destId="{2800F6E6-7C9D-4AD0-8A95-9F2EECE35CE5}" srcOrd="0" destOrd="0" presId="urn:microsoft.com/office/officeart/2011/layout/CircleProcess"/>
    <dgm:cxn modelId="{1E9BE3DE-A8FF-4AA0-932D-367D9A3F15C0}" type="presParOf" srcId="{9F8F8286-68C6-4549-9CBE-3C72908A6C10}" destId="{DF8EEE90-D97F-4B37-A04B-F5520CF6A9EF}" srcOrd="22" destOrd="0" presId="urn:microsoft.com/office/officeart/2011/layout/CircleProcess"/>
    <dgm:cxn modelId="{C880D0EA-CDE7-4838-A6E1-BDFC1CC63963}" type="presParOf" srcId="{DF8EEE90-D97F-4B37-A04B-F5520CF6A9EF}" destId="{DB418493-11A7-4203-8111-DACEBAA162ED}" srcOrd="0" destOrd="0" presId="urn:microsoft.com/office/officeart/2011/layout/CircleProcess"/>
    <dgm:cxn modelId="{25AC23A3-E1E8-4479-B9EA-6F841DB73989}" type="presParOf" srcId="{9F8F8286-68C6-4549-9CBE-3C72908A6C10}" destId="{035DCACE-955D-425D-99A7-051BCD2BF7DB}" srcOrd="23"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82D3E-6F29-4974-8F9D-8075582475C6}">
      <dsp:nvSpPr>
        <dsp:cNvPr id="0" name=""/>
        <dsp:cNvSpPr/>
      </dsp:nvSpPr>
      <dsp:spPr>
        <a:xfrm>
          <a:off x="10082981" y="647256"/>
          <a:ext cx="1340767" cy="1341348"/>
        </a:xfrm>
        <a:prstGeom prst="ellipse">
          <a:avLst/>
        </a:prstGeom>
        <a:blipFill rotWithShape="0">
          <a:blip xmlns:r="http://schemas.openxmlformats.org/officeDocument/2006/relationships" r:embed="rId1">
            <a:duotone>
              <a:schemeClr val="accent1">
                <a:shade val="50000"/>
                <a:hueOff val="0"/>
                <a:satOff val="0"/>
                <a:lumOff val="0"/>
                <a:alphaOff val="0"/>
                <a:tint val="70000"/>
                <a:shade val="63000"/>
              </a:schemeClr>
              <a:schemeClr val="accent1">
                <a:shade val="50000"/>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90073F-2185-47A1-B698-F12F814965C4}">
      <dsp:nvSpPr>
        <dsp:cNvPr id="0" name=""/>
        <dsp:cNvSpPr/>
      </dsp:nvSpPr>
      <dsp:spPr>
        <a:xfrm>
          <a:off x="10127034" y="691976"/>
          <a:ext cx="1251533" cy="1251909"/>
        </a:xfrm>
        <a:prstGeom prst="ellipse">
          <a:avLst/>
        </a:prstGeom>
        <a:solidFill>
          <a:schemeClr val="lt1">
            <a:alpha val="90000"/>
            <a:hueOff val="0"/>
            <a:satOff val="0"/>
            <a:lumOff val="0"/>
            <a:alphaOff val="0"/>
          </a:schemeClr>
        </a:solidFill>
        <a:ln w="6350"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N" sz="800" kern="1200" dirty="0"/>
            <a:t>Removing outliers</a:t>
          </a:r>
        </a:p>
      </dsp:txBody>
      <dsp:txXfrm>
        <a:off x="10305501" y="870854"/>
        <a:ext cx="894598" cy="894153"/>
      </dsp:txXfrm>
    </dsp:sp>
    <dsp:sp modelId="{2BE9F39C-235E-411C-BF8E-8A13D173AE9E}">
      <dsp:nvSpPr>
        <dsp:cNvPr id="0" name=""/>
        <dsp:cNvSpPr/>
      </dsp:nvSpPr>
      <dsp:spPr>
        <a:xfrm rot="2700000">
          <a:off x="8695772" y="647298"/>
          <a:ext cx="1341029" cy="1341029"/>
        </a:xfrm>
        <a:prstGeom prst="teardrop">
          <a:avLst>
            <a:gd name="adj" fmla="val 100000"/>
          </a:avLst>
        </a:prstGeom>
        <a:blipFill rotWithShape="0">
          <a:blip xmlns:r="http://schemas.openxmlformats.org/officeDocument/2006/relationships" r:embed="rId1">
            <a:duotone>
              <a:schemeClr val="accent1">
                <a:shade val="50000"/>
                <a:hueOff val="-142246"/>
                <a:satOff val="-7561"/>
                <a:lumOff val="11942"/>
                <a:alphaOff val="0"/>
                <a:tint val="70000"/>
                <a:shade val="63000"/>
              </a:schemeClr>
              <a:schemeClr val="accent1">
                <a:shade val="50000"/>
                <a:hueOff val="-142246"/>
                <a:satOff val="-7561"/>
                <a:lumOff val="11942"/>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BE64DAB-3AC6-4A3B-A1E2-9E92E31E6FA5}">
      <dsp:nvSpPr>
        <dsp:cNvPr id="0" name=""/>
        <dsp:cNvSpPr/>
      </dsp:nvSpPr>
      <dsp:spPr>
        <a:xfrm>
          <a:off x="8741084" y="691976"/>
          <a:ext cx="1251533" cy="1251909"/>
        </a:xfrm>
        <a:prstGeom prst="ellipse">
          <a:avLst/>
        </a:prstGeom>
        <a:solidFill>
          <a:schemeClr val="lt1">
            <a:alpha val="90000"/>
            <a:hueOff val="0"/>
            <a:satOff val="0"/>
            <a:lumOff val="0"/>
            <a:alphaOff val="0"/>
          </a:schemeClr>
        </a:solidFill>
        <a:ln w="6350" cap="flat" cmpd="sng" algn="ctr">
          <a:solidFill>
            <a:schemeClr val="accent1">
              <a:shade val="50000"/>
              <a:hueOff val="-142246"/>
              <a:satOff val="-7561"/>
              <a:lumOff val="1194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N" sz="800" kern="1200" dirty="0"/>
            <a:t>Filter Data </a:t>
          </a:r>
          <a:r>
            <a:rPr lang="en-IN" sz="800" kern="1200" dirty="0" smtClean="0"/>
            <a:t>as per requirement</a:t>
          </a:r>
          <a:r>
            <a:rPr lang="en-IN" sz="800" kern="1200" dirty="0"/>
            <a:t>.</a:t>
          </a:r>
        </a:p>
      </dsp:txBody>
      <dsp:txXfrm>
        <a:off x="8919552" y="870854"/>
        <a:ext cx="894598" cy="894153"/>
      </dsp:txXfrm>
    </dsp:sp>
    <dsp:sp modelId="{1F3ABD3F-CEAA-40E1-9225-2D69D88D1AFD}">
      <dsp:nvSpPr>
        <dsp:cNvPr id="0" name=""/>
        <dsp:cNvSpPr/>
      </dsp:nvSpPr>
      <dsp:spPr>
        <a:xfrm rot="2700000">
          <a:off x="7309822" y="647298"/>
          <a:ext cx="1341029" cy="1341029"/>
        </a:xfrm>
        <a:prstGeom prst="teardrop">
          <a:avLst>
            <a:gd name="adj" fmla="val 100000"/>
          </a:avLst>
        </a:prstGeom>
        <a:blipFill rotWithShape="0">
          <a:blip xmlns:r="http://schemas.openxmlformats.org/officeDocument/2006/relationships" r:embed="rId1">
            <a:duotone>
              <a:schemeClr val="accent1">
                <a:shade val="50000"/>
                <a:hueOff val="-284491"/>
                <a:satOff val="-15123"/>
                <a:lumOff val="23883"/>
                <a:alphaOff val="0"/>
                <a:tint val="70000"/>
                <a:shade val="63000"/>
              </a:schemeClr>
              <a:schemeClr val="accent1">
                <a:shade val="50000"/>
                <a:hueOff val="-284491"/>
                <a:satOff val="-15123"/>
                <a:lumOff val="23883"/>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6F3890C-83D3-4C43-9938-3E5E482DE637}">
      <dsp:nvSpPr>
        <dsp:cNvPr id="0" name=""/>
        <dsp:cNvSpPr/>
      </dsp:nvSpPr>
      <dsp:spPr>
        <a:xfrm>
          <a:off x="7355135" y="691976"/>
          <a:ext cx="1251533" cy="1251909"/>
        </a:xfrm>
        <a:prstGeom prst="ellipse">
          <a:avLst/>
        </a:prstGeom>
        <a:solidFill>
          <a:schemeClr val="lt1">
            <a:alpha val="90000"/>
            <a:hueOff val="0"/>
            <a:satOff val="0"/>
            <a:lumOff val="0"/>
            <a:alphaOff val="0"/>
          </a:schemeClr>
        </a:solidFill>
        <a:ln w="6350" cap="flat" cmpd="sng" algn="ctr">
          <a:solidFill>
            <a:schemeClr val="accent1">
              <a:shade val="50000"/>
              <a:hueOff val="-284491"/>
              <a:satOff val="-15123"/>
              <a:lumOff val="2388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N" sz="800" kern="1200" dirty="0"/>
            <a:t>Correcting data types and deriving new columns</a:t>
          </a:r>
        </a:p>
      </dsp:txBody>
      <dsp:txXfrm>
        <a:off x="7533603" y="870854"/>
        <a:ext cx="894598" cy="894153"/>
      </dsp:txXfrm>
    </dsp:sp>
    <dsp:sp modelId="{16824EEA-A689-4234-B17B-2A61F9008F8F}">
      <dsp:nvSpPr>
        <dsp:cNvPr id="0" name=""/>
        <dsp:cNvSpPr/>
      </dsp:nvSpPr>
      <dsp:spPr>
        <a:xfrm rot="2700000">
          <a:off x="5923873" y="647298"/>
          <a:ext cx="1341029" cy="1341029"/>
        </a:xfrm>
        <a:prstGeom prst="teardrop">
          <a:avLst>
            <a:gd name="adj" fmla="val 100000"/>
          </a:avLst>
        </a:prstGeom>
        <a:blipFill rotWithShape="0">
          <a:blip xmlns:r="http://schemas.openxmlformats.org/officeDocument/2006/relationships" r:embed="rId1">
            <a:duotone>
              <a:schemeClr val="accent1">
                <a:shade val="50000"/>
                <a:hueOff val="-426737"/>
                <a:satOff val="-22684"/>
                <a:lumOff val="35825"/>
                <a:alphaOff val="0"/>
                <a:tint val="70000"/>
                <a:shade val="63000"/>
              </a:schemeClr>
              <a:schemeClr val="accent1">
                <a:shade val="50000"/>
                <a:hueOff val="-426737"/>
                <a:satOff val="-22684"/>
                <a:lumOff val="35825"/>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9B1121-BF9C-4074-B3EC-DD8B1E34B145}">
      <dsp:nvSpPr>
        <dsp:cNvPr id="0" name=""/>
        <dsp:cNvSpPr/>
      </dsp:nvSpPr>
      <dsp:spPr>
        <a:xfrm>
          <a:off x="5969186" y="691976"/>
          <a:ext cx="1251533" cy="1251909"/>
        </a:xfrm>
        <a:prstGeom prst="ellipse">
          <a:avLst/>
        </a:prstGeom>
        <a:solidFill>
          <a:schemeClr val="lt1">
            <a:alpha val="90000"/>
            <a:hueOff val="0"/>
            <a:satOff val="0"/>
            <a:lumOff val="0"/>
            <a:alphaOff val="0"/>
          </a:schemeClr>
        </a:solidFill>
        <a:ln w="6350" cap="flat" cmpd="sng" algn="ctr">
          <a:solidFill>
            <a:schemeClr val="accent1">
              <a:shade val="50000"/>
              <a:hueOff val="-426737"/>
              <a:satOff val="-22684"/>
              <a:lumOff val="3582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N" sz="800" kern="1200" dirty="0"/>
            <a:t>Removing/Fixing null values</a:t>
          </a:r>
        </a:p>
      </dsp:txBody>
      <dsp:txXfrm>
        <a:off x="6147654" y="870854"/>
        <a:ext cx="894598" cy="894153"/>
      </dsp:txXfrm>
    </dsp:sp>
    <dsp:sp modelId="{BDD731B0-50CA-4E29-9754-BDCB1EBC4DBA}">
      <dsp:nvSpPr>
        <dsp:cNvPr id="0" name=""/>
        <dsp:cNvSpPr/>
      </dsp:nvSpPr>
      <dsp:spPr>
        <a:xfrm rot="2700000">
          <a:off x="4537924" y="647298"/>
          <a:ext cx="1341029" cy="1341029"/>
        </a:xfrm>
        <a:prstGeom prst="teardrop">
          <a:avLst>
            <a:gd name="adj" fmla="val 100000"/>
          </a:avLst>
        </a:prstGeom>
        <a:blipFill rotWithShape="0">
          <a:blip xmlns:r="http://schemas.openxmlformats.org/officeDocument/2006/relationships" r:embed="rId1">
            <a:duotone>
              <a:schemeClr val="accent1">
                <a:shade val="50000"/>
                <a:hueOff val="-568983"/>
                <a:satOff val="-30245"/>
                <a:lumOff val="47767"/>
                <a:alphaOff val="0"/>
                <a:tint val="70000"/>
                <a:shade val="63000"/>
              </a:schemeClr>
              <a:schemeClr val="accent1">
                <a:shade val="50000"/>
                <a:hueOff val="-568983"/>
                <a:satOff val="-30245"/>
                <a:lumOff val="47767"/>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4FE1DC8-1ACC-4C51-8D78-8809CE3D8ACB}">
      <dsp:nvSpPr>
        <dsp:cNvPr id="0" name=""/>
        <dsp:cNvSpPr/>
      </dsp:nvSpPr>
      <dsp:spPr>
        <a:xfrm>
          <a:off x="4583237" y="691976"/>
          <a:ext cx="1251533" cy="1251909"/>
        </a:xfrm>
        <a:prstGeom prst="ellipse">
          <a:avLst/>
        </a:prstGeom>
        <a:solidFill>
          <a:schemeClr val="lt1">
            <a:alpha val="90000"/>
            <a:hueOff val="0"/>
            <a:satOff val="0"/>
            <a:lumOff val="0"/>
            <a:alphaOff val="0"/>
          </a:schemeClr>
        </a:solidFill>
        <a:ln w="6350" cap="flat" cmpd="sng" algn="ctr">
          <a:solidFill>
            <a:schemeClr val="accent1">
              <a:shade val="50000"/>
              <a:hueOff val="-568983"/>
              <a:satOff val="-30245"/>
              <a:lumOff val="4776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N" sz="800" kern="1200" dirty="0"/>
            <a:t>Removing irrelevant columns</a:t>
          </a:r>
        </a:p>
      </dsp:txBody>
      <dsp:txXfrm>
        <a:off x="4761705" y="870854"/>
        <a:ext cx="894598" cy="894153"/>
      </dsp:txXfrm>
    </dsp:sp>
    <dsp:sp modelId="{B691AD74-CB7C-411B-B530-375303D136AA}">
      <dsp:nvSpPr>
        <dsp:cNvPr id="0" name=""/>
        <dsp:cNvSpPr/>
      </dsp:nvSpPr>
      <dsp:spPr>
        <a:xfrm rot="2700000">
          <a:off x="3151975" y="647298"/>
          <a:ext cx="1341029" cy="1341029"/>
        </a:xfrm>
        <a:prstGeom prst="teardrop">
          <a:avLst>
            <a:gd name="adj" fmla="val 100000"/>
          </a:avLst>
        </a:prstGeom>
        <a:blipFill rotWithShape="0">
          <a:blip xmlns:r="http://schemas.openxmlformats.org/officeDocument/2006/relationships" r:embed="rId1">
            <a:duotone>
              <a:schemeClr val="accent1">
                <a:shade val="50000"/>
                <a:hueOff val="-426737"/>
                <a:satOff val="-22684"/>
                <a:lumOff val="35825"/>
                <a:alphaOff val="0"/>
                <a:tint val="70000"/>
                <a:shade val="63000"/>
              </a:schemeClr>
              <a:schemeClr val="accent1">
                <a:shade val="50000"/>
                <a:hueOff val="-426737"/>
                <a:satOff val="-22684"/>
                <a:lumOff val="35825"/>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E0A8684-00A6-4A21-A804-575A7B187691}">
      <dsp:nvSpPr>
        <dsp:cNvPr id="0" name=""/>
        <dsp:cNvSpPr/>
      </dsp:nvSpPr>
      <dsp:spPr>
        <a:xfrm>
          <a:off x="3197288" y="691976"/>
          <a:ext cx="1251533" cy="1251909"/>
        </a:xfrm>
        <a:prstGeom prst="ellipse">
          <a:avLst/>
        </a:prstGeom>
        <a:solidFill>
          <a:schemeClr val="lt1">
            <a:alpha val="90000"/>
            <a:hueOff val="0"/>
            <a:satOff val="0"/>
            <a:lumOff val="0"/>
            <a:alphaOff val="0"/>
          </a:schemeClr>
        </a:solidFill>
        <a:ln w="6350" cap="flat" cmpd="sng" algn="ctr">
          <a:solidFill>
            <a:schemeClr val="accent1">
              <a:shade val="50000"/>
              <a:hueOff val="-426737"/>
              <a:satOff val="-22684"/>
              <a:lumOff val="3582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N" sz="800" kern="1200" dirty="0"/>
            <a:t>Removing Duplicate Data</a:t>
          </a:r>
        </a:p>
      </dsp:txBody>
      <dsp:txXfrm>
        <a:off x="3375755" y="870854"/>
        <a:ext cx="894598" cy="894153"/>
      </dsp:txXfrm>
    </dsp:sp>
    <dsp:sp modelId="{EA7B42BF-893D-4FB3-9F39-7041EDA2C69B}">
      <dsp:nvSpPr>
        <dsp:cNvPr id="0" name=""/>
        <dsp:cNvSpPr/>
      </dsp:nvSpPr>
      <dsp:spPr>
        <a:xfrm rot="2700000">
          <a:off x="1766026" y="647298"/>
          <a:ext cx="1341029" cy="1341029"/>
        </a:xfrm>
        <a:prstGeom prst="teardrop">
          <a:avLst>
            <a:gd name="adj" fmla="val 100000"/>
          </a:avLst>
        </a:prstGeom>
        <a:blipFill rotWithShape="0">
          <a:blip xmlns:r="http://schemas.openxmlformats.org/officeDocument/2006/relationships" r:embed="rId1">
            <a:duotone>
              <a:schemeClr val="accent1">
                <a:shade val="50000"/>
                <a:hueOff val="-284491"/>
                <a:satOff val="-15123"/>
                <a:lumOff val="23883"/>
                <a:alphaOff val="0"/>
                <a:tint val="70000"/>
                <a:shade val="63000"/>
              </a:schemeClr>
              <a:schemeClr val="accent1">
                <a:shade val="50000"/>
                <a:hueOff val="-284491"/>
                <a:satOff val="-15123"/>
                <a:lumOff val="23883"/>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7BB201-FE5F-4451-BFF1-64798F25C5C1}">
      <dsp:nvSpPr>
        <dsp:cNvPr id="0" name=""/>
        <dsp:cNvSpPr/>
      </dsp:nvSpPr>
      <dsp:spPr>
        <a:xfrm>
          <a:off x="1811339" y="691976"/>
          <a:ext cx="1251533" cy="1251909"/>
        </a:xfrm>
        <a:prstGeom prst="ellipse">
          <a:avLst/>
        </a:prstGeom>
        <a:solidFill>
          <a:schemeClr val="lt1">
            <a:alpha val="90000"/>
            <a:hueOff val="0"/>
            <a:satOff val="0"/>
            <a:lumOff val="0"/>
            <a:alphaOff val="0"/>
          </a:schemeClr>
        </a:solidFill>
        <a:ln w="6350" cap="flat" cmpd="sng" algn="ctr">
          <a:solidFill>
            <a:schemeClr val="accent1">
              <a:shade val="50000"/>
              <a:hueOff val="-284491"/>
              <a:satOff val="-15123"/>
              <a:lumOff val="2388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N" sz="800" kern="1200" dirty="0"/>
            <a:t>Removing large null value columns</a:t>
          </a:r>
        </a:p>
      </dsp:txBody>
      <dsp:txXfrm>
        <a:off x="1989806" y="870854"/>
        <a:ext cx="894598" cy="894153"/>
      </dsp:txXfrm>
    </dsp:sp>
    <dsp:sp modelId="{2800F6E6-7C9D-4AD0-8A95-9F2EECE35CE5}">
      <dsp:nvSpPr>
        <dsp:cNvPr id="0" name=""/>
        <dsp:cNvSpPr/>
      </dsp:nvSpPr>
      <dsp:spPr>
        <a:xfrm rot="2700000">
          <a:off x="380076" y="647298"/>
          <a:ext cx="1341029" cy="1341029"/>
        </a:xfrm>
        <a:prstGeom prst="teardrop">
          <a:avLst>
            <a:gd name="adj" fmla="val 100000"/>
          </a:avLst>
        </a:prstGeom>
        <a:blipFill rotWithShape="0">
          <a:blip xmlns:r="http://schemas.openxmlformats.org/officeDocument/2006/relationships" r:embed="rId1">
            <a:duotone>
              <a:schemeClr val="accent1">
                <a:shade val="50000"/>
                <a:hueOff val="-142246"/>
                <a:satOff val="-7561"/>
                <a:lumOff val="11942"/>
                <a:alphaOff val="0"/>
                <a:tint val="70000"/>
                <a:shade val="63000"/>
              </a:schemeClr>
              <a:schemeClr val="accent1">
                <a:shade val="50000"/>
                <a:hueOff val="-142246"/>
                <a:satOff val="-7561"/>
                <a:lumOff val="11942"/>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418493-11A7-4203-8111-DACEBAA162ED}">
      <dsp:nvSpPr>
        <dsp:cNvPr id="0" name=""/>
        <dsp:cNvSpPr/>
      </dsp:nvSpPr>
      <dsp:spPr>
        <a:xfrm>
          <a:off x="425389" y="691976"/>
          <a:ext cx="1251533" cy="1251909"/>
        </a:xfrm>
        <a:prstGeom prst="ellipse">
          <a:avLst/>
        </a:prstGeom>
        <a:solidFill>
          <a:schemeClr val="lt1">
            <a:alpha val="90000"/>
            <a:hueOff val="0"/>
            <a:satOff val="0"/>
            <a:lumOff val="0"/>
            <a:alphaOff val="0"/>
          </a:schemeClr>
        </a:solidFill>
        <a:ln w="6350" cap="flat" cmpd="sng" algn="ctr">
          <a:solidFill>
            <a:schemeClr val="accent1">
              <a:shade val="50000"/>
              <a:hueOff val="-142246"/>
              <a:satOff val="-7561"/>
              <a:lumOff val="1194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N" sz="800" kern="1200" dirty="0"/>
            <a:t>Importing the Data</a:t>
          </a:r>
        </a:p>
      </dsp:txBody>
      <dsp:txXfrm>
        <a:off x="603857" y="870854"/>
        <a:ext cx="894598" cy="894153"/>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28-08-24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10</a:t>
            </a:fld>
            <a:endParaRPr lang="en-IN"/>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28-08-24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A8BDDFC-DF2F-47D5-949C-FB2202249C92}" type="slidenum">
              <a:rPr lang="en-IN" smtClean="0"/>
              <a:t>‹#›</a:t>
            </a:fld>
            <a:endParaRPr lang="en-IN"/>
          </a:p>
        </p:txBody>
      </p:sp>
    </p:spTree>
    <p:extLst>
      <p:ext uri="{BB962C8B-B14F-4D97-AF65-F5344CB8AC3E}">
        <p14:creationId xmlns:p14="http://schemas.microsoft.com/office/powerpoint/2010/main" val="1667369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28-08-24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970219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28-08-24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008004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28-08-24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170492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0E8C9E9E-0463-460F-9554-A68E93E25788}" type="datetimeFigureOut">
              <a:rPr lang="en-IN" smtClean="0"/>
              <a:t>28-08-24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A8BDDFC-DF2F-47D5-949C-FB2202249C92}" type="slidenum">
              <a:rPr lang="en-IN" smtClean="0"/>
              <a:t>‹#›</a:t>
            </a:fld>
            <a:endParaRPr lang="en-IN"/>
          </a:p>
        </p:txBody>
      </p:sp>
    </p:spTree>
    <p:extLst>
      <p:ext uri="{BB962C8B-B14F-4D97-AF65-F5344CB8AC3E}">
        <p14:creationId xmlns:p14="http://schemas.microsoft.com/office/powerpoint/2010/main" val="93477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28-08-24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25214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28-08-24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90288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28-08-24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99981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C9E9E-0463-460F-9554-A68E93E25788}" type="datetimeFigureOut">
              <a:rPr lang="en-IN" smtClean="0"/>
              <a:t>28-08-24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80602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28-08-24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26889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28-08-24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22514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E8C9E9E-0463-460F-9554-A68E93E25788}" type="datetimeFigureOut">
              <a:rPr lang="en-IN" smtClean="0"/>
              <a:t>28-08-24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949050785"/>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1239864" y="2217277"/>
            <a:ext cx="9603784"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8852998" y="5123847"/>
            <a:ext cx="3489158" cy="523220"/>
          </a:xfrm>
          <a:prstGeom prst="rect">
            <a:avLst/>
          </a:prstGeom>
          <a:noFill/>
        </p:spPr>
        <p:txBody>
          <a:bodyPr wrap="square" rtlCol="0">
            <a:spAutoFit/>
          </a:bodyPr>
          <a:lstStyle/>
          <a:p>
            <a:r>
              <a:rPr lang="en-IN" sz="2800" dirty="0" smtClean="0">
                <a:solidFill>
                  <a:schemeClr val="tx1">
                    <a:lumMod val="65000"/>
                    <a:lumOff val="35000"/>
                  </a:schemeClr>
                </a:solidFill>
                <a:latin typeface="Lucida Sans" panose="020B0602030504020204" pitchFamily="34" charset="0"/>
              </a:rPr>
              <a:t>By </a:t>
            </a:r>
            <a:r>
              <a:rPr lang="en-IN" sz="2800" dirty="0" err="1" smtClean="0">
                <a:solidFill>
                  <a:schemeClr val="tx1">
                    <a:lumMod val="65000"/>
                    <a:lumOff val="35000"/>
                  </a:schemeClr>
                </a:solidFill>
                <a:latin typeface="Lucida Sans" panose="020B0602030504020204" pitchFamily="34" charset="0"/>
              </a:rPr>
              <a:t>Sreenu</a:t>
            </a:r>
            <a:r>
              <a:rPr lang="en-IN" sz="2800" dirty="0" smtClean="0">
                <a:solidFill>
                  <a:schemeClr val="tx1">
                    <a:lumMod val="65000"/>
                    <a:lumOff val="35000"/>
                  </a:schemeClr>
                </a:solidFill>
                <a:latin typeface="Lucida Sans" panose="020B0602030504020204" pitchFamily="34" charset="0"/>
              </a:rPr>
              <a:t> M</a:t>
            </a:r>
            <a:endParaRPr lang="en-IN" sz="2800" dirty="0">
              <a:solidFill>
                <a:schemeClr val="tx1">
                  <a:lumMod val="65000"/>
                  <a:lumOff val="35000"/>
                </a:schemeClr>
              </a:solidFill>
              <a:latin typeface="Lucida Sans" panose="020B0602030504020204" pitchFamily="34" charset="0"/>
            </a:endParaRP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B75-DFA3-153F-C5FE-788ECCD5EF5F}"/>
              </a:ext>
            </a:extLst>
          </p:cNvPr>
          <p:cNvSpPr>
            <a:spLocks noGrp="1"/>
          </p:cNvSpPr>
          <p:nvPr>
            <p:ph type="title"/>
          </p:nvPr>
        </p:nvSpPr>
        <p:spPr/>
        <p:txBody>
          <a:bodyPr/>
          <a:lstStyle/>
          <a:p>
            <a:r>
              <a:rPr lang="en-IN" dirty="0"/>
              <a:t>Loan Trend over years</a:t>
            </a:r>
          </a:p>
        </p:txBody>
      </p:sp>
      <p:sp>
        <p:nvSpPr>
          <p:cNvPr id="4" name="Content Placeholder 2">
            <a:extLst>
              <a:ext uri="{FF2B5EF4-FFF2-40B4-BE49-F238E27FC236}">
                <a16:creationId xmlns:a16="http://schemas.microsoft.com/office/drawing/2014/main" id="{434436B7-A08B-F89B-1EFE-6FB6141D14BD}"/>
              </a:ext>
            </a:extLst>
          </p:cNvPr>
          <p:cNvSpPr txBox="1">
            <a:spLocks/>
          </p:cNvSpPr>
          <p:nvPr/>
        </p:nvSpPr>
        <p:spPr>
          <a:xfrm>
            <a:off x="721895" y="5012020"/>
            <a:ext cx="531314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 </a:t>
            </a:r>
            <a:r>
              <a:rPr lang="en-IN" dirty="0"/>
              <a:t>We see a gradual increase in loan taken through the year, with lesser defaulting rate in April ,August, December quarter wise and better more late in year.</a:t>
            </a:r>
          </a:p>
        </p:txBody>
      </p:sp>
      <p:sp>
        <p:nvSpPr>
          <p:cNvPr id="5" name="Content Placeholder 2">
            <a:extLst>
              <a:ext uri="{FF2B5EF4-FFF2-40B4-BE49-F238E27FC236}">
                <a16:creationId xmlns:a16="http://schemas.microsoft.com/office/drawing/2014/main" id="{B334A241-ABA4-7377-C05E-D09711BFD375}"/>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With each passing year loan taken are increasing exponentially which indicate we are seeing large increase in DTI ratio and decrease in defaulting rate.</a:t>
            </a:r>
          </a:p>
        </p:txBody>
      </p:sp>
      <p:pic>
        <p:nvPicPr>
          <p:cNvPr id="11" name="Picture 10">
            <a:extLst>
              <a:ext uri="{FF2B5EF4-FFF2-40B4-BE49-F238E27FC236}">
                <a16:creationId xmlns:a16="http://schemas.microsoft.com/office/drawing/2014/main" id="{172A1BFA-5E4D-D967-BEC2-F693AA43CDAA}"/>
              </a:ext>
            </a:extLst>
          </p:cNvPr>
          <p:cNvPicPr>
            <a:picLocks noChangeAspect="1"/>
          </p:cNvPicPr>
          <p:nvPr/>
        </p:nvPicPr>
        <p:blipFill>
          <a:blip r:embed="rId3"/>
          <a:stretch>
            <a:fillRect/>
          </a:stretch>
        </p:blipFill>
        <p:spPr>
          <a:xfrm>
            <a:off x="6035041" y="1896910"/>
            <a:ext cx="5877745" cy="3115110"/>
          </a:xfrm>
          <a:prstGeom prst="rect">
            <a:avLst/>
          </a:prstGeom>
        </p:spPr>
      </p:pic>
      <p:pic>
        <p:nvPicPr>
          <p:cNvPr id="15" name="Picture 14">
            <a:extLst>
              <a:ext uri="{FF2B5EF4-FFF2-40B4-BE49-F238E27FC236}">
                <a16:creationId xmlns:a16="http://schemas.microsoft.com/office/drawing/2014/main" id="{D9F17DF2-8955-CD12-5B34-A8F93819EA5D}"/>
              </a:ext>
            </a:extLst>
          </p:cNvPr>
          <p:cNvPicPr>
            <a:picLocks noChangeAspect="1"/>
          </p:cNvPicPr>
          <p:nvPr/>
        </p:nvPicPr>
        <p:blipFill>
          <a:blip r:embed="rId4"/>
          <a:stretch>
            <a:fillRect/>
          </a:stretch>
        </p:blipFill>
        <p:spPr>
          <a:xfrm>
            <a:off x="279214" y="1896910"/>
            <a:ext cx="5820587" cy="3134162"/>
          </a:xfrm>
          <a:prstGeom prst="rect">
            <a:avLst/>
          </a:prstGeom>
        </p:spPr>
      </p:pic>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AB0E-877F-15C6-BDD0-295D84FABBDF}"/>
              </a:ext>
            </a:extLst>
          </p:cNvPr>
          <p:cNvSpPr>
            <a:spLocks noGrp="1"/>
          </p:cNvSpPr>
          <p:nvPr>
            <p:ph type="title"/>
          </p:nvPr>
        </p:nvSpPr>
        <p:spPr/>
        <p:txBody>
          <a:bodyPr/>
          <a:lstStyle/>
          <a:p>
            <a:r>
              <a:rPr lang="en-IN" dirty="0"/>
              <a:t>Location Based </a:t>
            </a:r>
          </a:p>
        </p:txBody>
      </p:sp>
      <p:sp>
        <p:nvSpPr>
          <p:cNvPr id="5" name="Content Placeholder 2">
            <a:extLst>
              <a:ext uri="{FF2B5EF4-FFF2-40B4-BE49-F238E27FC236}">
                <a16:creationId xmlns:a16="http://schemas.microsoft.com/office/drawing/2014/main" id="{9B807178-85CF-0C85-8254-ACA7B5997AB5}"/>
              </a:ext>
            </a:extLst>
          </p:cNvPr>
          <p:cNvSpPr txBox="1">
            <a:spLocks/>
          </p:cNvSpPr>
          <p:nvPr/>
        </p:nvSpPr>
        <p:spPr>
          <a:xfrm>
            <a:off x="784459" y="5120640"/>
            <a:ext cx="1044180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For large metropolitan cities we see large number of loans, with higher number of defaulted loans like </a:t>
            </a:r>
            <a:r>
              <a:rPr lang="en-US" dirty="0"/>
              <a:t>California, New York, Texas, Florida but have a lower chance of defaulting.</a:t>
            </a:r>
            <a:endParaRPr lang="en-IN" dirty="0"/>
          </a:p>
        </p:txBody>
      </p:sp>
      <p:pic>
        <p:nvPicPr>
          <p:cNvPr id="10" name="Picture 9">
            <a:extLst>
              <a:ext uri="{FF2B5EF4-FFF2-40B4-BE49-F238E27FC236}">
                <a16:creationId xmlns:a16="http://schemas.microsoft.com/office/drawing/2014/main" id="{EBFC94DA-C123-C0A2-42A2-DAA66648C3DF}"/>
              </a:ext>
            </a:extLst>
          </p:cNvPr>
          <p:cNvPicPr>
            <a:picLocks noChangeAspect="1"/>
          </p:cNvPicPr>
          <p:nvPr/>
        </p:nvPicPr>
        <p:blipFill>
          <a:blip r:embed="rId2"/>
          <a:stretch>
            <a:fillRect/>
          </a:stretch>
        </p:blipFill>
        <p:spPr>
          <a:xfrm>
            <a:off x="721895" y="1866682"/>
            <a:ext cx="10611851" cy="3124636"/>
          </a:xfrm>
          <a:prstGeom prst="rect">
            <a:avLst/>
          </a:prstGeom>
        </p:spPr>
      </p:pic>
    </p:spTree>
    <p:extLst>
      <p:ext uri="{BB962C8B-B14F-4D97-AF65-F5344CB8AC3E}">
        <p14:creationId xmlns:p14="http://schemas.microsoft.com/office/powerpoint/2010/main" val="90841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p:txBody>
          <a:bodyPr/>
          <a:lstStyle/>
          <a:p>
            <a:r>
              <a:rPr lang="en-IN" dirty="0"/>
              <a:t>Recommendations</a:t>
            </a:r>
          </a:p>
        </p:txBody>
      </p:sp>
      <p:sp>
        <p:nvSpPr>
          <p:cNvPr id="7" name="TextBox 6">
            <a:extLst>
              <a:ext uri="{FF2B5EF4-FFF2-40B4-BE49-F238E27FC236}">
                <a16:creationId xmlns:a16="http://schemas.microsoft.com/office/drawing/2014/main" id="{D74A5B60-3918-AEEB-1F02-3DD99EC1034D}"/>
              </a:ext>
            </a:extLst>
          </p:cNvPr>
          <p:cNvSpPr txBox="1"/>
          <p:nvPr/>
        </p:nvSpPr>
        <p:spPr>
          <a:xfrm>
            <a:off x="661736" y="1819426"/>
            <a:ext cx="10876548" cy="4401205"/>
          </a:xfrm>
          <a:prstGeom prst="rect">
            <a:avLst/>
          </a:prstGeom>
          <a:noFill/>
        </p:spPr>
        <p:txBody>
          <a:bodyPr wrap="square">
            <a:spAutoFit/>
          </a:bodyPr>
          <a:lstStyle/>
          <a:p>
            <a:r>
              <a:rPr lang="en-US" sz="2000" dirty="0">
                <a:solidFill>
                  <a:schemeClr val="tx1">
                    <a:lumMod val="75000"/>
                    <a:lumOff val="25000"/>
                  </a:schemeClr>
                </a:solidFill>
              </a:rPr>
              <a:t>Recommendations</a:t>
            </a:r>
          </a:p>
          <a:p>
            <a:r>
              <a:rPr lang="en-US" sz="2000" dirty="0">
                <a:solidFill>
                  <a:schemeClr val="tx1">
                    <a:lumMod val="75000"/>
                    <a:lumOff val="25000"/>
                  </a:schemeClr>
                </a:solidFill>
              </a:rPr>
              <a:t>Major Driving factor which can be used to predict the chance of defaulting and avoiding Credit Loss:</a:t>
            </a:r>
          </a:p>
          <a:p>
            <a:r>
              <a:rPr lang="en-US" sz="2000" dirty="0">
                <a:solidFill>
                  <a:schemeClr val="tx1">
                    <a:lumMod val="75000"/>
                    <a:lumOff val="25000"/>
                  </a:schemeClr>
                </a:solidFill>
              </a:rPr>
              <a:t>    1. DTI </a:t>
            </a:r>
          </a:p>
          <a:p>
            <a:r>
              <a:rPr lang="en-US" sz="2000" dirty="0">
                <a:solidFill>
                  <a:schemeClr val="tx1">
                    <a:lumMod val="75000"/>
                    <a:lumOff val="25000"/>
                  </a:schemeClr>
                </a:solidFill>
              </a:rPr>
              <a:t>    2. Grades</a:t>
            </a:r>
          </a:p>
          <a:p>
            <a:r>
              <a:rPr lang="en-US" sz="2000" dirty="0">
                <a:solidFill>
                  <a:schemeClr val="tx1">
                    <a:lumMod val="75000"/>
                    <a:lumOff val="25000"/>
                  </a:schemeClr>
                </a:solidFill>
              </a:rPr>
              <a:t>    3. Verification Status</a:t>
            </a:r>
          </a:p>
          <a:p>
            <a:r>
              <a:rPr lang="en-US" sz="2000" dirty="0">
                <a:solidFill>
                  <a:schemeClr val="tx1">
                    <a:lumMod val="75000"/>
                    <a:lumOff val="25000"/>
                  </a:schemeClr>
                </a:solidFill>
              </a:rPr>
              <a:t>    4. Annual income</a:t>
            </a:r>
          </a:p>
          <a:p>
            <a:r>
              <a:rPr lang="en-US" sz="2000" dirty="0">
                <a:solidFill>
                  <a:schemeClr val="tx1">
                    <a:lumMod val="75000"/>
                    <a:lumOff val="25000"/>
                  </a:schemeClr>
                </a:solidFill>
              </a:rPr>
              <a:t>    5. </a:t>
            </a:r>
            <a:r>
              <a:rPr lang="en-US" sz="2000" dirty="0" err="1">
                <a:solidFill>
                  <a:schemeClr val="tx1">
                    <a:lumMod val="75000"/>
                    <a:lumOff val="25000"/>
                  </a:schemeClr>
                </a:solidFill>
              </a:rPr>
              <a:t>Pub_rec_bankruptcies</a:t>
            </a:r>
            <a:endParaRPr lang="en-US" sz="2000" dirty="0">
              <a:solidFill>
                <a:schemeClr val="tx1">
                  <a:lumMod val="75000"/>
                  <a:lumOff val="25000"/>
                </a:schemeClr>
              </a:solidFill>
            </a:endParaRPr>
          </a:p>
          <a:p>
            <a:r>
              <a:rPr lang="en-US" sz="2000" dirty="0">
                <a:solidFill>
                  <a:schemeClr val="tx1">
                    <a:lumMod val="75000"/>
                    <a:lumOff val="25000"/>
                  </a:schemeClr>
                </a:solidFill>
              </a:rPr>
              <a:t>Other considerations for 'defaults' :</a:t>
            </a:r>
          </a:p>
          <a:p>
            <a:r>
              <a:rPr lang="en-US" sz="2000" dirty="0">
                <a:solidFill>
                  <a:schemeClr val="tx1">
                    <a:lumMod val="75000"/>
                    <a:lumOff val="25000"/>
                  </a:schemeClr>
                </a:solidFill>
              </a:rPr>
              <a:t>    1. Burrowers not from large urban cities like California, new </a:t>
            </a:r>
            <a:r>
              <a:rPr lang="en-US" sz="2000" dirty="0" err="1">
                <a:solidFill>
                  <a:schemeClr val="tx1">
                    <a:lumMod val="75000"/>
                    <a:lumOff val="25000"/>
                  </a:schemeClr>
                </a:solidFill>
              </a:rPr>
              <a:t>york</a:t>
            </a:r>
            <a:r>
              <a:rPr lang="en-US" sz="2000" dirty="0">
                <a:solidFill>
                  <a:schemeClr val="tx1">
                    <a:lumMod val="75000"/>
                    <a:lumOff val="25000"/>
                  </a:schemeClr>
                </a:solidFill>
              </a:rPr>
              <a:t>, </a:t>
            </a:r>
            <a:r>
              <a:rPr lang="en-US" sz="2000" dirty="0" err="1">
                <a:solidFill>
                  <a:schemeClr val="tx1">
                    <a:lumMod val="75000"/>
                    <a:lumOff val="25000"/>
                  </a:schemeClr>
                </a:solidFill>
              </a:rPr>
              <a:t>texas</a:t>
            </a:r>
            <a:r>
              <a:rPr lang="en-US" sz="2000" dirty="0">
                <a:solidFill>
                  <a:schemeClr val="tx1">
                    <a:lumMod val="75000"/>
                    <a:lumOff val="25000"/>
                  </a:schemeClr>
                </a:solidFill>
              </a:rPr>
              <a:t>, </a:t>
            </a:r>
            <a:r>
              <a:rPr lang="en-US" sz="2000" dirty="0" err="1">
                <a:solidFill>
                  <a:schemeClr val="tx1">
                    <a:lumMod val="75000"/>
                    <a:lumOff val="25000"/>
                  </a:schemeClr>
                </a:solidFill>
              </a:rPr>
              <a:t>florida</a:t>
            </a:r>
            <a:r>
              <a:rPr lang="en-US" sz="2000" dirty="0">
                <a:solidFill>
                  <a:schemeClr val="tx1">
                    <a:lumMod val="75000"/>
                    <a:lumOff val="25000"/>
                  </a:schemeClr>
                </a:solidFill>
              </a:rPr>
              <a:t> etc. </a:t>
            </a:r>
          </a:p>
          <a:p>
            <a:r>
              <a:rPr lang="en-US" sz="2000" dirty="0">
                <a:solidFill>
                  <a:schemeClr val="tx1">
                    <a:lumMod val="75000"/>
                    <a:lumOff val="25000"/>
                  </a:schemeClr>
                </a:solidFill>
              </a:rPr>
              <a:t>    2. Burrowers having annual income in the range 50000-100000.</a:t>
            </a:r>
          </a:p>
          <a:p>
            <a:r>
              <a:rPr lang="en-US" sz="2000" dirty="0">
                <a:solidFill>
                  <a:schemeClr val="tx1">
                    <a:lumMod val="75000"/>
                    <a:lumOff val="25000"/>
                  </a:schemeClr>
                </a:solidFill>
              </a:rPr>
              <a:t>    3. Burrowers having Public Recorded Bankruptcy.</a:t>
            </a:r>
          </a:p>
          <a:p>
            <a:r>
              <a:rPr lang="en-US" sz="2000" dirty="0">
                <a:solidFill>
                  <a:schemeClr val="tx1">
                    <a:lumMod val="75000"/>
                    <a:lumOff val="25000"/>
                  </a:schemeClr>
                </a:solidFill>
              </a:rPr>
              <a:t>    4. Burrowers with least grades like E,F,G which indicates high risk.</a:t>
            </a:r>
          </a:p>
          <a:p>
            <a:r>
              <a:rPr lang="en-US" sz="2000" dirty="0">
                <a:solidFill>
                  <a:schemeClr val="tx1">
                    <a:lumMod val="75000"/>
                    <a:lumOff val="25000"/>
                  </a:schemeClr>
                </a:solidFill>
              </a:rPr>
              <a:t>    5. Burrowers with very high Debt to Income value.</a:t>
            </a:r>
          </a:p>
          <a:p>
            <a:r>
              <a:rPr lang="en-US" sz="2000" dirty="0">
                <a:solidFill>
                  <a:schemeClr val="tx1">
                    <a:lumMod val="75000"/>
                    <a:lumOff val="25000"/>
                  </a:schemeClr>
                </a:solidFill>
              </a:rPr>
              <a:t>    6. Burrowers with working experience 10+ years.</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p:txBody>
          <a:bodyPr/>
          <a:lstStyle/>
          <a:p>
            <a:r>
              <a:rPr lang="en-IN" dirty="0"/>
              <a:t>Objective</a:t>
            </a:r>
          </a:p>
        </p:txBody>
      </p:sp>
      <p:sp>
        <p:nvSpPr>
          <p:cNvPr id="4" name="TextBox 3">
            <a:extLst>
              <a:ext uri="{FF2B5EF4-FFF2-40B4-BE49-F238E27FC236}">
                <a16:creationId xmlns:a16="http://schemas.microsoft.com/office/drawing/2014/main" id="{FEE55512-5B73-17A4-3188-75EFD41C9767}"/>
              </a:ext>
            </a:extLst>
          </p:cNvPr>
          <p:cNvSpPr txBox="1"/>
          <p:nvPr/>
        </p:nvSpPr>
        <p:spPr>
          <a:xfrm>
            <a:off x="1097280" y="1737360"/>
            <a:ext cx="10058400" cy="3477875"/>
          </a:xfrm>
          <a:prstGeom prst="rect">
            <a:avLst/>
          </a:prstGeom>
          <a:noFill/>
        </p:spPr>
        <p:txBody>
          <a:bodyPr wrap="square" rtlCol="0">
            <a:spAutoFit/>
          </a:bodyPr>
          <a:lstStyle/>
          <a:p>
            <a:r>
              <a:rPr lang="en-IN" sz="2000" dirty="0"/>
              <a:t>The Objective of this case study is to implement EDA </a:t>
            </a:r>
            <a:r>
              <a:rPr lang="en-IN" sz="2000" dirty="0" smtClean="0"/>
              <a:t>techniques </a:t>
            </a:r>
            <a:r>
              <a:rPr lang="en-IN" sz="2000" dirty="0"/>
              <a:t>on a real world problem and understand the insights and </a:t>
            </a:r>
            <a:r>
              <a:rPr lang="en-IN" sz="2000" dirty="0" smtClean="0"/>
              <a:t>showcase </a:t>
            </a:r>
            <a:r>
              <a:rPr lang="en-IN" sz="2000" dirty="0"/>
              <a:t>in a </a:t>
            </a:r>
            <a:r>
              <a:rPr lang="en-IN" sz="2000" dirty="0" smtClean="0"/>
              <a:t>presentation</a:t>
            </a:r>
            <a:r>
              <a:rPr lang="en-IN" sz="2000" dirty="0"/>
              <a:t>.</a:t>
            </a:r>
          </a:p>
          <a:p>
            <a:endParaRPr lang="en-IN" sz="2000" dirty="0"/>
          </a:p>
          <a:p>
            <a:r>
              <a:rPr lang="en-IN" sz="2000" dirty="0"/>
              <a:t>Benefits of the case study:</a:t>
            </a:r>
          </a:p>
          <a:p>
            <a:pPr marL="285750" indent="-285750">
              <a:buFont typeface="Wingdings" panose="05000000000000000000" pitchFamily="2" charset="2"/>
              <a:buChar char="Ø"/>
            </a:pPr>
            <a:r>
              <a:rPr lang="en-IN" sz="2000" dirty="0" smtClean="0"/>
              <a:t>It gives an </a:t>
            </a:r>
            <a:r>
              <a:rPr lang="en-IN" sz="2000" dirty="0"/>
              <a:t>idea about how EDA is used in real life business problems.</a:t>
            </a:r>
          </a:p>
          <a:p>
            <a:pPr marL="285750" indent="-285750">
              <a:buFont typeface="Wingdings" panose="05000000000000000000" pitchFamily="2" charset="2"/>
              <a:buChar char="Ø"/>
            </a:pPr>
            <a:r>
              <a:rPr lang="en-IN" sz="2000" dirty="0"/>
              <a:t>It also </a:t>
            </a:r>
            <a:r>
              <a:rPr lang="en-IN" sz="2000" dirty="0" smtClean="0"/>
              <a:t>helps us develop </a:t>
            </a:r>
            <a:r>
              <a:rPr lang="en-IN" sz="2000" dirty="0"/>
              <a:t>a basic understanding of </a:t>
            </a:r>
            <a:r>
              <a:rPr lang="en-IN" sz="2000" dirty="0" smtClean="0"/>
              <a:t>importance of risk </a:t>
            </a:r>
            <a:r>
              <a:rPr lang="en-IN" sz="2000" dirty="0"/>
              <a:t>analytics in banking and financial </a:t>
            </a:r>
            <a:r>
              <a:rPr lang="en-IN" sz="2000" dirty="0" smtClean="0"/>
              <a:t>services industry.</a:t>
            </a:r>
            <a:endParaRPr lang="en-IN" sz="2000" dirty="0"/>
          </a:p>
          <a:p>
            <a:pPr marL="285750" indent="-285750">
              <a:buFont typeface="Wingdings" panose="05000000000000000000" pitchFamily="2" charset="2"/>
              <a:buChar char="Ø"/>
            </a:pPr>
            <a:r>
              <a:rPr lang="en-IN" sz="2000" dirty="0" smtClean="0"/>
              <a:t>It helps us to see how </a:t>
            </a:r>
            <a:r>
              <a:rPr lang="en-IN" sz="2000" dirty="0"/>
              <a:t>the data is used to minimize loss of money </a:t>
            </a:r>
            <a:r>
              <a:rPr lang="en-IN" sz="2000" dirty="0" smtClean="0"/>
              <a:t>to banks while </a:t>
            </a:r>
            <a:r>
              <a:rPr lang="en-IN" sz="2000" dirty="0"/>
              <a:t>lending it to </a:t>
            </a:r>
            <a:r>
              <a:rPr lang="en-IN" sz="2000" dirty="0" smtClean="0"/>
              <a:t>customers.</a:t>
            </a:r>
            <a:endParaRPr lang="en-IN" sz="2000" dirty="0"/>
          </a:p>
          <a:p>
            <a:pPr marL="285750" indent="-285750">
              <a:buFont typeface="Wingdings" panose="05000000000000000000" pitchFamily="2" charset="2"/>
              <a:buChar char="Ø"/>
            </a:pPr>
            <a:r>
              <a:rPr lang="en-IN" sz="2000" dirty="0"/>
              <a:t>It improves our understating of visualization and what charts to use for real life data.</a:t>
            </a:r>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p:txBody>
          <a:bodyPr/>
          <a:lstStyle/>
          <a:p>
            <a:r>
              <a:rPr lang="en-IN" dirty="0"/>
              <a:t>Business Understanding</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737360"/>
            <a:ext cx="10058400" cy="4023360"/>
          </a:xfrm>
        </p:spPr>
        <p:txBody>
          <a:bodyPr>
            <a:normAutofit/>
          </a:bodyPr>
          <a:lstStyle/>
          <a:p>
            <a:r>
              <a:rPr lang="en-IN" sz="1800" dirty="0"/>
              <a:t>The business objective is to take a decision </a:t>
            </a:r>
            <a:r>
              <a:rPr lang="en-IN" sz="1800" dirty="0" smtClean="0"/>
              <a:t>on a loan </a:t>
            </a:r>
            <a:r>
              <a:rPr lang="en-IN" sz="1800" dirty="0"/>
              <a:t>application </a:t>
            </a:r>
            <a:r>
              <a:rPr lang="en-IN" sz="1800" dirty="0" smtClean="0"/>
              <a:t>to whether </a:t>
            </a:r>
            <a:r>
              <a:rPr lang="en-IN" sz="1800" dirty="0"/>
              <a:t>to reject or approve </a:t>
            </a:r>
            <a:r>
              <a:rPr lang="en-IN" sz="1800" dirty="0" smtClean="0"/>
              <a:t>the loan based </a:t>
            </a:r>
            <a:r>
              <a:rPr lang="en-IN" sz="1800" dirty="0"/>
              <a:t>on certain </a:t>
            </a:r>
            <a:r>
              <a:rPr lang="en-IN" sz="1800" dirty="0" smtClean="0"/>
              <a:t>variables.</a:t>
            </a:r>
            <a:endParaRPr lang="en-IN" sz="1800" dirty="0"/>
          </a:p>
          <a:p>
            <a:pPr marL="0" indent="0">
              <a:buNone/>
            </a:pPr>
            <a:r>
              <a:rPr lang="en-IN" sz="1800" b="1" dirty="0"/>
              <a:t>Dataset Details</a:t>
            </a:r>
            <a:r>
              <a:rPr lang="en-IN" sz="1800" dirty="0"/>
              <a:t>:</a:t>
            </a:r>
            <a:endParaRPr lang="en-IN" sz="1800" dirty="0"/>
          </a:p>
          <a:p>
            <a:pPr marL="0" indent="0">
              <a:buNone/>
            </a:pPr>
            <a:r>
              <a:rPr lang="en-US" sz="1800" dirty="0"/>
              <a:t>The data given below contains information about past loan applicants and whether they ‘defaulted’ or not. Data has details regarding approved loan not the rejected ones. It has 3 status of loan which is Fully Paid, Current and Charged-Off. </a:t>
            </a:r>
          </a:p>
          <a:p>
            <a:pPr marL="0" indent="0">
              <a:buNone/>
            </a:pPr>
            <a:r>
              <a:rPr lang="en-IN" sz="1800" b="1" dirty="0"/>
              <a:t>Data Clean-up and preparation process:</a:t>
            </a:r>
            <a:endParaRPr lang="en-US" sz="1800" b="1" dirty="0"/>
          </a:p>
        </p:txBody>
      </p:sp>
      <p:graphicFrame>
        <p:nvGraphicFramePr>
          <p:cNvPr id="4" name="Content Placeholder 3">
            <a:extLst>
              <a:ext uri="{FF2B5EF4-FFF2-40B4-BE49-F238E27FC236}">
                <a16:creationId xmlns:a16="http://schemas.microsoft.com/office/drawing/2014/main" id="{44AF0CA3-AFDB-EA77-A34C-DD2326A65712}"/>
              </a:ext>
            </a:extLst>
          </p:cNvPr>
          <p:cNvGraphicFramePr>
            <a:graphicFrameLocks/>
          </p:cNvGraphicFramePr>
          <p:nvPr>
            <p:extLst>
              <p:ext uri="{D42A27DB-BD31-4B8C-83A1-F6EECF244321}">
                <p14:modId xmlns:p14="http://schemas.microsoft.com/office/powerpoint/2010/main" val="2669953556"/>
              </p:ext>
            </p:extLst>
          </p:nvPr>
        </p:nvGraphicFramePr>
        <p:xfrm>
          <a:off x="260371" y="3982148"/>
          <a:ext cx="11526090" cy="2635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4268804" cy="1559377"/>
          </a:xfrm>
        </p:spPr>
        <p:txBody>
          <a:bodyPr/>
          <a:lstStyle/>
          <a:p>
            <a:pPr>
              <a:buFont typeface="Wingdings" panose="05000000000000000000" pitchFamily="2" charset="2"/>
              <a:buChar char="§"/>
            </a:pPr>
            <a:r>
              <a:rPr lang="en-IN" b="1" dirty="0"/>
              <a:t>Loan Status: </a:t>
            </a:r>
            <a:r>
              <a:rPr lang="en-IN" dirty="0"/>
              <a:t>The number of charged off loan is much smaller(14.5%) compared to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stretch>
            <a:fillRect/>
          </a:stretch>
        </p:blipFill>
        <p:spPr>
          <a:xfrm>
            <a:off x="842212" y="1812372"/>
            <a:ext cx="4635366" cy="3124636"/>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Loan Amount: </a:t>
            </a:r>
            <a:r>
              <a:rPr lang="en-IN" dirty="0"/>
              <a:t>It varies from 500 to 35000 with a median of 10000. Loan amount is majorly small and very few clients have taken large loans and larger it goes we have higher chance of defaulting.</a:t>
            </a:r>
          </a:p>
          <a:p>
            <a:pPr>
              <a:buFont typeface="Wingdings" panose="05000000000000000000" pitchFamily="2" charset="2"/>
              <a:buChar char="§"/>
            </a:pPr>
            <a:endParaRPr lang="en-IN" dirty="0"/>
          </a:p>
        </p:txBody>
      </p:sp>
      <p:pic>
        <p:nvPicPr>
          <p:cNvPr id="6" name="Picture 5">
            <a:extLst>
              <a:ext uri="{FF2B5EF4-FFF2-40B4-BE49-F238E27FC236}">
                <a16:creationId xmlns:a16="http://schemas.microsoft.com/office/drawing/2014/main" id="{7BE03645-9D07-A6A5-8DDC-8D820D1A1BD6}"/>
              </a:ext>
            </a:extLst>
          </p:cNvPr>
          <p:cNvPicPr>
            <a:picLocks noChangeAspect="1"/>
          </p:cNvPicPr>
          <p:nvPr/>
        </p:nvPicPr>
        <p:blipFill>
          <a:blip r:embed="rId3"/>
          <a:stretch>
            <a:fillRect/>
          </a:stretch>
        </p:blipFill>
        <p:spPr>
          <a:xfrm>
            <a:off x="6096001" y="1828937"/>
            <a:ext cx="5502442" cy="3086531"/>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Term and Interest Rate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4979744"/>
            <a:ext cx="4268804" cy="1559377"/>
          </a:xfrm>
        </p:spPr>
        <p:txBody>
          <a:bodyPr/>
          <a:lstStyle/>
          <a:p>
            <a:pPr>
              <a:buFont typeface="Wingdings" panose="05000000000000000000" pitchFamily="2" charset="2"/>
              <a:buChar char="§"/>
            </a:pPr>
            <a:r>
              <a:rPr lang="en-IN" b="1" dirty="0"/>
              <a:t>Loan Term: </a:t>
            </a:r>
            <a:r>
              <a:rPr lang="en-IN" dirty="0"/>
              <a:t> The Loans taken for 36 month term are much more than 60 months and have lower chance of defaulting. </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88768" y="4984892"/>
            <a:ext cx="536608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Interest Rate: </a:t>
            </a:r>
            <a:r>
              <a:rPr lang="en-IN" dirty="0"/>
              <a:t>The count of loan taken varies with interest rate showing peak around in 5-15 bracket and decreasing slowly where as the chance of defaulting increases with interest rate.</a:t>
            </a:r>
          </a:p>
        </p:txBody>
      </p:sp>
      <p:pic>
        <p:nvPicPr>
          <p:cNvPr id="13" name="Picture 12">
            <a:extLst>
              <a:ext uri="{FF2B5EF4-FFF2-40B4-BE49-F238E27FC236}">
                <a16:creationId xmlns:a16="http://schemas.microsoft.com/office/drawing/2014/main" id="{E5994666-9162-8840-6616-D5D9181CC33E}"/>
              </a:ext>
            </a:extLst>
          </p:cNvPr>
          <p:cNvPicPr>
            <a:picLocks noChangeAspect="1"/>
          </p:cNvPicPr>
          <p:nvPr/>
        </p:nvPicPr>
        <p:blipFill>
          <a:blip r:embed="rId2"/>
          <a:stretch>
            <a:fillRect/>
          </a:stretch>
        </p:blipFill>
        <p:spPr>
          <a:xfrm>
            <a:off x="108663" y="1887384"/>
            <a:ext cx="5906324" cy="3124636"/>
          </a:xfrm>
          <a:prstGeom prst="rect">
            <a:avLst/>
          </a:prstGeom>
        </p:spPr>
      </p:pic>
      <p:pic>
        <p:nvPicPr>
          <p:cNvPr id="15" name="Picture 14">
            <a:extLst>
              <a:ext uri="{FF2B5EF4-FFF2-40B4-BE49-F238E27FC236}">
                <a16:creationId xmlns:a16="http://schemas.microsoft.com/office/drawing/2014/main" id="{0F0871A2-BC72-DACB-BCAF-BE4546C77119}"/>
              </a:ext>
            </a:extLst>
          </p:cNvPr>
          <p:cNvPicPr>
            <a:picLocks noChangeAspect="1"/>
          </p:cNvPicPr>
          <p:nvPr/>
        </p:nvPicPr>
        <p:blipFill>
          <a:blip r:embed="rId3"/>
          <a:stretch>
            <a:fillRect/>
          </a:stretch>
        </p:blipFill>
        <p:spPr>
          <a:xfrm>
            <a:off x="6096000" y="1887384"/>
            <a:ext cx="5858693" cy="3143689"/>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Grade and Sub-Grade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481263" y="5012020"/>
            <a:ext cx="5231214" cy="1559377"/>
          </a:xfrm>
        </p:spPr>
        <p:txBody>
          <a:bodyPr/>
          <a:lstStyle/>
          <a:p>
            <a:pPr>
              <a:buFont typeface="Wingdings" panose="05000000000000000000" pitchFamily="2" charset="2"/>
              <a:buChar char="§"/>
            </a:pPr>
            <a:r>
              <a:rPr lang="en-IN" b="1" dirty="0"/>
              <a:t>Grade: </a:t>
            </a:r>
            <a:r>
              <a:rPr lang="en-IN" dirty="0"/>
              <a:t>The loan approved are majorly of higher grade as they are of low risk thus low chance of defaulting. 60 month term loans have larger number of lower grade loans with high risk.</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Sub Grade: </a:t>
            </a:r>
            <a:r>
              <a:rPr lang="en-IN" dirty="0"/>
              <a:t>This provides more insight that the loans within grade are more skewed towards lowered sub grades.</a:t>
            </a:r>
          </a:p>
        </p:txBody>
      </p:sp>
      <p:pic>
        <p:nvPicPr>
          <p:cNvPr id="13" name="Picture 12">
            <a:extLst>
              <a:ext uri="{FF2B5EF4-FFF2-40B4-BE49-F238E27FC236}">
                <a16:creationId xmlns:a16="http://schemas.microsoft.com/office/drawing/2014/main" id="{8794A1E8-0C35-F6CC-48BA-1978EB59F35E}"/>
              </a:ext>
            </a:extLst>
          </p:cNvPr>
          <p:cNvPicPr>
            <a:picLocks noChangeAspect="1"/>
          </p:cNvPicPr>
          <p:nvPr/>
        </p:nvPicPr>
        <p:blipFill>
          <a:blip r:embed="rId2"/>
          <a:stretch>
            <a:fillRect/>
          </a:stretch>
        </p:blipFill>
        <p:spPr>
          <a:xfrm>
            <a:off x="6126480" y="1860256"/>
            <a:ext cx="5858693" cy="3124636"/>
          </a:xfrm>
          <a:prstGeom prst="rect">
            <a:avLst/>
          </a:prstGeom>
        </p:spPr>
      </p:pic>
      <p:pic>
        <p:nvPicPr>
          <p:cNvPr id="17" name="Picture 16">
            <a:extLst>
              <a:ext uri="{FF2B5EF4-FFF2-40B4-BE49-F238E27FC236}">
                <a16:creationId xmlns:a16="http://schemas.microsoft.com/office/drawing/2014/main" id="{19D64A14-40BF-58FD-9FE8-363A64BB9928}"/>
              </a:ext>
            </a:extLst>
          </p:cNvPr>
          <p:cNvPicPr>
            <a:picLocks noChangeAspect="1"/>
          </p:cNvPicPr>
          <p:nvPr/>
        </p:nvPicPr>
        <p:blipFill>
          <a:blip r:embed="rId3"/>
          <a:stretch>
            <a:fillRect/>
          </a:stretch>
        </p:blipFill>
        <p:spPr>
          <a:xfrm>
            <a:off x="196102" y="1817135"/>
            <a:ext cx="5801535" cy="3115110"/>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70424"/>
            <a:ext cx="10058400" cy="1450757"/>
          </a:xfrm>
        </p:spPr>
        <p:txBody>
          <a:bodyPr/>
          <a:lstStyle/>
          <a:p>
            <a:r>
              <a:rPr lang="en-IN" dirty="0"/>
              <a:t>Employment Length &amp; Homeownership</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60947" y="5012020"/>
            <a:ext cx="5362958" cy="1559377"/>
          </a:xfrm>
        </p:spPr>
        <p:txBody>
          <a:bodyPr/>
          <a:lstStyle/>
          <a:p>
            <a:pPr>
              <a:buFont typeface="Wingdings" panose="05000000000000000000" pitchFamily="2" charset="2"/>
              <a:buChar char="§"/>
            </a:pPr>
            <a:r>
              <a:rPr lang="en-IN" b="1" dirty="0"/>
              <a:t>Employment Length: </a:t>
            </a:r>
            <a:r>
              <a:rPr lang="en-IN" dirty="0"/>
              <a:t>Majority of clients have 10+ years of experience and has highest number of defaulted loan.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Home Ownership: </a:t>
            </a:r>
            <a:r>
              <a:rPr lang="en-IN" dirty="0"/>
              <a:t>Majority of clients are lacking ownership of any property and are on rent or mortgage and have a higher chance of defaulting.</a:t>
            </a:r>
          </a:p>
        </p:txBody>
      </p:sp>
      <p:pic>
        <p:nvPicPr>
          <p:cNvPr id="12" name="Picture 11">
            <a:extLst>
              <a:ext uri="{FF2B5EF4-FFF2-40B4-BE49-F238E27FC236}">
                <a16:creationId xmlns:a16="http://schemas.microsoft.com/office/drawing/2014/main" id="{D3A423E8-D21A-8F01-9E51-E59BBF954FE4}"/>
              </a:ext>
            </a:extLst>
          </p:cNvPr>
          <p:cNvPicPr>
            <a:picLocks noChangeAspect="1"/>
          </p:cNvPicPr>
          <p:nvPr/>
        </p:nvPicPr>
        <p:blipFill>
          <a:blip r:embed="rId2"/>
          <a:stretch>
            <a:fillRect/>
          </a:stretch>
        </p:blipFill>
        <p:spPr>
          <a:xfrm>
            <a:off x="6096000" y="1869642"/>
            <a:ext cx="5877745" cy="3143689"/>
          </a:xfrm>
          <a:prstGeom prst="rect">
            <a:avLst/>
          </a:prstGeom>
        </p:spPr>
      </p:pic>
      <p:pic>
        <p:nvPicPr>
          <p:cNvPr id="15" name="Picture 14">
            <a:extLst>
              <a:ext uri="{FF2B5EF4-FFF2-40B4-BE49-F238E27FC236}">
                <a16:creationId xmlns:a16="http://schemas.microsoft.com/office/drawing/2014/main" id="{D30C0E39-8079-ABC7-FF30-11AAD8EDB910}"/>
              </a:ext>
            </a:extLst>
          </p:cNvPr>
          <p:cNvPicPr>
            <a:picLocks noChangeAspect="1"/>
          </p:cNvPicPr>
          <p:nvPr/>
        </p:nvPicPr>
        <p:blipFill>
          <a:blip r:embed="rId3"/>
          <a:stretch>
            <a:fillRect/>
          </a:stretch>
        </p:blipFill>
        <p:spPr>
          <a:xfrm>
            <a:off x="115395" y="1807609"/>
            <a:ext cx="5849166" cy="3134162"/>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Annual Income &amp; Purpose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lstStyle/>
          <a:p>
            <a:pPr>
              <a:buFont typeface="Wingdings" panose="05000000000000000000" pitchFamily="2" charset="2"/>
              <a:buChar char="§"/>
            </a:pPr>
            <a:r>
              <a:rPr lang="en-IN" b="1" dirty="0"/>
              <a:t>Annual Income :</a:t>
            </a:r>
            <a:r>
              <a:rPr lang="en-IN" dirty="0"/>
              <a:t> The Majority of clients have low annual income compared to rest and income lower than 50k has higher chance of defaulting.</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4984892"/>
            <a:ext cx="5915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Purpose: </a:t>
            </a:r>
            <a:r>
              <a:rPr lang="en-IN" dirty="0"/>
              <a:t> Loans are taken mostly for debt consolidation followed by credit card payment. Whereas the debt consolidation has highest fully paid loan but also has highest defaulted loans as well.</a:t>
            </a:r>
          </a:p>
        </p:txBody>
      </p:sp>
      <p:pic>
        <p:nvPicPr>
          <p:cNvPr id="13" name="Picture 12">
            <a:extLst>
              <a:ext uri="{FF2B5EF4-FFF2-40B4-BE49-F238E27FC236}">
                <a16:creationId xmlns:a16="http://schemas.microsoft.com/office/drawing/2014/main" id="{481685C4-AE1D-65C9-AFB1-0801742B93FF}"/>
              </a:ext>
            </a:extLst>
          </p:cNvPr>
          <p:cNvPicPr>
            <a:picLocks noChangeAspect="1"/>
          </p:cNvPicPr>
          <p:nvPr/>
        </p:nvPicPr>
        <p:blipFill>
          <a:blip r:embed="rId2"/>
          <a:stretch>
            <a:fillRect/>
          </a:stretch>
        </p:blipFill>
        <p:spPr>
          <a:xfrm>
            <a:off x="5894046" y="1823602"/>
            <a:ext cx="5915851" cy="3115110"/>
          </a:xfrm>
          <a:prstGeom prst="rect">
            <a:avLst/>
          </a:prstGeom>
        </p:spPr>
      </p:pic>
      <p:pic>
        <p:nvPicPr>
          <p:cNvPr id="15" name="Picture 14">
            <a:extLst>
              <a:ext uri="{FF2B5EF4-FFF2-40B4-BE49-F238E27FC236}">
                <a16:creationId xmlns:a16="http://schemas.microsoft.com/office/drawing/2014/main" id="{8536BAE8-5DF1-418D-DC0B-66CF93AA36A3}"/>
              </a:ext>
            </a:extLst>
          </p:cNvPr>
          <p:cNvPicPr>
            <a:picLocks noChangeAspect="1"/>
          </p:cNvPicPr>
          <p:nvPr/>
        </p:nvPicPr>
        <p:blipFill>
          <a:blip r:embed="rId3"/>
          <a:stretch>
            <a:fillRect/>
          </a:stretch>
        </p:blipFill>
        <p:spPr>
          <a:xfrm>
            <a:off x="457199" y="1818113"/>
            <a:ext cx="5269833" cy="3143689"/>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DTI ratio &amp; Bankruptcy</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lstStyle/>
          <a:p>
            <a:pPr>
              <a:buFont typeface="Wingdings" panose="05000000000000000000" pitchFamily="2" charset="2"/>
              <a:buChar char="§"/>
            </a:pPr>
            <a:r>
              <a:rPr lang="en-IN" b="1" dirty="0"/>
              <a:t>DTI: </a:t>
            </a:r>
            <a:r>
              <a:rPr lang="en-IN" dirty="0"/>
              <a:t>The large percentage of Clients have a large Debt to Income ratio which shows that lending to such clients can be very risky.</a:t>
            </a: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Public Recorded Bankruptcy: </a:t>
            </a:r>
            <a:r>
              <a:rPr lang="en-IN" dirty="0"/>
              <a:t>Majority of clients have no record of declaring bankruptcy. </a:t>
            </a:r>
          </a:p>
        </p:txBody>
      </p:sp>
      <p:pic>
        <p:nvPicPr>
          <p:cNvPr id="10" name="Picture 9">
            <a:extLst>
              <a:ext uri="{FF2B5EF4-FFF2-40B4-BE49-F238E27FC236}">
                <a16:creationId xmlns:a16="http://schemas.microsoft.com/office/drawing/2014/main" id="{A8640CCB-E8EB-4E97-424C-625C7A53C354}"/>
              </a:ext>
            </a:extLst>
          </p:cNvPr>
          <p:cNvPicPr>
            <a:picLocks noChangeAspect="1"/>
          </p:cNvPicPr>
          <p:nvPr/>
        </p:nvPicPr>
        <p:blipFill>
          <a:blip r:embed="rId2"/>
          <a:stretch>
            <a:fillRect/>
          </a:stretch>
        </p:blipFill>
        <p:spPr>
          <a:xfrm>
            <a:off x="6096000" y="1777367"/>
            <a:ext cx="5868219" cy="3115110"/>
          </a:xfrm>
          <a:prstGeom prst="rect">
            <a:avLst/>
          </a:prstGeom>
        </p:spPr>
      </p:pic>
      <p:pic>
        <p:nvPicPr>
          <p:cNvPr id="13" name="Picture 12">
            <a:extLst>
              <a:ext uri="{FF2B5EF4-FFF2-40B4-BE49-F238E27FC236}">
                <a16:creationId xmlns:a16="http://schemas.microsoft.com/office/drawing/2014/main" id="{778984E5-A692-9C71-F078-EEAD3E21536B}"/>
              </a:ext>
            </a:extLst>
          </p:cNvPr>
          <p:cNvPicPr>
            <a:picLocks noChangeAspect="1"/>
          </p:cNvPicPr>
          <p:nvPr/>
        </p:nvPicPr>
        <p:blipFill>
          <a:blip r:embed="rId3"/>
          <a:stretch>
            <a:fillRect/>
          </a:stretch>
        </p:blipFill>
        <p:spPr>
          <a:xfrm>
            <a:off x="613611" y="1845980"/>
            <a:ext cx="5472863" cy="3124636"/>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284</TotalTime>
  <Words>821</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Lucida Sans</vt:lpstr>
      <vt:lpstr>Rockwell</vt:lpstr>
      <vt:lpstr>Rockwell Condensed</vt:lpstr>
      <vt:lpstr>Wingdings</vt:lpstr>
      <vt:lpstr>Wood Type</vt:lpstr>
      <vt:lpstr>PowerPoint Presentation</vt:lpstr>
      <vt:lpstr>Objective</vt:lpstr>
      <vt:lpstr>Business Understanding</vt:lpstr>
      <vt:lpstr>Loan Status and Amount</vt:lpstr>
      <vt:lpstr>Term and Interest Rate</vt:lpstr>
      <vt:lpstr>Grade and Sub-Grade</vt:lpstr>
      <vt:lpstr>Employment Length &amp; Homeownership</vt:lpstr>
      <vt:lpstr>Annual Income &amp; Purpose</vt:lpstr>
      <vt:lpstr>DTI ratio &amp; Bankruptcy</vt:lpstr>
      <vt:lpstr>Loan Trend over years</vt:lpstr>
      <vt:lpstr>Location Based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DELL</cp:lastModifiedBy>
  <cp:revision>53</cp:revision>
  <dcterms:created xsi:type="dcterms:W3CDTF">2022-06-06T16:58:12Z</dcterms:created>
  <dcterms:modified xsi:type="dcterms:W3CDTF">2024-08-28T16:03:48Z</dcterms:modified>
</cp:coreProperties>
</file>