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7"/>
  </p:notesMasterIdLst>
  <p:sldIdLst>
    <p:sldId id="256" r:id="rId2"/>
    <p:sldId id="271" r:id="rId3"/>
    <p:sldId id="264" r:id="rId4"/>
    <p:sldId id="268" r:id="rId5"/>
    <p:sldId id="265" r:id="rId6"/>
    <p:sldId id="261" r:id="rId7"/>
    <p:sldId id="257" r:id="rId8"/>
    <p:sldId id="266" r:id="rId9"/>
    <p:sldId id="260" r:id="rId10"/>
    <p:sldId id="263" r:id="rId11"/>
    <p:sldId id="259" r:id="rId12"/>
    <p:sldId id="262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90" d="100"/>
          <a:sy n="90" d="100"/>
        </p:scale>
        <p:origin x="-64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7C8D2-4295-4FF6-AB19-964D9AADAB76}" type="datetimeFigureOut">
              <a:rPr lang="en-IN" smtClean="0"/>
              <a:t>12/2/14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165E9-2381-49E2-9334-DE60C7D77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338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ray position will be the mapped value of camera on to the image plane and direction</a:t>
            </a:r>
            <a:r>
              <a:rPr lang="en-US" baseline="0" dirty="0" smtClean="0"/>
              <a:t> will be the camera position – the rays position 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165E9-2381-49E2-9334-DE60C7D7733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156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C7476EB-C220-B24E-AD31-90775CD5D87E}" type="slidenum">
              <a:rPr lang="en-US"/>
              <a:pPr/>
              <a:t>11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676401"/>
            <a:ext cx="10668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419600"/>
            <a:ext cx="10668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00" y="4191000"/>
            <a:ext cx="49784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434609"/>
            <a:ext cx="499872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" y="2551176"/>
            <a:ext cx="4998720" cy="31455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Aft>
                <a:spcPts val="10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531" y="2305609"/>
            <a:ext cx="332740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9064028" y="538594"/>
            <a:ext cx="2411313" cy="51671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150174">
            <a:off x="6436717" y="836203"/>
            <a:ext cx="4876800" cy="493776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924825"/>
            <a:ext cx="10668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4800600"/>
            <a:ext cx="10668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300" y="4666129"/>
            <a:ext cx="332740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55093">
            <a:off x="3146222" y="458370"/>
            <a:ext cx="5899559" cy="3079124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9114623" y="278688"/>
            <a:ext cx="2261272" cy="484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924825"/>
            <a:ext cx="10668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4800600"/>
            <a:ext cx="10668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300" y="4666129"/>
            <a:ext cx="332740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5255">
            <a:off x="3821371" y="3182426"/>
            <a:ext cx="2261272" cy="484558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150321">
            <a:off x="5773240" y="546774"/>
            <a:ext cx="5550769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317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80673">
            <a:off x="933017" y="451178"/>
            <a:ext cx="5550769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4640" y="4800600"/>
            <a:ext cx="4328160" cy="1188720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5887423" y="369110"/>
            <a:ext cx="5059604" cy="272976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0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0973137">
            <a:off x="706833" y="631160"/>
            <a:ext cx="5116745" cy="2604282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 rot="470783">
            <a:off x="944754" y="3070625"/>
            <a:ext cx="5224999" cy="282751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114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 rot="21240000">
            <a:off x="6290083" y="3396154"/>
            <a:ext cx="463296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0" y="4876800"/>
            <a:ext cx="4064000" cy="118872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15" name="Picture 14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9904688" y="2619244"/>
            <a:ext cx="2107649" cy="451639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8452862" y="604322"/>
            <a:ext cx="2147109" cy="2025115"/>
          </a:xfrm>
          <a:prstGeom prst="rect">
            <a:avLst/>
          </a:prstGeom>
        </p:spPr>
      </p:pic>
      <p:pic>
        <p:nvPicPr>
          <p:cNvPr id="13" name="Picture 12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6522462" y="985322"/>
            <a:ext cx="2147109" cy="2025115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 rot="247118">
            <a:off x="6766960" y="1165774"/>
            <a:ext cx="1658112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 rot="271248">
            <a:off x="8697360" y="784774"/>
            <a:ext cx="1658112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6025393" y="2873698"/>
            <a:ext cx="524256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193488">
            <a:off x="814237" y="450635"/>
            <a:ext cx="524256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 rot="21240000">
            <a:off x="607632" y="3551615"/>
            <a:ext cx="463296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0" y="1524000"/>
            <a:ext cx="49784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8846" y="577850"/>
            <a:ext cx="2510119" cy="5461001"/>
          </a:xfrm>
        </p:spPr>
        <p:txBody>
          <a:bodyPr vert="eaVert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0966" y="577850"/>
            <a:ext cx="7691717" cy="546100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vertical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3812" y="1562100"/>
            <a:ext cx="203200" cy="37338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0" y="1524000"/>
            <a:ext cx="49784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057401"/>
            <a:ext cx="10668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800600"/>
            <a:ext cx="10668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00" y="4572000"/>
            <a:ext cx="49784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66660">
            <a:off x="6851166" y="599840"/>
            <a:ext cx="2147109" cy="2025115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29776">
            <a:off x="2763696" y="555387"/>
            <a:ext cx="2147109" cy="2025115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 rot="21254634">
            <a:off x="3008195" y="735839"/>
            <a:ext cx="1658112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/>
          </p:nvPr>
        </p:nvSpPr>
        <p:spPr>
          <a:xfrm rot="21315648">
            <a:off x="7095664" y="780292"/>
            <a:ext cx="1658112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pic>
        <p:nvPicPr>
          <p:cNvPr id="14" name="Picture 13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1790">
            <a:off x="4789284" y="936016"/>
            <a:ext cx="2147109" cy="2025115"/>
          </a:xfrm>
          <a:prstGeom prst="rect">
            <a:avLst/>
          </a:prstGeom>
        </p:spPr>
      </p:pic>
      <p:sp>
        <p:nvSpPr>
          <p:cNvPr id="17" name="Picture Placeholder 2"/>
          <p:cNvSpPr>
            <a:spLocks noGrp="1"/>
          </p:cNvSpPr>
          <p:nvPr>
            <p:ph type="pic" idx="17"/>
          </p:nvPr>
        </p:nvSpPr>
        <p:spPr>
          <a:xfrm rot="100778">
            <a:off x="5033783" y="1116468"/>
            <a:ext cx="1658112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82700"/>
            <a:ext cx="10668000" cy="1917700"/>
          </a:xfrm>
        </p:spPr>
        <p:txBody>
          <a:bodyPr anchor="b" anchorCtr="0">
            <a:noAutofit/>
          </a:bodyPr>
          <a:lstStyle>
            <a:lvl1pPr algn="ctr">
              <a:defRPr sz="56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644153"/>
            <a:ext cx="10668000" cy="833718"/>
          </a:xfrm>
        </p:spPr>
        <p:txBody>
          <a:bodyPr anchor="t" anchorCtr="0"/>
          <a:lstStyle>
            <a:lvl1pPr marL="0" indent="0" algn="ctr">
              <a:spcAft>
                <a:spcPts val="0"/>
              </a:spcAft>
              <a:buNone/>
              <a:defRPr sz="20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0" y="3352800"/>
            <a:ext cx="49784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10668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936751"/>
            <a:ext cx="499872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1280" y="1936751"/>
            <a:ext cx="499872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0" y="1524000"/>
            <a:ext cx="49784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10668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874838"/>
            <a:ext cx="499872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590800"/>
            <a:ext cx="499872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280" y="1874838"/>
            <a:ext cx="499872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31280" y="2590800"/>
            <a:ext cx="499872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11" name="Picture 10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0" y="1524000"/>
            <a:ext cx="49784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871" y="443753"/>
            <a:ext cx="4998720" cy="1707777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6659" y="430306"/>
            <a:ext cx="4998720" cy="560854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2000"/>
            </a:lvl6pPr>
            <a:lvl7pPr marL="2290763" indent="-461963">
              <a:defRPr sz="2000"/>
            </a:lvl7pPr>
            <a:lvl8pPr marL="2290763" indent="-461963">
              <a:defRPr sz="2000"/>
            </a:lvl8pPr>
            <a:lvl9pPr marL="2290763" indent="-461963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4871" y="2554941"/>
            <a:ext cx="4998720" cy="3146613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531" y="2305609"/>
            <a:ext cx="332740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PageOverlay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0" y="6158754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10668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905000"/>
            <a:ext cx="10668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158754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94960" y="6158754"/>
            <a:ext cx="140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0"/>
        </a:spcBef>
        <a:spcAft>
          <a:spcPts val="2000"/>
        </a:spcAft>
        <a:buFont typeface="Wingdings 2" pitchFamily="18" charset="2"/>
        <a:buChar char="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114" y="28226"/>
            <a:ext cx="5446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Team : Uncanny Valley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77778" y="5"/>
            <a:ext cx="20028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CSCI 580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02002" y="3553177"/>
            <a:ext cx="5926665" cy="707886"/>
          </a:xfrm>
          <a:prstGeom prst="rect">
            <a:avLst/>
          </a:prstGeom>
          <a:solidFill>
            <a:schemeClr val="bg1">
              <a:lumMod val="40000"/>
              <a:lumOff val="60000"/>
              <a:alpha val="80000"/>
            </a:schemeClr>
          </a:solidFill>
          <a:effectLst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CREPESCULAR RAYS</a:t>
            </a:r>
            <a:endParaRPr lang="en-US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5636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Volume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07996" y="1604963"/>
            <a:ext cx="5030788" cy="4699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lIns="0" tIns="28224" rIns="0" bIns="0" rtlCol="0" anchor="ctr">
            <a:normAutofit/>
          </a:bodyPr>
          <a:lstStyle>
            <a:lvl1pPr marL="457200" indent="-457200" algn="l" defTabSz="914400" rtl="0" eaLnBrk="1" latinLnBrk="0" hangingPunct="1">
              <a:spcBef>
                <a:spcPts val="0"/>
              </a:spcBef>
              <a:spcAft>
                <a:spcPts val="2000"/>
              </a:spcAft>
              <a:buFont typeface="Wingdings 2" pitchFamily="18" charset="2"/>
              <a:buChar char="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Font typeface="Wingdings 2" pitchFamily="18" charset="2"/>
              <a:buChar char="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Wingdings 2" pitchFamily="18" charset="2"/>
              <a:buChar char="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Font typeface="Wingdings 2" pitchFamily="18" charset="2"/>
              <a:buChar char="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Wingdings 2" pitchFamily="18" charset="2"/>
              <a:buChar char="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5900" indent="-215900">
              <a:spcAft>
                <a:spcPct val="0"/>
              </a:spcAft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3600" smtClean="0"/>
              <a:t>Extension of shadow ray using ray tracing.</a:t>
            </a:r>
          </a:p>
          <a:p>
            <a:pPr marL="215900" indent="-215900">
              <a:spcAft>
                <a:spcPct val="0"/>
              </a:spcAft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3600" smtClean="0"/>
              <a:t>Calculated aggregate shadow of each subsequent image plane between the original image plane and the closest object to light.</a:t>
            </a:r>
            <a:endParaRPr lang="en-US" sz="36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200" y="2017889"/>
            <a:ext cx="5750401" cy="4430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3607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608641" y="513516"/>
            <a:ext cx="10970880" cy="1144921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Shadow volume steps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608641" y="1604328"/>
            <a:ext cx="5804159" cy="4782743"/>
          </a:xfrm>
          <a:ln/>
        </p:spPr>
        <p:txBody>
          <a:bodyPr>
            <a:noAutofit/>
          </a:bodyPr>
          <a:lstStyle/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/>
              <a:t>For each pixel:</a:t>
            </a:r>
          </a:p>
          <a:p>
            <a:pPr marL="863600" lvl="1" indent="-323850">
              <a:buSzPct val="75000"/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400" dirty="0"/>
              <a:t>For each image plane</a:t>
            </a:r>
          </a:p>
          <a:p>
            <a:pPr marL="1295400" lvl="2" indent="-287338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400" dirty="0"/>
              <a:t>Calculate ray equation from pixel to light</a:t>
            </a:r>
          </a:p>
          <a:p>
            <a:pPr marL="1295400" lvl="2" indent="-287338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400" dirty="0"/>
              <a:t>Find any intersections between the pixel and light</a:t>
            </a:r>
          </a:p>
          <a:p>
            <a:pPr marL="1295400" lvl="2" indent="-287338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400" dirty="0"/>
              <a:t>If any intersections: color the pixel as shadow</a:t>
            </a:r>
          </a:p>
          <a:p>
            <a:pPr marL="863600" lvl="1" indent="-323850">
              <a:buSzPct val="75000"/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400" dirty="0"/>
              <a:t>End for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/>
              <a:t>End for</a:t>
            </a:r>
          </a:p>
        </p:txBody>
      </p:sp>
      <p:pic>
        <p:nvPicPr>
          <p:cNvPr id="3" name="Picture 2" descr="object and volume shadow correct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5" t="21952" r="64237" b="22032"/>
          <a:stretch/>
        </p:blipFill>
        <p:spPr>
          <a:xfrm>
            <a:off x="7064178" y="1820332"/>
            <a:ext cx="4605710" cy="458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743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ingle_leaf_shadow_volume_for_pp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120" y="1766705"/>
            <a:ext cx="4895850" cy="4876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94000" y="804336"/>
            <a:ext cx="6929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How the Shadow Volume Grows ?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635000" y="1834444"/>
            <a:ext cx="594135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Previous slide showed a compactly spaced </a:t>
            </a:r>
          </a:p>
          <a:p>
            <a:r>
              <a:rPr lang="en-US" sz="2400" dirty="0" smtClean="0"/>
              <a:t>Shadow Volume.</a:t>
            </a:r>
          </a:p>
          <a:p>
            <a:endParaRPr lang="en-US" sz="2400" dirty="0"/>
          </a:p>
          <a:p>
            <a:r>
              <a:rPr lang="en-US" sz="2400" dirty="0" smtClean="0"/>
              <a:t>The figure along side gives a better </a:t>
            </a:r>
          </a:p>
          <a:p>
            <a:r>
              <a:rPr lang="en-US" sz="2400" dirty="0" smtClean="0"/>
              <a:t>understanding of the consideration of </a:t>
            </a:r>
          </a:p>
          <a:p>
            <a:r>
              <a:rPr lang="en-US" sz="2400" dirty="0" smtClean="0"/>
              <a:t>multiple plane usage for shadow</a:t>
            </a:r>
          </a:p>
          <a:p>
            <a:r>
              <a:rPr lang="en-US" sz="2400" dirty="0" smtClean="0"/>
              <a:t>Rendering.</a:t>
            </a:r>
          </a:p>
          <a:p>
            <a:endParaRPr lang="en-US" sz="2400" dirty="0"/>
          </a:p>
          <a:p>
            <a:r>
              <a:rPr lang="en-US" sz="2400" dirty="0" smtClean="0"/>
              <a:t>As the distance from the object increases the </a:t>
            </a:r>
          </a:p>
          <a:p>
            <a:r>
              <a:rPr lang="en-US" sz="2400" dirty="0" smtClean="0"/>
              <a:t>Shadow </a:t>
            </a:r>
            <a:r>
              <a:rPr lang="en-US" sz="2400" dirty="0"/>
              <a:t>b</a:t>
            </a:r>
            <a:r>
              <a:rPr lang="en-US" sz="2400" dirty="0" smtClean="0"/>
              <a:t>ecomes larger and fades out. The </a:t>
            </a:r>
          </a:p>
          <a:p>
            <a:r>
              <a:rPr lang="en-US" sz="2400" dirty="0" smtClean="0"/>
              <a:t>shadow plan here is sparsely spaced. Hence </a:t>
            </a:r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glitchy</a:t>
            </a:r>
            <a:r>
              <a:rPr lang="en-US" sz="2400" dirty="0" smtClean="0"/>
              <a:t> spaced shadow volume render.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5757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Ray Tracing calculations. More the number of lights more the computational complexity.</a:t>
            </a:r>
          </a:p>
          <a:p>
            <a:r>
              <a:rPr lang="en-US" dirty="0" smtClean="0"/>
              <a:t>Each pixel is accounted for all the geometry present in the object space.</a:t>
            </a:r>
          </a:p>
          <a:p>
            <a:r>
              <a:rPr lang="en-US" dirty="0" smtClean="0"/>
              <a:t>Visualization of every object in the object space in contrast to the image space</a:t>
            </a:r>
          </a:p>
          <a:p>
            <a:r>
              <a:rPr lang="en-US" dirty="0" smtClean="0"/>
              <a:t>Light positions to get shadow volume rendering.</a:t>
            </a:r>
          </a:p>
          <a:p>
            <a:r>
              <a:rPr lang="en-US" dirty="0" smtClean="0"/>
              <a:t>Separate ray equations per intermediate shadow plane led to increased computational complexity and time complexity.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19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 threaded application to reduce computation time.</a:t>
            </a:r>
          </a:p>
          <a:p>
            <a:r>
              <a:rPr lang="en-US" dirty="0" smtClean="0"/>
              <a:t>Application dependent selection of ray equation per ‘n x n’ pixel where n can be any positive number.</a:t>
            </a:r>
          </a:p>
          <a:p>
            <a:r>
              <a:rPr lang="en-US" dirty="0" smtClean="0"/>
              <a:t>Again the project was done without using any external libraries which accounts for a slow renderer. Use of external libraries can considerably reduce the time complexity.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329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tact-Thank-You-Slides_C0076_059_c01_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89" y="306917"/>
            <a:ext cx="11514667" cy="629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85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about the title of 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Crepuscular rays are sun rays radiating from a point in the sky where the sun is located. </a:t>
            </a:r>
          </a:p>
          <a:p>
            <a:r>
              <a:rPr lang="en-US" dirty="0" smtClean="0"/>
              <a:t>Crepuscular as they occur during the crepuscular hours i.e. dawn and dusk.</a:t>
            </a:r>
          </a:p>
          <a:p>
            <a:r>
              <a:rPr lang="en-US" dirty="0" err="1" smtClean="0"/>
              <a:t>Inspite</a:t>
            </a:r>
            <a:r>
              <a:rPr lang="en-US" dirty="0" smtClean="0"/>
              <a:t> of its converging appearance they are merely parallel and apparently appear to converge owing to perspective effect.</a:t>
            </a:r>
          </a:p>
          <a:p>
            <a:r>
              <a:rPr lang="en-US" dirty="0" smtClean="0"/>
              <a:t>Ray Tracing for leaves, shadow rays for volumetric shadow calculation, procedural texture (Julia Set) for sun, LEE’s scan line algorithm for tree.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747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 Tracing System Architecture</a:t>
            </a:r>
            <a:endParaRPr lang="en-US" dirty="0"/>
          </a:p>
        </p:txBody>
      </p:sp>
      <p:pic>
        <p:nvPicPr>
          <p:cNvPr id="3" name="Picture 2" descr="Screen Shot 2014-12-02 at 1.26.2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02"/>
          <a:stretch/>
        </p:blipFill>
        <p:spPr>
          <a:xfrm>
            <a:off x="550334" y="1679222"/>
            <a:ext cx="10879666" cy="517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3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Volumetric Shadow block</a:t>
            </a:r>
            <a:endParaRPr lang="en-US" dirty="0"/>
          </a:p>
        </p:txBody>
      </p:sp>
      <p:pic>
        <p:nvPicPr>
          <p:cNvPr id="4" name="Picture 3" descr="Screen Shot 2014-12-02 at 1.26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56" y="1800578"/>
            <a:ext cx="99314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11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 Line System </a:t>
            </a:r>
            <a:r>
              <a:rPr lang="en-US" dirty="0"/>
              <a:t>Architecture</a:t>
            </a:r>
          </a:p>
        </p:txBody>
      </p:sp>
      <p:pic>
        <p:nvPicPr>
          <p:cNvPr id="3" name="Picture 2" descr="Screen Shot 2014-12-02 at 1.26.50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6"/>
          <a:stretch/>
        </p:blipFill>
        <p:spPr>
          <a:xfrm>
            <a:off x="818444" y="1693333"/>
            <a:ext cx="10484556" cy="516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60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Ray Tracing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2576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 Tracing Implementation </a:t>
            </a:r>
            <a:br>
              <a:rPr lang="en-US" dirty="0" smtClean="0"/>
            </a:br>
            <a:r>
              <a:rPr lang="en-US" dirty="0" smtClean="0"/>
              <a:t>– Eye to 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0389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For every pixel value </a:t>
            </a:r>
          </a:p>
          <a:p>
            <a:pPr marL="0" indent="0">
              <a:buNone/>
            </a:pPr>
            <a:r>
              <a:rPr lang="en-US" dirty="0" smtClean="0"/>
              <a:t>- Map the pixel value to the vector space </a:t>
            </a:r>
          </a:p>
          <a:p>
            <a:pPr marL="0" indent="0">
              <a:buNone/>
            </a:pPr>
            <a:r>
              <a:rPr lang="en-US" dirty="0" smtClean="0"/>
              <a:t>- Calculate the ray’s position and direction</a:t>
            </a:r>
          </a:p>
          <a:p>
            <a:pPr marL="0" indent="0">
              <a:buNone/>
            </a:pPr>
            <a:r>
              <a:rPr lang="en-US" dirty="0" smtClean="0"/>
              <a:t>- Calculate the point on the ray using the rays parametric </a:t>
            </a:r>
            <a:r>
              <a:rPr lang="en-US" dirty="0" smtClean="0"/>
              <a:t>equation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756" y="2123514"/>
            <a:ext cx="4181475" cy="297059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8538882" y="3442447"/>
            <a:ext cx="0" cy="672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8081682" y="4128247"/>
            <a:ext cx="457200" cy="618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788635" y="465841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8385635" y="30887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0896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 Tracing cont’d</a:t>
            </a:r>
            <a:endParaRPr lang="en-US" dirty="0"/>
          </a:p>
        </p:txBody>
      </p:sp>
      <p:pic>
        <p:nvPicPr>
          <p:cNvPr id="4" name="Picture 3" descr="640px-Ray_trace_diagram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177" y="2029289"/>
            <a:ext cx="6229504" cy="41465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26238" y="1888412"/>
            <a:ext cx="5816316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   </a:t>
            </a:r>
            <a:r>
              <a:rPr lang="en-US" sz="2400" dirty="0"/>
              <a:t>For every triangle in the geometry 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Calculate </a:t>
            </a:r>
            <a:r>
              <a:rPr lang="en-US" sz="2400" dirty="0"/>
              <a:t>the normal and check if the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dot </a:t>
            </a:r>
            <a:r>
              <a:rPr lang="en-US" sz="2400" dirty="0"/>
              <a:t>product </a:t>
            </a:r>
            <a:r>
              <a:rPr lang="en-US" sz="2400" dirty="0" smtClean="0"/>
              <a:t>of </a:t>
            </a:r>
            <a:r>
              <a:rPr lang="en-US" sz="2400" dirty="0"/>
              <a:t>the normal and the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direction </a:t>
            </a:r>
            <a:r>
              <a:rPr lang="en-US" sz="2400" dirty="0"/>
              <a:t>is not equal to 0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Calculate </a:t>
            </a:r>
            <a:r>
              <a:rPr lang="en-US" sz="2400" dirty="0"/>
              <a:t>the intersection of the ray with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the </a:t>
            </a:r>
            <a:r>
              <a:rPr lang="en-US" sz="2400" dirty="0"/>
              <a:t>triangle </a:t>
            </a:r>
            <a:r>
              <a:rPr lang="en-US" sz="2400" dirty="0" smtClean="0"/>
              <a:t>plane </a:t>
            </a:r>
            <a:r>
              <a:rPr lang="en-US" sz="2400" dirty="0"/>
              <a:t>and check whether it is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the </a:t>
            </a:r>
            <a:r>
              <a:rPr lang="en-US" sz="2400" dirty="0"/>
              <a:t>minimum positive </a:t>
            </a:r>
            <a:r>
              <a:rPr lang="en-US" sz="2400" dirty="0" smtClean="0"/>
              <a:t>intersection </a:t>
            </a:r>
            <a:r>
              <a:rPr lang="en-US" sz="2400" dirty="0"/>
              <a:t>and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whether </a:t>
            </a:r>
            <a:r>
              <a:rPr lang="en-US" sz="2400" dirty="0"/>
              <a:t>the point lies inside the </a:t>
            </a:r>
            <a:r>
              <a:rPr lang="en-US" sz="2400" dirty="0" smtClean="0"/>
              <a:t>triangle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or not.</a:t>
            </a: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For </a:t>
            </a:r>
            <a:r>
              <a:rPr lang="en-US" sz="2400" dirty="0"/>
              <a:t>the minimum intersection value that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lies within </a:t>
            </a:r>
            <a:r>
              <a:rPr lang="en-US" sz="2400" dirty="0"/>
              <a:t>the </a:t>
            </a:r>
            <a:r>
              <a:rPr lang="en-US" sz="2400" dirty="0" smtClean="0"/>
              <a:t>triangle </a:t>
            </a:r>
            <a:r>
              <a:rPr lang="en-US" sz="2400" dirty="0"/>
              <a:t>we compute the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color </a:t>
            </a:r>
            <a:r>
              <a:rPr lang="en-US" sz="2400" dirty="0"/>
              <a:t>of </a:t>
            </a:r>
            <a:r>
              <a:rPr lang="en-US" sz="2400" dirty="0" smtClean="0"/>
              <a:t>that pixel.</a:t>
            </a:r>
            <a:endParaRPr lang="en-IN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465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Volumetric Shadow Rendering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8057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ravelogue">
  <a:themeElements>
    <a:clrScheme name="Travelogue">
      <a:dk1>
        <a:sysClr val="windowText" lastClr="000000"/>
      </a:dk1>
      <a:lt1>
        <a:srgbClr val="EAC968"/>
      </a:lt1>
      <a:dk2>
        <a:srgbClr val="2A2515"/>
      </a:dk2>
      <a:lt2>
        <a:srgbClr val="82682C"/>
      </a:lt2>
      <a:accent1>
        <a:srgbClr val="B74D21"/>
      </a:accent1>
      <a:accent2>
        <a:srgbClr val="A32323"/>
      </a:accent2>
      <a:accent3>
        <a:srgbClr val="4576A3"/>
      </a:accent3>
      <a:accent4>
        <a:srgbClr val="615D9A"/>
      </a:accent4>
      <a:accent5>
        <a:srgbClr val="67924B"/>
      </a:accent5>
      <a:accent6>
        <a:srgbClr val="BF7B1B"/>
      </a:accent6>
      <a:hlink>
        <a:srgbClr val="99350B"/>
      </a:hlink>
      <a:folHlink>
        <a:srgbClr val="785140"/>
      </a:folHlink>
    </a:clrScheme>
    <a:fontScheme name="Travelogue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Travelogu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6600000" sx="102000" sy="102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88900" dist="63500" dir="2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sunset" dir="t">
              <a:rot lat="0" lon="0" rev="4200000"/>
            </a:lightRig>
          </a:scene3d>
          <a:sp3d>
            <a:bevelT w="635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0000"/>
                <a:hueMod val="85000"/>
                <a:satMod val="300000"/>
                <a:lumMod val="100000"/>
              </a:schemeClr>
            </a:gs>
            <a:gs pos="40000">
              <a:schemeClr val="phClr">
                <a:tint val="45000"/>
                <a:shade val="99000"/>
                <a:hueMod val="95000"/>
                <a:satMod val="300000"/>
                <a:lumMod val="100000"/>
              </a:schemeClr>
            </a:gs>
            <a:gs pos="100000">
              <a:schemeClr val="phClr">
                <a:shade val="20000"/>
                <a:hueMod val="95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70000"/>
                <a:satMod val="2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Travelogue.thmx</Template>
  <TotalTime>1071</TotalTime>
  <Words>521</Words>
  <Application>Microsoft Macintosh PowerPoint</Application>
  <PresentationFormat>Custom</PresentationFormat>
  <Paragraphs>70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Travelogue</vt:lpstr>
      <vt:lpstr>PowerPoint Presentation</vt:lpstr>
      <vt:lpstr>Brief about the title of our project</vt:lpstr>
      <vt:lpstr>Ray Tracing System Architecture</vt:lpstr>
      <vt:lpstr>Volumetric Shadow block</vt:lpstr>
      <vt:lpstr>Scan Line System Architecture</vt:lpstr>
      <vt:lpstr>Ray Tracing</vt:lpstr>
      <vt:lpstr>Ray Tracing Implementation  – Eye to Object</vt:lpstr>
      <vt:lpstr>Ray Tracing cont’d</vt:lpstr>
      <vt:lpstr>Volumetric Shadow Rendering</vt:lpstr>
      <vt:lpstr>Shadow Volume</vt:lpstr>
      <vt:lpstr>Shadow volume steps</vt:lpstr>
      <vt:lpstr>PowerPoint Presentation</vt:lpstr>
      <vt:lpstr>Challenges</vt:lpstr>
      <vt:lpstr>Possible solutions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Sanskriti</dc:creator>
  <cp:lastModifiedBy>Saurabh Mistry</cp:lastModifiedBy>
  <cp:revision>45</cp:revision>
  <dcterms:created xsi:type="dcterms:W3CDTF">2014-12-01T16:30:58Z</dcterms:created>
  <dcterms:modified xsi:type="dcterms:W3CDTF">2014-12-02T21:48:04Z</dcterms:modified>
</cp:coreProperties>
</file>