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png__i=AA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76" r:id="rId8"/>
    <p:sldId id="266" r:id="rId9"/>
    <p:sldId id="259" r:id="rId10"/>
    <p:sldId id="265" r:id="rId11"/>
    <p:sldId id="267" r:id="rId12"/>
    <p:sldId id="260" r:id="rId13"/>
    <p:sldId id="262" r:id="rId14"/>
    <p:sldId id="261" r:id="rId15"/>
    <p:sldId id="270" r:id="rId16"/>
    <p:sldId id="271" r:id="rId17"/>
    <p:sldId id="263" r:id="rId18"/>
    <p:sldId id="269" r:id="rId19"/>
    <p:sldId id="27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63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72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49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8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2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7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26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1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86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8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EA23-A601-4DE0-8D3D-6856B07CDBDB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E61CA-BE5C-42A2-8836-A1CECC37D5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724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__i=AA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Modernizing Academic Server Administration with Infrastructure as Code &amp; </a:t>
            </a:r>
            <a:r>
              <a:rPr lang="en-US" dirty="0" err="1" smtClean="0"/>
              <a:t>Ansible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3639" y="392542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 practical approach to automate, secure, and simplify campus IT management 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382429" y="5828564"/>
            <a:ext cx="896186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Sreepathy, </a:t>
            </a:r>
            <a:r>
              <a:rPr lang="en-US" dirty="0" err="1" smtClean="0"/>
              <a:t>MSIS,MAHE,Manipal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57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IaC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IaC</a:t>
            </a:r>
            <a:r>
              <a:rPr lang="en-US" dirty="0" smtClean="0"/>
              <a:t> is the practice of managing and provisioning computing infrastructure using machine-readable configuration files instead of manual processes.</a:t>
            </a:r>
          </a:p>
          <a:p>
            <a:pPr marL="0" indent="0">
              <a:buNone/>
            </a:pPr>
            <a:r>
              <a:rPr lang="en-US" dirty="0" smtClean="0"/>
              <a:t>Benefits:</a:t>
            </a:r>
          </a:p>
          <a:p>
            <a:r>
              <a:rPr lang="en-US" dirty="0" smtClean="0"/>
              <a:t>Automate server setup and software deployment.</a:t>
            </a:r>
          </a:p>
          <a:p>
            <a:r>
              <a:rPr lang="en-US" dirty="0" smtClean="0"/>
              <a:t>Achieve consistent, repeatable environments.</a:t>
            </a:r>
          </a:p>
          <a:p>
            <a:r>
              <a:rPr lang="en-US" dirty="0" smtClean="0"/>
              <a:t>Version control for infrastructure (track changes like code).</a:t>
            </a:r>
          </a:p>
          <a:p>
            <a:r>
              <a:rPr lang="en-US" dirty="0" smtClean="0"/>
              <a:t>Easy rollback and recovery.</a:t>
            </a:r>
          </a:p>
          <a:p>
            <a:r>
              <a:rPr lang="en-US" dirty="0" smtClean="0"/>
              <a:t>Save time — focus on teaching &amp; research, not tedious </a:t>
            </a:r>
            <a:r>
              <a:rPr lang="en-US" dirty="0" err="1" smtClean="0"/>
              <a:t>configs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515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IaC</a:t>
            </a:r>
            <a:r>
              <a:rPr lang="en-IN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0449"/>
            <a:ext cx="10515600" cy="481651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IaC</a:t>
            </a:r>
            <a:r>
              <a:rPr lang="en-US" dirty="0" smtClean="0"/>
              <a:t> is the practice of managing and provisioning computing infrastructure using machine-readable configuration files instead of manual processes.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AutoShape 2" descr="Infrastructure as Code (IaC): Benefits, Tools &amp; Best Practic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794" y="2686013"/>
            <a:ext cx="7744834" cy="373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5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Configuration Management?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96054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Definition: It is a subset of </a:t>
            </a:r>
            <a:r>
              <a:rPr lang="en-US" dirty="0" err="1" smtClean="0"/>
              <a:t>IaC</a:t>
            </a:r>
            <a:r>
              <a:rPr lang="en-US" dirty="0" smtClean="0"/>
              <a:t> focused on maintaining the desired state of servers and software over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Examples of tasks:</a:t>
            </a:r>
          </a:p>
          <a:p>
            <a:r>
              <a:rPr lang="en-IN" dirty="0" smtClean="0"/>
              <a:t>Install software (IDEs, databases, lab tools).</a:t>
            </a:r>
          </a:p>
          <a:p>
            <a:r>
              <a:rPr lang="en-IN" dirty="0" smtClean="0"/>
              <a:t>Enforce security policies.</a:t>
            </a:r>
          </a:p>
          <a:p>
            <a:r>
              <a:rPr lang="en-IN" dirty="0" smtClean="0"/>
              <a:t>Apply updates automatically.</a:t>
            </a:r>
          </a:p>
          <a:p>
            <a:r>
              <a:rPr lang="en-IN" dirty="0" smtClean="0"/>
              <a:t>Manage multiple OS (Windows, Linux) centrally.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Popular </a:t>
            </a:r>
            <a:r>
              <a:rPr lang="en-IN" dirty="0" err="1" smtClean="0"/>
              <a:t>tools:Ansible</a:t>
            </a:r>
            <a:r>
              <a:rPr lang="en-IN" dirty="0" smtClean="0"/>
              <a:t>, Puppet, Chef, </a:t>
            </a:r>
            <a:r>
              <a:rPr lang="en-IN" dirty="0" err="1" smtClean="0"/>
              <a:t>SaltStack</a:t>
            </a:r>
            <a:r>
              <a:rPr lang="en-IN" dirty="0" smtClean="0"/>
              <a:t>.</a:t>
            </a:r>
            <a:endParaRPr lang="en-IN" dirty="0"/>
          </a:p>
        </p:txBody>
      </p:sp>
      <p:pic>
        <p:nvPicPr>
          <p:cNvPr id="5" name="Picture 3" descr="Introduction To Configuration Management And Ans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0755"/>
            <a:ext cx="5999208" cy="410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52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Configuration Management</a:t>
            </a:r>
            <a:endParaRPr lang="en-IN" dirty="0"/>
          </a:p>
        </p:txBody>
      </p:sp>
      <p:pic>
        <p:nvPicPr>
          <p:cNvPr id="12290" name="Picture 2" descr="What is Ansible and What Does it Do? | Liquid Web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887" y="1777543"/>
            <a:ext cx="7538225" cy="452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50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Ansible</a:t>
            </a:r>
            <a:r>
              <a:rPr lang="en-IN" dirty="0" smtClean="0"/>
              <a:t> Architecture</a:t>
            </a:r>
            <a:endParaRPr lang="en-IN" dirty="0"/>
          </a:p>
        </p:txBody>
      </p:sp>
      <p:pic>
        <p:nvPicPr>
          <p:cNvPr id="11266" name="Picture 2" descr="What Is Ansible? – Configuration Management And Automation With Ansible -  Datavalle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459" y="1690688"/>
            <a:ext cx="8025975" cy="456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781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Ansible</a:t>
            </a:r>
            <a:r>
              <a:rPr lang="en-IN" dirty="0" smtClean="0"/>
              <a:t> for Academia?</a:t>
            </a:r>
            <a:endParaRPr lang="en-IN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63" y="1970919"/>
            <a:ext cx="10661073" cy="419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17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</a:t>
            </a:r>
            <a:r>
              <a:rPr lang="en-IN" dirty="0" err="1" smtClean="0"/>
              <a:t>Ansible</a:t>
            </a:r>
            <a:r>
              <a:rPr lang="en-IN" dirty="0" smtClean="0"/>
              <a:t> for Academia?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Agentless: No extra software needed on client machines.</a:t>
            </a:r>
          </a:p>
          <a:p>
            <a:r>
              <a:rPr lang="en-US" dirty="0" smtClean="0"/>
              <a:t>Uses SSH (Linux) or </a:t>
            </a:r>
            <a:r>
              <a:rPr lang="en-US" dirty="0" err="1" smtClean="0"/>
              <a:t>WinRM</a:t>
            </a:r>
            <a:r>
              <a:rPr lang="en-US" dirty="0" smtClean="0"/>
              <a:t> (Windows).</a:t>
            </a:r>
          </a:p>
          <a:p>
            <a:r>
              <a:rPr lang="en-US" dirty="0" smtClean="0"/>
              <a:t>Human-readable playbooks in YAML.</a:t>
            </a:r>
          </a:p>
          <a:p>
            <a:r>
              <a:rPr lang="en-US" dirty="0" smtClean="0"/>
              <a:t>Easy to learn — perfect for academic IT teams.</a:t>
            </a:r>
          </a:p>
          <a:p>
            <a:r>
              <a:rPr lang="en-US" dirty="0" smtClean="0"/>
              <a:t>Large open-source community and reusable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5745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for Academia from </a:t>
            </a:r>
            <a:r>
              <a:rPr lang="en-IN" dirty="0" err="1" smtClean="0"/>
              <a:t>Ansible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 lab setup each semester</a:t>
            </a:r>
          </a:p>
          <a:p>
            <a:r>
              <a:rPr lang="en-US" dirty="0" smtClean="0"/>
              <a:t>Quick rebuilds for new courses</a:t>
            </a:r>
          </a:p>
          <a:p>
            <a:r>
              <a:rPr lang="en-US" dirty="0" smtClean="0"/>
              <a:t>Standardized, secure environments</a:t>
            </a:r>
          </a:p>
          <a:p>
            <a:r>
              <a:rPr lang="en-US" dirty="0" smtClean="0"/>
              <a:t>Less manual errors</a:t>
            </a:r>
          </a:p>
          <a:p>
            <a:r>
              <a:rPr lang="en-US" dirty="0" smtClean="0"/>
              <a:t>Better onboarding for new admins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3051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Overview</a:t>
            </a:r>
            <a:endParaRPr lang="en-IN" dirty="0"/>
          </a:p>
        </p:txBody>
      </p:sp>
      <p:pic>
        <p:nvPicPr>
          <p:cNvPr id="6" name="Picture 3" descr="Introduction To Configuration Management And Ansi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79" y="1503081"/>
            <a:ext cx="7441581" cy="509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2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Overview</a:t>
            </a:r>
            <a:endParaRPr lang="en-IN" dirty="0"/>
          </a:p>
        </p:txBody>
      </p:sp>
      <p:pic>
        <p:nvPicPr>
          <p:cNvPr id="10242" name="Picture 2" descr="Ansible: Automating Infrastructure Management and Configuration | by  Nahidul Islam | DevOps.de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19" y="1478458"/>
            <a:ext cx="8963722" cy="486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 of Contents: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681010" cy="4407907"/>
          </a:xfrm>
        </p:spPr>
        <p:txBody>
          <a:bodyPr/>
          <a:lstStyle/>
          <a:p>
            <a:r>
              <a:rPr lang="en-US" dirty="0" smtClean="0"/>
              <a:t> Introduction &amp; Current Challenges	</a:t>
            </a:r>
          </a:p>
          <a:p>
            <a:r>
              <a:rPr lang="en-US" dirty="0" smtClean="0"/>
              <a:t>What is Infrastructure as Code (</a:t>
            </a:r>
            <a:r>
              <a:rPr lang="en-US" dirty="0" err="1" smtClean="0"/>
              <a:t>IaC</a:t>
            </a:r>
            <a:r>
              <a:rPr lang="en-US" dirty="0" smtClean="0"/>
              <a:t>)?	</a:t>
            </a:r>
          </a:p>
          <a:p>
            <a:r>
              <a:rPr lang="en-US" dirty="0" smtClean="0"/>
              <a:t>Configuration Management with </a:t>
            </a:r>
            <a:r>
              <a:rPr lang="en-US" dirty="0" err="1" smtClean="0"/>
              <a:t>Ansible</a:t>
            </a:r>
            <a:r>
              <a:rPr lang="en-US" dirty="0" smtClean="0"/>
              <a:t>	</a:t>
            </a:r>
          </a:p>
          <a:p>
            <a:r>
              <a:rPr lang="en-US" dirty="0" err="1" smtClean="0"/>
              <a:t>Ansible</a:t>
            </a:r>
            <a:r>
              <a:rPr lang="en-US" dirty="0" smtClean="0"/>
              <a:t> Architecture &amp; Components	</a:t>
            </a:r>
          </a:p>
          <a:p>
            <a:r>
              <a:rPr lang="en-US" dirty="0" smtClean="0"/>
              <a:t>How Academia Benefits	</a:t>
            </a:r>
          </a:p>
          <a:p>
            <a:r>
              <a:rPr lang="en-US" dirty="0" smtClean="0"/>
              <a:t>Demo Summary	</a:t>
            </a:r>
          </a:p>
          <a:p>
            <a:r>
              <a:rPr lang="en-US" dirty="0" smtClean="0"/>
              <a:t>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6654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Installed </a:t>
            </a:r>
            <a:r>
              <a:rPr lang="en-US" dirty="0" err="1" smtClean="0"/>
              <a:t>VSCode</a:t>
            </a:r>
            <a:r>
              <a:rPr lang="en-US" dirty="0" smtClean="0"/>
              <a:t>, Notepad++, MySQL Workbench on Windows</a:t>
            </a:r>
          </a:p>
          <a:p>
            <a:r>
              <a:rPr lang="en-US" dirty="0" smtClean="0"/>
              <a:t>Same method works for Ubuntu labs</a:t>
            </a:r>
          </a:p>
          <a:p>
            <a:r>
              <a:rPr lang="en-US" dirty="0" smtClean="0"/>
              <a:t>One playbook, many nodes</a:t>
            </a:r>
          </a:p>
          <a:p>
            <a:r>
              <a:rPr lang="en-US" dirty="0" smtClean="0"/>
              <a:t>Easy to repeat and rollback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38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61" y="309369"/>
            <a:ext cx="10515600" cy="1325563"/>
          </a:xfrm>
        </p:spPr>
        <p:txBody>
          <a:bodyPr/>
          <a:lstStyle/>
          <a:p>
            <a:r>
              <a:rPr lang="en-IN" dirty="0" smtClean="0"/>
              <a:t>Current Challenges in Academia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server setup is slow and error-prone</a:t>
            </a:r>
          </a:p>
          <a:p>
            <a:r>
              <a:rPr lang="en-US" dirty="0" smtClean="0"/>
              <a:t>Inconsistent configurations across labs and departments</a:t>
            </a:r>
          </a:p>
          <a:p>
            <a:r>
              <a:rPr lang="en-US" dirty="0" smtClean="0"/>
              <a:t>High dependency on few skilled admins</a:t>
            </a:r>
          </a:p>
          <a:p>
            <a:r>
              <a:rPr lang="en-US" dirty="0" smtClean="0"/>
              <a:t>Security patches are hard to enforce</a:t>
            </a:r>
          </a:p>
          <a:p>
            <a:r>
              <a:rPr lang="en-US" dirty="0" smtClean="0"/>
              <a:t>Poor documentation causes handover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31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Current Challenges in Server Administration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6910"/>
            <a:ext cx="10515600" cy="45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Current Challenges in Server Administration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4" y="2017367"/>
            <a:ext cx="10515600" cy="424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Current Challenges in Server Administration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4731"/>
            <a:ext cx="10515600" cy="44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3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Current Challenges in Server Administration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963"/>
            <a:ext cx="10515600" cy="22573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61" y="3838575"/>
            <a:ext cx="10808278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6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IaC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7170" name="Picture 2" descr="Infrastructure as Code: базові принципи vs інструменти, що еволюціонують |  DO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190" y="1857957"/>
            <a:ext cx="8131239" cy="445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65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</a:t>
            </a:r>
            <a:r>
              <a:rPr lang="en-IN" dirty="0" err="1" smtClean="0"/>
              <a:t>IaC</a:t>
            </a:r>
            <a:r>
              <a:rPr lang="en-IN" dirty="0" smtClean="0"/>
              <a:t>?</a:t>
            </a:r>
            <a:endParaRPr lang="en-IN" dirty="0"/>
          </a:p>
        </p:txBody>
      </p:sp>
      <p:pic>
        <p:nvPicPr>
          <p:cNvPr id="3077" name="Picture 5" descr="What Is Infrastructure as Code? | F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544" y="1539934"/>
            <a:ext cx="8499329" cy="478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367</Words>
  <Application>Microsoft Office PowerPoint</Application>
  <PresentationFormat>Widescreen</PresentationFormat>
  <Paragraphs>65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Modernizing Academic Server Administration with Infrastructure as Code &amp; Ansible</vt:lpstr>
      <vt:lpstr>Table of Contents:</vt:lpstr>
      <vt:lpstr>Current Challenges in Academia</vt:lpstr>
      <vt:lpstr>Current Challenges in Server Administration</vt:lpstr>
      <vt:lpstr>Current Challenges in Server Administration</vt:lpstr>
      <vt:lpstr>Current Challenges in Server Administration</vt:lpstr>
      <vt:lpstr>Current Challenges in Server Administration</vt:lpstr>
      <vt:lpstr>What is IaC?</vt:lpstr>
      <vt:lpstr>What is IaC?</vt:lpstr>
      <vt:lpstr>What is IaC?</vt:lpstr>
      <vt:lpstr>What is IaC?</vt:lpstr>
      <vt:lpstr>What is Configuration Management?</vt:lpstr>
      <vt:lpstr>Configuration Management</vt:lpstr>
      <vt:lpstr>Ansible Architecture</vt:lpstr>
      <vt:lpstr>Why Ansible for Academia?</vt:lpstr>
      <vt:lpstr>Why Ansible for Academia?</vt:lpstr>
      <vt:lpstr>Benefits for Academia from Ansible</vt:lpstr>
      <vt:lpstr>Demo Overview</vt:lpstr>
      <vt:lpstr>Demo Overview</vt:lpstr>
      <vt:lpstr>Demo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Modernizing Academic Server Administration with Infrastructure as Code &amp; Ansible</dc:title>
  <dc:creator>Sreepathy H V [MAHE-MSIS]</dc:creator>
  <cp:lastModifiedBy>Sreepathy H V [MAHE-MSIS]</cp:lastModifiedBy>
  <cp:revision>16</cp:revision>
  <dcterms:created xsi:type="dcterms:W3CDTF">2025-06-14T09:19:53Z</dcterms:created>
  <dcterms:modified xsi:type="dcterms:W3CDTF">2025-06-14T11:40:08Z</dcterms:modified>
</cp:coreProperties>
</file>