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24"/>
  </p:handoutMasterIdLst>
  <p:sldIdLst>
    <p:sldId id="256" r:id="rId3"/>
    <p:sldId id="260" r:id="rId4"/>
    <p:sldId id="304" r:id="rId5"/>
    <p:sldId id="305" r:id="rId6"/>
    <p:sldId id="257" r:id="rId7"/>
    <p:sldId id="288" r:id="rId8"/>
    <p:sldId id="258" r:id="rId10"/>
    <p:sldId id="292" r:id="rId11"/>
    <p:sldId id="293" r:id="rId12"/>
    <p:sldId id="294" r:id="rId13"/>
    <p:sldId id="379" r:id="rId14"/>
    <p:sldId id="380" r:id="rId15"/>
    <p:sldId id="295" r:id="rId16"/>
    <p:sldId id="298" r:id="rId17"/>
    <p:sldId id="321" r:id="rId18"/>
    <p:sldId id="374" r:id="rId19"/>
    <p:sldId id="299" r:id="rId20"/>
    <p:sldId id="303" r:id="rId21"/>
    <p:sldId id="315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98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customXml" Target="../customXml/item3.xml"/><Relationship Id="rId3" Type="http://schemas.openxmlformats.org/officeDocument/2006/relationships/slide" Target="slides/slide1.xml"/><Relationship Id="rId29" Type="http://schemas.openxmlformats.org/officeDocument/2006/relationships/customXml" Target="../customXml/item2.xml"/><Relationship Id="rId28" Type="http://schemas.openxmlformats.org/officeDocument/2006/relationships/customXml" Target="../customXml/item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/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/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/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/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/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/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/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/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/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/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/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  <a:endParaRPr lang="en-US" noProof="0"/>
          </a:p>
        </p:txBody>
      </p:sp>
      <p:sp>
        <p:nvSpPr>
          <p:cNvPr id="35" name="Freeform: Shape 34"/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/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/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/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/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/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/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/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/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/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/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/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/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/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/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/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/>
          <p:cNvSpPr txBox="1"/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  <a:endParaRPr lang="en-US" sz="18400" noProof="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  <a:endParaRPr lang="en-US" noProof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/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/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/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/>
          <p:cNvSpPr txBox="1"/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  <a:endParaRPr lang="en-US" noProof="0" dirty="0">
              <a:latin typeface="+mj-lt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/>
          <p:cNvSpPr txBox="1"/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4236720"/>
            <a:ext cx="6949440" cy="640080"/>
          </a:xfrm>
        </p:spPr>
        <p:txBody>
          <a:bodyPr/>
          <a:lstStyle/>
          <a:p>
            <a:br>
              <a:rPr lang="en-US" sz="5400" dirty="0"/>
            </a:br>
            <a:br>
              <a:rPr lang="en-US" sz="5400" dirty="0"/>
            </a:br>
            <a:r>
              <a:rPr lang="en-IN" altLang="en-US" sz="5400" dirty="0"/>
              <a:t>VIRTUWORK</a:t>
            </a:r>
            <a:br>
              <a:rPr lang="en-US" sz="5400" dirty="0"/>
            </a:br>
            <a:br>
              <a:rPr lang="en-US" sz="5400" dirty="0"/>
            </a:br>
            <a:r>
              <a:rPr lang="en-US" altLang="en-US" sz="5400" dirty="0"/>
              <a:t>A Global Hub for Task-Based Services</a:t>
            </a:r>
            <a:endParaRPr lang="en-US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3235" y="5247005"/>
            <a:ext cx="5866765" cy="1287780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 dirty="0"/>
              <a:t>Presented By SREEPRIYA I P</a:t>
            </a:r>
            <a:endParaRPr lang="en-US" dirty="0"/>
          </a:p>
          <a:p>
            <a:pPr marL="0" indent="0">
              <a:buNone/>
            </a:pPr>
            <a:r>
              <a:rPr lang="en-IN" altLang="en-US" dirty="0"/>
              <a:t>B 53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Under The Guidance: Dr. R</a:t>
            </a:r>
            <a:r>
              <a:rPr lang="en-IN" altLang="en-US" dirty="0"/>
              <a:t>akhi Venugopal</a:t>
            </a:r>
            <a:endParaRPr lang="en-IN" altLang="en-US" dirty="0"/>
          </a:p>
          <a:p>
            <a:pPr marL="0" indent="0">
              <a:buNone/>
            </a:pPr>
            <a:r>
              <a:rPr lang="en-IN" altLang="en-US" dirty="0"/>
              <a:t>Scrum:Ms Joice 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34630" y="4083484"/>
            <a:ext cx="5486400" cy="125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 Placeholder 1"/>
          <p:cNvSpPr txBox="1"/>
          <p:nvPr/>
        </p:nvSpPr>
        <p:spPr>
          <a:xfrm>
            <a:off x="1102290" y="663879"/>
            <a:ext cx="8605381" cy="56511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>
              <a:solidFill>
                <a:srgbClr val="63B7C6"/>
              </a:solidFill>
            </a:endParaRPr>
          </a:p>
        </p:txBody>
      </p:sp>
      <p:sp>
        <p:nvSpPr>
          <p:cNvPr id="5" name="Text Placeholder 1"/>
          <p:cNvSpPr txBox="1"/>
          <p:nvPr/>
        </p:nvSpPr>
        <p:spPr>
          <a:xfrm>
            <a:off x="1254760" y="1036320"/>
            <a:ext cx="7797165" cy="47948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IN" sz="20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</a:t>
            </a:r>
            <a:r>
              <a:rPr lang="en-US" altLang="en-US" sz="2000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Recommendation Module</a:t>
            </a:r>
            <a:endParaRPr lang="en-US" altLang="en-US" sz="2000" b="1" kern="1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 Utilizes machine learning to suggest tasks to freelancers based on their profiles and past activities.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Features:</a:t>
            </a:r>
            <a:endParaRPr lang="en-US" altLang="en-US" sz="2000" kern="1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freelancer skills, experience, and preferences.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 tasks matching freelancer capabilities.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recommendations based on user feedback and task history.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34630" y="4083484"/>
            <a:ext cx="5486400" cy="125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 Placeholder 1"/>
          <p:cNvSpPr txBox="1"/>
          <p:nvPr/>
        </p:nvSpPr>
        <p:spPr>
          <a:xfrm>
            <a:off x="1102290" y="663879"/>
            <a:ext cx="8605381" cy="56511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>
              <a:solidFill>
                <a:srgbClr val="63B7C6"/>
              </a:solidFill>
            </a:endParaRPr>
          </a:p>
        </p:txBody>
      </p:sp>
      <p:sp>
        <p:nvSpPr>
          <p:cNvPr id="5" name="Text Placeholder 1"/>
          <p:cNvSpPr txBox="1"/>
          <p:nvPr/>
        </p:nvSpPr>
        <p:spPr>
          <a:xfrm>
            <a:off x="1254690" y="1036321"/>
            <a:ext cx="7574349" cy="50393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IN" sz="20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</a:t>
            </a:r>
            <a:r>
              <a:rPr lang="en-US" altLang="en-US" sz="2000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Recommendation Module</a:t>
            </a:r>
            <a:endParaRPr lang="en-US" altLang="en-US" sz="2000" b="1" kern="1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Algorithm Used: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Collaborative Filtering:</a:t>
            </a: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Collaborative filtering is widely used in recommendation systems. It analyzes user interactions, such as completed tasks or skills, and compares them with similar users to recommend tasks.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Content-Based Filtering:</a:t>
            </a: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approach focuses on the user’s skills, preferences, and task descriptions to recommend relevant tasks.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Hybrid Recommendation System:</a:t>
            </a: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Combines collaborative filtering and content-based filtering to address the limitations of each and improve task recommendations.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34630" y="4083484"/>
            <a:ext cx="5486400" cy="125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 Placeholder 1"/>
          <p:cNvSpPr txBox="1"/>
          <p:nvPr/>
        </p:nvSpPr>
        <p:spPr>
          <a:xfrm>
            <a:off x="1102290" y="663879"/>
            <a:ext cx="8605381" cy="56511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>
              <a:solidFill>
                <a:srgbClr val="63B7C6"/>
              </a:solidFill>
            </a:endParaRPr>
          </a:p>
        </p:txBody>
      </p:sp>
      <p:sp>
        <p:nvSpPr>
          <p:cNvPr id="5" name="Text Placeholder 1"/>
          <p:cNvSpPr txBox="1"/>
          <p:nvPr/>
        </p:nvSpPr>
        <p:spPr>
          <a:xfrm>
            <a:off x="1254690" y="1036321"/>
            <a:ext cx="7574349" cy="50393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IN" sz="20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</a:t>
            </a:r>
            <a:r>
              <a:rPr lang="en-US" altLang="en-US" sz="2000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Recommendation Module</a:t>
            </a:r>
            <a:endParaRPr lang="en-US" altLang="en-US" sz="2000" b="1" kern="1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 of ML Workflow: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Preparation:</a:t>
            </a: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Features: User skills, experience, past tasks, task descriptions, and categories.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Preprocessing:</a:t>
            </a: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Encode categorical variables (e.g., skill sets, task categories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Training:</a:t>
            </a: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content-based filtering models using algorithms like K-Nearest Neighbors (KNN) or Logistic Regression.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Recommendation:</a:t>
            </a: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Input: User profile (skills, experience) and past tasks.Output: A ranked list of tasks tailored to the user.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34630" y="4083484"/>
            <a:ext cx="5486400" cy="125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 Placeholder 1"/>
          <p:cNvSpPr txBox="1"/>
          <p:nvPr/>
        </p:nvSpPr>
        <p:spPr>
          <a:xfrm>
            <a:off x="1102290" y="663879"/>
            <a:ext cx="8605381" cy="56511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>
              <a:solidFill>
                <a:srgbClr val="63B7C6"/>
              </a:solidFill>
            </a:endParaRPr>
          </a:p>
        </p:txBody>
      </p:sp>
      <p:sp>
        <p:nvSpPr>
          <p:cNvPr id="5" name="Text Placeholder 1"/>
          <p:cNvSpPr txBox="1"/>
          <p:nvPr/>
        </p:nvSpPr>
        <p:spPr>
          <a:xfrm>
            <a:off x="1254690" y="1036321"/>
            <a:ext cx="7574349" cy="50393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IN" sz="20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</a:t>
            </a:r>
            <a:r>
              <a:rPr lang="en-US" altLang="en-US" sz="2000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Reward System Module</a:t>
            </a:r>
            <a:endParaRPr lang="en-US" altLang="en-US" sz="2000" b="1" kern="1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 Implements a points-based reward system for freelancers based on client ratings and feedback.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Features:</a:t>
            </a:r>
            <a:endParaRPr lang="en-US" altLang="en-US" sz="2000" kern="1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 reward points for successful task completion.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 freelancers to redeem points for payment discounts.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rewards earned and redeemed in the freelancer dashboard.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34630" y="4083484"/>
            <a:ext cx="5486400" cy="125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 Placeholder 1"/>
          <p:cNvSpPr txBox="1"/>
          <p:nvPr/>
        </p:nvSpPr>
        <p:spPr>
          <a:xfrm>
            <a:off x="1102290" y="663879"/>
            <a:ext cx="8605381" cy="56511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>
              <a:solidFill>
                <a:srgbClr val="63B7C6"/>
              </a:solidFill>
            </a:endParaRPr>
          </a:p>
        </p:txBody>
      </p:sp>
      <p:sp>
        <p:nvSpPr>
          <p:cNvPr id="5" name="Text Placeholder 1"/>
          <p:cNvSpPr txBox="1"/>
          <p:nvPr/>
        </p:nvSpPr>
        <p:spPr>
          <a:xfrm>
            <a:off x="1254690" y="1036321"/>
            <a:ext cx="7574349" cy="50393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IN" sz="20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</a:t>
            </a:r>
            <a:r>
              <a:rPr lang="en-US" altLang="en-US" sz="2000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Payment Module</a:t>
            </a:r>
            <a:endParaRPr lang="en-US" altLang="en-US" sz="2000" b="1" kern="1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 Handles secure transactions, admin commission, and reward point integration.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Features:</a:t>
            </a:r>
            <a:endParaRPr lang="en-US" altLang="en-US" sz="2000" kern="1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for multiple payment gateways (e.g.</a:t>
            </a:r>
            <a:r>
              <a:rPr lang="en-IN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cards, </a:t>
            </a:r>
            <a:r>
              <a:rPr lang="en-IN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gpay</a:t>
            </a: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reward points for partial or full payment.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Automatically deduct 10% of the payment as an admin fee.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34630" y="4083484"/>
            <a:ext cx="5486400" cy="125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 Placeholder 1"/>
          <p:cNvSpPr txBox="1"/>
          <p:nvPr/>
        </p:nvSpPr>
        <p:spPr>
          <a:xfrm>
            <a:off x="1102290" y="663879"/>
            <a:ext cx="8605381" cy="56511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>
              <a:solidFill>
                <a:srgbClr val="63B7C6"/>
              </a:solidFill>
            </a:endParaRPr>
          </a:p>
        </p:txBody>
      </p:sp>
      <p:sp>
        <p:nvSpPr>
          <p:cNvPr id="5" name="Text Placeholder 1"/>
          <p:cNvSpPr txBox="1"/>
          <p:nvPr/>
        </p:nvSpPr>
        <p:spPr>
          <a:xfrm>
            <a:off x="1254690" y="1036321"/>
            <a:ext cx="7574349" cy="50393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IN" sz="20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en-US" altLang="en-US" sz="20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Feedback and Rating Module</a:t>
            </a:r>
            <a:endParaRPr lang="en-US" altLang="en-US" sz="2000" b="1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 Collects and displays client feedback and ratings for freelancers after task completion.</a:t>
            </a:r>
            <a:endParaRPr lang="en-US" altLang="en-US" sz="2000" kern="100" dirty="0">
              <a:solidFill>
                <a:srgbClr val="63B7C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endParaRPr lang="en-US" altLang="en-US" sz="2000" kern="100" dirty="0">
              <a:solidFill>
                <a:srgbClr val="63B7C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Features:</a:t>
            </a:r>
            <a:endParaRPr lang="en-US" altLang="en-US" sz="20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Clients rate freelancers on task performance.</a:t>
            </a:r>
            <a:endParaRPr lang="en-US" altLang="en-US" sz="2000" kern="100" dirty="0">
              <a:solidFill>
                <a:srgbClr val="63B7C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 is visible on freelancer profiles.</a:t>
            </a:r>
            <a:endParaRPr lang="en-US" altLang="en-US" sz="2000" kern="100" dirty="0">
              <a:solidFill>
                <a:srgbClr val="63B7C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IN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34630" y="4083484"/>
            <a:ext cx="5486400" cy="125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 Placeholder 1"/>
          <p:cNvSpPr txBox="1"/>
          <p:nvPr/>
        </p:nvSpPr>
        <p:spPr>
          <a:xfrm>
            <a:off x="1102290" y="663879"/>
            <a:ext cx="8605381" cy="56511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>
              <a:solidFill>
                <a:srgbClr val="63B7C6"/>
              </a:solidFill>
            </a:endParaRPr>
          </a:p>
        </p:txBody>
      </p:sp>
      <p:sp>
        <p:nvSpPr>
          <p:cNvPr id="5" name="Text Placeholder 1"/>
          <p:cNvSpPr txBox="1"/>
          <p:nvPr/>
        </p:nvSpPr>
        <p:spPr>
          <a:xfrm>
            <a:off x="1254690" y="1036321"/>
            <a:ext cx="7574349" cy="50393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IN" sz="20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 </a:t>
            </a:r>
            <a:r>
              <a:rPr lang="en-US" altLang="en-US" sz="2000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Progress Tracking Module</a:t>
            </a:r>
            <a:endParaRPr lang="en-US" altLang="en-US" sz="2000" b="1" kern="1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 Enables clients to monitor the progress of assigned tasks through a dashboard.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Features:</a:t>
            </a:r>
            <a:endParaRPr lang="en-US" altLang="en-US" sz="2000" kern="1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updates on task milestones.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Notifications for delays or completion.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indicators (e.g., progress bars) for task tracking.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0100" y="420470"/>
            <a:ext cx="11214100" cy="646331"/>
          </a:xfrm>
        </p:spPr>
        <p:txBody>
          <a:bodyPr/>
          <a:lstStyle/>
          <a:p>
            <a:r>
              <a:rPr lang="en-US" sz="4000" dirty="0"/>
              <a:t>TOOLS AND TECHNOLOGIES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"/>
          </p:nvPr>
        </p:nvSpPr>
        <p:spPr>
          <a:xfrm>
            <a:off x="833120" y="1727200"/>
            <a:ext cx="9662160" cy="4063999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63B7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Frontend:React.js for developing a responsive user interface.</a:t>
            </a:r>
            <a:endParaRPr lang="en-US" altLang="en-US" sz="2400" dirty="0">
              <a:solidFill>
                <a:srgbClr val="63B7C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dirty="0">
                <a:solidFill>
                  <a:srgbClr val="63B7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Backend:Node.js with Express.js for server-side development and handling business logic.</a:t>
            </a:r>
            <a:endParaRPr lang="en-US" altLang="en-US" sz="2400" dirty="0">
              <a:solidFill>
                <a:srgbClr val="63B7C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dirty="0">
                <a:solidFill>
                  <a:srgbClr val="63B7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Database:MongoDB for storing data related to users, tasks, ratings, payments, and feedback.</a:t>
            </a:r>
            <a:endParaRPr lang="en-US" altLang="en-US" sz="2400" dirty="0">
              <a:solidFill>
                <a:srgbClr val="63B7C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dirty="0">
                <a:solidFill>
                  <a:srgbClr val="63B7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Learning:Scikit-learn for task recommendation algorithms based on user profiles, skill sets, and preferences.</a:t>
            </a:r>
            <a:endParaRPr lang="en-US" altLang="en-US" sz="2400" dirty="0">
              <a:solidFill>
                <a:srgbClr val="63B7C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dirty="0">
                <a:solidFill>
                  <a:srgbClr val="63B7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Control:Git and GitHub for managing code and collaboration.</a:t>
            </a:r>
            <a:endParaRPr lang="en-US" altLang="en-US" sz="2400" dirty="0">
              <a:solidFill>
                <a:srgbClr val="63B7C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2400" dirty="0">
              <a:solidFill>
                <a:srgbClr val="63B7C6"/>
              </a:solidFill>
            </a:endParaRPr>
          </a:p>
          <a:p>
            <a:endParaRPr lang="en-US" altLang="en-US" sz="2400" dirty="0">
              <a:solidFill>
                <a:srgbClr val="63B7C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USE CASE DIAGRAM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  <p:pic>
        <p:nvPicPr>
          <p:cNvPr id="1178791124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5580" y="1189990"/>
            <a:ext cx="3291840" cy="5490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FUTURE SCOPE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" y="1605280"/>
            <a:ext cx="10332720" cy="3923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Enhanced Task Recommendation:</a:t>
            </a:r>
            <a:r>
              <a:rPr lang="en-US" altLang="en-US" sz="2000" dirty="0">
                <a:solidFill>
                  <a:srgbClr val="63B7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Leveraging advanced AI and machine learning algorithms to provide more accurate task suggestions tailored to user profiles and evolving skills.</a:t>
            </a:r>
            <a:endParaRPr lang="en-US" altLang="en-US" sz="2000" dirty="0">
              <a:solidFill>
                <a:srgbClr val="63B7C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z="2000" dirty="0">
              <a:solidFill>
                <a:srgbClr val="63B7C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Application Development:</a:t>
            </a:r>
            <a:r>
              <a:rPr lang="en-US" altLang="en-US" sz="2000" dirty="0">
                <a:solidFill>
                  <a:srgbClr val="63B7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Launching a dedicated mobile app to increase accessibility and convenience for users, enabling seamless task management on the go.</a:t>
            </a:r>
            <a:endParaRPr lang="en-US" altLang="en-US" sz="2000" dirty="0">
              <a:solidFill>
                <a:srgbClr val="63B7C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63B7C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Reward System:</a:t>
            </a:r>
            <a:r>
              <a:rPr lang="en-US" altLang="en-US" sz="2000" dirty="0">
                <a:solidFill>
                  <a:srgbClr val="63B7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Expanding the reward system with gamification features like badges, levels, and redeemable benefits to boost user engagement and loyalty.</a:t>
            </a:r>
            <a:endParaRPr lang="en-US" altLang="en-US" sz="2000" dirty="0">
              <a:solidFill>
                <a:srgbClr val="63B7C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63B7C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Freelancer Skill Development:</a:t>
            </a:r>
            <a:r>
              <a:rPr lang="en-US" altLang="en-US" sz="2000" dirty="0">
                <a:solidFill>
                  <a:srgbClr val="63B7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Offering training programs and certifications to freelancers to enhance their skills and improve their marketability.</a:t>
            </a:r>
            <a:endParaRPr lang="en-US" altLang="en-US" sz="2000" dirty="0">
              <a:solidFill>
                <a:srgbClr val="63B7C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2810" y="776614"/>
            <a:ext cx="5724395" cy="801665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52550" y="1953895"/>
            <a:ext cx="9899650" cy="4159885"/>
          </a:xfrm>
        </p:spPr>
        <p:txBody>
          <a:bodyPr>
            <a:normAutofit fontScale="40000"/>
          </a:bodyPr>
          <a:lstStyle/>
          <a:p>
            <a:r>
              <a:rPr lang="en-US" alt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VirtuWork is a global freelancing hub connecting clients with freelancers for diverse task-based services, such as coding, design, and writing. The platform uses machine learning to recommend tasks based on user skills and preferences, ensuring intelligent matching. It features task progress tracking, a reward system based on client ratings, and secure payment gateways, fostering transparency and professionalism. Admin-mediated communication ensures safety, with a 10% admin fee sustaining operations. By leveraging data-driven insights, VirtuWork provides an intuitive, user-centric experience, promoting quality work and seamless collaboration.</a:t>
            </a:r>
            <a:endParaRPr lang="en-US" altLang="en-US"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CONCLUSION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"/>
          </p:nvPr>
        </p:nvSpPr>
        <p:spPr>
          <a:xfrm>
            <a:off x="833120" y="1727201"/>
            <a:ext cx="9662160" cy="326136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63B7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VirtuWork bridges the gap between clients and freelancers by offering a seamless platform for task-based collaborations. With its unique features such as AI-powered task recommendations, a secure admin-mediated communication system, and a dynamic reward mechanism, the project promotes efficiency, transparency, and accountability. By integrating advanced technologies and focusing on user-centric functionalities, VirtuWork not only addresses the challenges in the freelancing ecosystem but also fosters a thriving community of skilled professionals and satisfied clients. This innovative solution has the potential to revolutionize remote task management, ensuring a sustainable and scalable future for the gig economy.</a:t>
            </a:r>
            <a:endParaRPr lang="en-US" altLang="en-US" sz="2400" dirty="0">
              <a:solidFill>
                <a:srgbClr val="63B7C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2810" y="776614"/>
            <a:ext cx="5724395" cy="801665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RELEVANCE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52550" y="1762760"/>
            <a:ext cx="9899650" cy="4653915"/>
          </a:xfrm>
        </p:spPr>
        <p:txBody>
          <a:bodyPr>
            <a:normAutofit fontScale="25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7200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Empowering Freelancers:</a:t>
            </a:r>
            <a:r>
              <a:rPr lang="en-US" altLang="en-US" sz="72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VirtuWork provides a platform for freelancers to showcase their skills, access global clients, and secure jobs, thus promoting self-employment</a:t>
            </a:r>
            <a:r>
              <a:rPr lang="en-IN" altLang="en-US" sz="72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en-US" sz="72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financial independence</a:t>
            </a:r>
            <a:r>
              <a:rPr lang="en-IN" altLang="en-US" sz="72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provide them oppurtunities.</a:t>
            </a:r>
            <a:endParaRPr lang="en-US" altLang="en-US" sz="72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72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Accessibility:</a:t>
            </a:r>
            <a:r>
              <a:rPr lang="en-US" alt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connecting clients and freelancers worldwide, VirtuWork bridges geographical gaps and creates opportunities for collaboration without physical boundaries.</a:t>
            </a:r>
            <a:endParaRPr lang="en-US" altLang="en-US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72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 Development and Utilization:</a:t>
            </a:r>
            <a:r>
              <a:rPr lang="en-US" alt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Freelancers can leverage the platform to refine their skills through task recommendations and earn rewards, encouraging continuous learning and professional growth.</a:t>
            </a:r>
            <a:endParaRPr lang="en-US" altLang="en-US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72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Transparent and Secure Work Environment:</a:t>
            </a:r>
            <a:r>
              <a:rPr lang="en-US" alt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admin-moderated communication ensures a secure and professional environment, reducing risks of fraud or disputes between clients and freelancers.</a:t>
            </a:r>
            <a:endParaRPr lang="en-US" altLang="en-US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altLang="en-US" sz="72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Reward</a:t>
            </a:r>
            <a:r>
              <a:rPr altLang="en-US" sz="72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-Based Ecosystem:</a:t>
            </a:r>
            <a:r>
              <a:rPr altLang="en-US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The reward system based on ratings and feedback motivates freelancers to deliver high-quality work while encouraging clients to provide constructive reviews.</a:t>
            </a:r>
            <a:endParaRPr lang="en-US" altLang="en-US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endParaRPr lang="en-US" altLang="en-US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7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2810" y="776614"/>
            <a:ext cx="5724395" cy="801665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DESCRIPTION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52550" y="1953895"/>
            <a:ext cx="9899650" cy="401193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VirtuWork is a web-based platform that connects clients and freelancers for task-based services across domains like coding, designing, and writing.</a:t>
            </a:r>
            <a:endParaRPr lang="en-US" alt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features a task recommendation system using machine learning, a reward system based on client ratings, and admin-mediated communication to ensure professionalism and security.</a:t>
            </a:r>
            <a:endParaRPr lang="en-US" alt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Clients can track task progress, while secure payment gateways allow freelancers to redeem earned rewards. The admin earns a 10% service fee for managing the platform, fostering a transparent and efficient remote work environment. </a:t>
            </a:r>
            <a:endParaRPr lang="en-US" alt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VirtuWork promotes skill development, inclusivity, and growth in the gig economy.</a:t>
            </a:r>
            <a:endParaRPr lang="en-US" alt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2290" y="1249702"/>
            <a:ext cx="6676373" cy="691832"/>
          </a:xfrm>
        </p:spPr>
        <p:txBody>
          <a:bodyPr>
            <a:normAutofit fontScale="90000"/>
          </a:bodyPr>
          <a:lstStyle/>
          <a:p>
            <a:r>
              <a:rPr lang="en-US" dirty="0"/>
              <a:t>EXISTING SYSTEM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14608" y="2129426"/>
            <a:ext cx="8818324" cy="4421686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charset="0"/>
              <a:buChar char="q"/>
            </a:pPr>
            <a:r>
              <a:rPr lang="en-US" alt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 Communication Challenges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:Clients and freelancers often face unstructured and informal communication, leading to misunderstandings and disputes.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alt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Generic Task Allocation: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platforms lack advanced matching mechanisms, often assigning tasks that don't align with freelancers' skill sets and experience.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alt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Feedback Utilization: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Existing systems do not effectively use client feedback to enhance task allocation or freelancer motivation.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alt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Inconsistent Task Monitoring: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Clients struggle to track task progress, making it difficult to ensure deadlines and quality standards are met.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4730" y="855980"/>
            <a:ext cx="6764020" cy="712470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SYSTEM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14730" y="2129155"/>
            <a:ext cx="8726805" cy="405892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charset="0"/>
              <a:buChar char="q"/>
            </a:pPr>
            <a:r>
              <a:rPr lang="en-US" alt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 Admin Communication: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Admin-mediated communication streamlines interactions, ensuring professionalism and resolving disputes efficiently.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alt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Learning-Based Task Matching: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ML algorithms to match freelancers with tasks based on skills, experience, and past performance, improving relevance and satisfaction.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alt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Reward System: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Introduces points for positive feedback and successful task completions, redeemable for platform discounts or other benefits.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alt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Task Tracking: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dashboards provide clients with clear visibility into task progress, milestones, and deadlines.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102290" y="789140"/>
            <a:ext cx="9244209" cy="1152394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Design (Preliminary</a:t>
            </a:r>
            <a:br>
              <a:rPr lang="en-IN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 / Components Description:</a:t>
            </a:r>
            <a:br>
              <a:rPr lang="en-IN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4634630" y="4083484"/>
            <a:ext cx="5486400" cy="125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39520" y="2966720"/>
            <a:ext cx="9428480" cy="333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 Module</a:t>
            </a:r>
            <a:r>
              <a:rPr lang="en-IN" sz="2000" b="1" kern="100" dirty="0">
                <a:solidFill>
                  <a:srgbClr val="63B7C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en-US" sz="2000" b="1" dirty="0">
                <a:solidFill>
                  <a:srgbClr val="63B7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2000" b="1" dirty="0">
              <a:solidFill>
                <a:srgbClr val="63B7C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None/>
              <a:tabLst>
                <a:tab pos="914400" algn="l"/>
              </a:tabLst>
            </a:pPr>
            <a:r>
              <a:rPr lang="en-US" altLang="en-US" sz="2000" dirty="0">
                <a:solidFill>
                  <a:srgbClr val="63B7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Description: This module handles the registration, authentication, and profile management for both clients and freelancers.</a:t>
            </a:r>
            <a:endParaRPr lang="en-US" altLang="en-US" sz="2000" dirty="0">
              <a:solidFill>
                <a:srgbClr val="63B7C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None/>
              <a:tabLst>
                <a:tab pos="914400" algn="l"/>
              </a:tabLst>
            </a:pPr>
            <a:endParaRPr lang="en-US" altLang="en-US" sz="2000" dirty="0">
              <a:solidFill>
                <a:srgbClr val="63B7C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None/>
              <a:tabLst>
                <a:tab pos="914400" algn="l"/>
              </a:tabLst>
            </a:pPr>
            <a:r>
              <a:rPr lang="en-US" altLang="en-US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Features:</a:t>
            </a:r>
            <a:endParaRPr lang="en-US" altLang="en-US" sz="20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altLang="en-US" sz="2000" dirty="0">
                <a:solidFill>
                  <a:srgbClr val="63B7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sign-up and login (email/password or social login).</a:t>
            </a:r>
            <a:endParaRPr lang="en-US" altLang="en-US" sz="2000" dirty="0">
              <a:solidFill>
                <a:srgbClr val="63B7C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altLang="en-US" sz="2000" dirty="0">
                <a:solidFill>
                  <a:srgbClr val="63B7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Profile creation and updates (skills, experience, portfolio for freelancers).</a:t>
            </a:r>
            <a:endParaRPr lang="en-US" altLang="en-US" sz="2000" dirty="0">
              <a:solidFill>
                <a:srgbClr val="63B7C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altLang="en-US" sz="2000" dirty="0">
                <a:solidFill>
                  <a:srgbClr val="63B7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000" dirty="0">
                <a:solidFill>
                  <a:srgbClr val="63B7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ccount deletion.</a:t>
            </a:r>
            <a:endParaRPr lang="en-US" altLang="en-US" sz="2000" dirty="0">
              <a:solidFill>
                <a:srgbClr val="63B7C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34630" y="4083484"/>
            <a:ext cx="5486400" cy="125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 Placeholder 1"/>
          <p:cNvSpPr txBox="1"/>
          <p:nvPr/>
        </p:nvSpPr>
        <p:spPr>
          <a:xfrm>
            <a:off x="1102290" y="663879"/>
            <a:ext cx="8605381" cy="56511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>
              <a:solidFill>
                <a:srgbClr val="63B7C6"/>
              </a:solidFill>
            </a:endParaRPr>
          </a:p>
        </p:txBody>
      </p:sp>
      <p:sp>
        <p:nvSpPr>
          <p:cNvPr id="5" name="Text Placeholder 1"/>
          <p:cNvSpPr txBox="1"/>
          <p:nvPr/>
        </p:nvSpPr>
        <p:spPr>
          <a:xfrm>
            <a:off x="1254690" y="1036321"/>
            <a:ext cx="7574349" cy="50393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IN" sz="20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Task Management Module:</a:t>
            </a:r>
            <a:endParaRPr lang="en-IN" sz="20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Management Module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 Facilitates the creation, assignment, progress tracking, and completion of tasks.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en-US" sz="2000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Features:</a:t>
            </a:r>
            <a:endParaRPr lang="en-US" altLang="en-US" sz="2000" kern="1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Clients can post tasks with specific requirements and budgets.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</a:t>
            </a:r>
            <a:r>
              <a:rPr lang="en-IN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</a:t>
            </a: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tasks to suitable freelancers.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status tracking (e.g., "In Progress," "Completed").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Notifications for task updates and deadlines.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34630" y="4083484"/>
            <a:ext cx="5486400" cy="125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 Placeholder 1"/>
          <p:cNvSpPr txBox="1"/>
          <p:nvPr/>
        </p:nvSpPr>
        <p:spPr>
          <a:xfrm>
            <a:off x="1102290" y="663879"/>
            <a:ext cx="8605381" cy="56511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>
              <a:solidFill>
                <a:srgbClr val="63B7C6"/>
              </a:solidFill>
            </a:endParaRPr>
          </a:p>
        </p:txBody>
      </p:sp>
      <p:sp>
        <p:nvSpPr>
          <p:cNvPr id="5" name="Text Placeholder 1"/>
          <p:cNvSpPr txBox="1"/>
          <p:nvPr/>
        </p:nvSpPr>
        <p:spPr>
          <a:xfrm>
            <a:off x="1254690" y="1036321"/>
            <a:ext cx="7574349" cy="50393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IN" sz="2000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0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sz="2000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Admin Panel Module</a:t>
            </a:r>
            <a:endParaRPr lang="en-US" altLang="en-US" sz="2000" b="1" kern="1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 A centralized dashboard for the admin to manage users, tasks, and communication.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Features:</a:t>
            </a:r>
            <a:endParaRPr lang="en-US" altLang="en-US" sz="2000" kern="1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Approve or reject user registrations.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Oversee task creation and assignment.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Facilitate communication between clients and freelancers.</a:t>
            </a:r>
            <a:endParaRPr lang="en-US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 platform activities </a:t>
            </a:r>
            <a:r>
              <a:rPr lang="en-IN" altLang="en-US" sz="2000" kern="100" dirty="0">
                <a:solidFill>
                  <a:srgbClr val="63B7C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altLang="en-US" sz="2000" kern="100" dirty="0">
              <a:solidFill>
                <a:srgbClr val="63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/>
</ds:datastoreItem>
</file>

<file path=customXml/itemProps2.xml><?xml version="1.0" encoding="utf-8"?>
<ds:datastoreItem xmlns:ds="http://schemas.openxmlformats.org/officeDocument/2006/customXml" ds:itemID="{4C103400-4A22-4E35-B588-4C4D42638959}">
  <ds:schemaRefs/>
</ds:datastoreItem>
</file>

<file path=customXml/itemProps3.xml><?xml version="1.0" encoding="utf-8"?>
<ds:datastoreItem xmlns:ds="http://schemas.openxmlformats.org/officeDocument/2006/customXml" ds:itemID="{F5757914-1161-4661-9696-421FD6935CD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Hospital Canteen Booking System for Inpatients ppt</Template>
  <TotalTime>0</TotalTime>
  <Words>8974</Words>
  <Application>WPS Presentation</Application>
  <PresentationFormat>Widescreen</PresentationFormat>
  <Paragraphs>193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SimSun</vt:lpstr>
      <vt:lpstr>Wingdings</vt:lpstr>
      <vt:lpstr>Trebuchet MS</vt:lpstr>
      <vt:lpstr>Trade Gothic LT Pro</vt:lpstr>
      <vt:lpstr>Yu Gothic UI</vt:lpstr>
      <vt:lpstr>Tahoma</vt:lpstr>
      <vt:lpstr>Calibri</vt:lpstr>
      <vt:lpstr>Times New Roman</vt:lpstr>
      <vt:lpstr>Wingdings</vt:lpstr>
      <vt:lpstr>Courier New</vt:lpstr>
      <vt:lpstr>Microsoft YaHei</vt:lpstr>
      <vt:lpstr>Arial Unicode MS</vt:lpstr>
      <vt:lpstr>Office Theme</vt:lpstr>
      <vt:lpstr>  VIRTUWORK  A Global Hub for Task-Based Services</vt:lpstr>
      <vt:lpstr>OBJECTIVE</vt:lpstr>
      <vt:lpstr>SOCIAL RELEVANCE </vt:lpstr>
      <vt:lpstr>DESCRIPTION  </vt:lpstr>
      <vt:lpstr>EXISTING SYSTEM</vt:lpstr>
      <vt:lpstr>PROPOSED SYSTEM</vt:lpstr>
      <vt:lpstr>System Design (Preliminary Modules / Components Description: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TOOLS AND TECHNOLOGIES</vt:lpstr>
      <vt:lpstr>USE CASE DIAGRAM</vt:lpstr>
      <vt:lpstr>FUTURE SCOPE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Sreepriya I P</dc:creator>
  <cp:lastModifiedBy>sreepriya I.P</cp:lastModifiedBy>
  <cp:revision>6</cp:revision>
  <dcterms:created xsi:type="dcterms:W3CDTF">2024-11-15T07:10:00Z</dcterms:created>
  <dcterms:modified xsi:type="dcterms:W3CDTF">2025-01-27T06:45:59Z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CF45C8F0B71149BB80E2704A5169DBAE_13</vt:lpwstr>
  </property>
  <property fmtid="{D5CDD505-2E9C-101B-9397-08002B2CF9AE}" pid="4" name="KSOProductBuildVer">
    <vt:lpwstr>1033-12.2.0.19805</vt:lpwstr>
  </property>
</Properties>
</file>