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showGuides="1">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98072-4F17-4D31-958F-E050886029A4}"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C613B-04C9-4C20-BD21-715C6B02379F}" type="slidenum">
              <a:rPr lang="en-IN" smtClean="0"/>
              <a:t>‹#›</a:t>
            </a:fld>
            <a:endParaRPr lang="en-IN"/>
          </a:p>
        </p:txBody>
      </p:sp>
    </p:spTree>
    <p:extLst>
      <p:ext uri="{BB962C8B-B14F-4D97-AF65-F5344CB8AC3E}">
        <p14:creationId xmlns:p14="http://schemas.microsoft.com/office/powerpoint/2010/main" val="155181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52A9-2FF9-1983-9E0B-B502B9107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DBE2EC-B912-E0CA-3CD9-83E790413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A2741-874B-AF49-3A70-2F2985CAE32A}"/>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0388030D-2B98-CFCF-23A3-AF172238B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A75FC-643E-6F41-4ACA-135131C816F3}"/>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184720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E21E-8677-90D9-54FC-39DD3B2567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F49F3-D873-FDC8-43E9-956589010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E958C-4635-BD04-0ADA-11999709FC6A}"/>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CC84E9F0-7CC8-D467-9F16-C0312A7BC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F06DF-73F1-1A2F-5CCD-267AF64C8B7C}"/>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228974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E6092-65B3-D56F-8ACF-401AA4BB02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DB317C-A545-D654-D0F5-AABF11843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1FB66-864E-6632-6060-6E41E98698D1}"/>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7032B588-F226-8800-1CA9-64E1028D1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78FDB-4F46-F371-C773-E399D842C326}"/>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43737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1217-07A2-29BB-0A86-DC9902F48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39650-A902-DBE0-9BE5-4341B636F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F24DF-801D-009A-4862-BD8538F696F3}"/>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E302C3D8-1FE3-0E47-E39F-D12749B99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1096A-BB1B-5C3D-4811-0235C1A447D5}"/>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241642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B9A5-0851-74D7-E005-36B6B9D0A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B40790-C101-05F7-3184-1C099DBF4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EF9E7-1408-1024-F2A3-E0F835FB0F4A}"/>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520482C3-C41B-3C04-341C-584D57EC0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237BE-0B38-0D75-5010-393E1EF8E5E2}"/>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261342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B174-6CAC-2582-E8BE-A78FB5A6A3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1EAD7-DFAF-F79D-744B-B068EFA3F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FB390E-8072-C3D2-6D65-4795B6F6E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5E4BAF-1F12-234E-2BE6-A1FECB5A8945}"/>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6" name="Footer Placeholder 5">
            <a:extLst>
              <a:ext uri="{FF2B5EF4-FFF2-40B4-BE49-F238E27FC236}">
                <a16:creationId xmlns:a16="http://schemas.microsoft.com/office/drawing/2014/main" id="{6E4D90DC-AAB0-32D7-C905-8AFF899A3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29A33-203E-425A-A86C-0173A17A87CB}"/>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3415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7B84-B61B-E426-2B87-794FAFC9E0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3F435-A0DA-E843-B6CE-C3048072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01C5F-EF39-DE99-CC0E-F30B722DE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C9A9E7-7109-AC5A-22B4-651713082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8A2A1-1FB4-0AC1-72D6-CD04C7594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3DD8EE-FE32-33F0-06C5-4916B004FB51}"/>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8" name="Footer Placeholder 7">
            <a:extLst>
              <a:ext uri="{FF2B5EF4-FFF2-40B4-BE49-F238E27FC236}">
                <a16:creationId xmlns:a16="http://schemas.microsoft.com/office/drawing/2014/main" id="{E12A7E34-819A-C06D-1388-2A00FFD305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E0717A-906B-185E-6ED9-A9A15F5A5680}"/>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23427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CC46-65AE-2196-E126-E54C4898D3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3AB575-B723-61C9-DD8D-8059B8AD06F4}"/>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4" name="Footer Placeholder 3">
            <a:extLst>
              <a:ext uri="{FF2B5EF4-FFF2-40B4-BE49-F238E27FC236}">
                <a16:creationId xmlns:a16="http://schemas.microsoft.com/office/drawing/2014/main" id="{91DFC1D3-6DE1-65EF-17DD-79AE6CFACB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9B8B76-F42F-417A-281B-B5A0C390C133}"/>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229306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1E695-518D-BA29-2ACD-DBDC31AFA376}"/>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3" name="Footer Placeholder 2">
            <a:extLst>
              <a:ext uri="{FF2B5EF4-FFF2-40B4-BE49-F238E27FC236}">
                <a16:creationId xmlns:a16="http://schemas.microsoft.com/office/drawing/2014/main" id="{9DB0D620-E5AA-72D6-27E5-93032C1FAD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795CBE-6151-DB02-02F6-4D21AA0E25ED}"/>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429295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2936-ADE0-295F-4EEE-B41F71DB5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5D3500-0CCE-671A-1A01-2FE7EE1C76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E99462-D685-7123-3A6F-212025DEE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1B447-F981-132A-BE78-EAB0E33D9970}"/>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6" name="Footer Placeholder 5">
            <a:extLst>
              <a:ext uri="{FF2B5EF4-FFF2-40B4-BE49-F238E27FC236}">
                <a16:creationId xmlns:a16="http://schemas.microsoft.com/office/drawing/2014/main" id="{F2EF7B14-736E-146E-95BD-DC5EC1544C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27A31-B70D-C8D7-902E-39E9D5436292}"/>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84140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DF5D-15AD-16DB-3181-AA5840923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B89A5C-21B6-13CD-EF92-692AE1FA3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1C670D-6C11-35F8-4974-4067FAFF9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820BE-3BB5-F946-44BF-9DF8300A9801}"/>
              </a:ext>
            </a:extLst>
          </p:cNvPr>
          <p:cNvSpPr>
            <a:spLocks noGrp="1"/>
          </p:cNvSpPr>
          <p:nvPr>
            <p:ph type="dt" sz="half" idx="10"/>
          </p:nvPr>
        </p:nvSpPr>
        <p:spPr/>
        <p:txBody>
          <a:bodyPr/>
          <a:lstStyle/>
          <a:p>
            <a:fld id="{5BE2BA31-7B15-434C-97F0-D161D88BAB53}" type="datetimeFigureOut">
              <a:rPr lang="en-IN" smtClean="0"/>
              <a:t>30-04-2024</a:t>
            </a:fld>
            <a:endParaRPr lang="en-IN"/>
          </a:p>
        </p:txBody>
      </p:sp>
      <p:sp>
        <p:nvSpPr>
          <p:cNvPr id="6" name="Footer Placeholder 5">
            <a:extLst>
              <a:ext uri="{FF2B5EF4-FFF2-40B4-BE49-F238E27FC236}">
                <a16:creationId xmlns:a16="http://schemas.microsoft.com/office/drawing/2014/main" id="{C51150E8-CAA7-0300-1EAE-B24A9EC5A4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C84DEE-3D63-26AF-5B60-5ED4A1D61117}"/>
              </a:ext>
            </a:extLst>
          </p:cNvPr>
          <p:cNvSpPr>
            <a:spLocks noGrp="1"/>
          </p:cNvSpPr>
          <p:nvPr>
            <p:ph type="sldNum" sz="quarter" idx="12"/>
          </p:nvPr>
        </p:nvSpPr>
        <p:spPr/>
        <p:txBody>
          <a:bodyPr/>
          <a:lstStyle/>
          <a:p>
            <a:fld id="{B707BF3A-3F42-47D3-BF6B-15EFA708A1EA}" type="slidenum">
              <a:rPr lang="en-IN" smtClean="0"/>
              <a:t>‹#›</a:t>
            </a:fld>
            <a:endParaRPr lang="en-IN"/>
          </a:p>
        </p:txBody>
      </p:sp>
    </p:spTree>
    <p:extLst>
      <p:ext uri="{BB962C8B-B14F-4D97-AF65-F5344CB8AC3E}">
        <p14:creationId xmlns:p14="http://schemas.microsoft.com/office/powerpoint/2010/main" val="335160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alpha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A3B0A-E951-2226-C77C-5A0D8EC69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BB2C5-5BFA-63CC-243D-FCDB677A7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92751-86D3-5607-94BF-21F0C84DC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2BA31-7B15-434C-97F0-D161D88BAB53}" type="datetimeFigureOut">
              <a:rPr lang="en-IN" smtClean="0"/>
              <a:t>30-04-2024</a:t>
            </a:fld>
            <a:endParaRPr lang="en-IN"/>
          </a:p>
        </p:txBody>
      </p:sp>
      <p:sp>
        <p:nvSpPr>
          <p:cNvPr id="5" name="Footer Placeholder 4">
            <a:extLst>
              <a:ext uri="{FF2B5EF4-FFF2-40B4-BE49-F238E27FC236}">
                <a16:creationId xmlns:a16="http://schemas.microsoft.com/office/drawing/2014/main" id="{35F4E819-6AC6-094C-3711-09E8725EC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C4E55F-3547-0A85-D315-0D7AF4EA1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7BF3A-3F42-47D3-BF6B-15EFA708A1EA}" type="slidenum">
              <a:rPr lang="en-IN" smtClean="0"/>
              <a:t>‹#›</a:t>
            </a:fld>
            <a:endParaRPr lang="en-IN"/>
          </a:p>
        </p:txBody>
      </p:sp>
    </p:spTree>
    <p:extLst>
      <p:ext uri="{BB962C8B-B14F-4D97-AF65-F5344CB8AC3E}">
        <p14:creationId xmlns:p14="http://schemas.microsoft.com/office/powerpoint/2010/main" val="289374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F55AE30-DA47-A029-97AB-CF374EA2709C}"/>
              </a:ext>
            </a:extLst>
          </p:cNvPr>
          <p:cNvSpPr/>
          <p:nvPr/>
        </p:nvSpPr>
        <p:spPr>
          <a:xfrm>
            <a:off x="3141406" y="1635100"/>
            <a:ext cx="5909187" cy="1288026"/>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C9BE1EFD-7141-D0BA-891C-84C5C170D10C}"/>
              </a:ext>
            </a:extLst>
          </p:cNvPr>
          <p:cNvSpPr>
            <a:spLocks noGrp="1"/>
          </p:cNvSpPr>
          <p:nvPr>
            <p:ph type="ctrTitle"/>
          </p:nvPr>
        </p:nvSpPr>
        <p:spPr>
          <a:xfrm>
            <a:off x="3018807" y="1788628"/>
            <a:ext cx="6823587" cy="1105155"/>
          </a:xfrm>
        </p:spPr>
        <p:txBody>
          <a:bodyPr>
            <a:noAutofit/>
          </a:bodyPr>
          <a:lstStyle/>
          <a:p>
            <a:r>
              <a:rPr lang="en-IN" sz="4400" dirty="0">
                <a:latin typeface="Berlin Sans FB Demi" panose="020E0802020502020306" pitchFamily="34" charset="0"/>
              </a:rPr>
              <a:t>Customer Churn </a:t>
            </a:r>
            <a:br>
              <a:rPr lang="en-IN" sz="4400" dirty="0">
                <a:latin typeface="Berlin Sans FB Demi" panose="020E0802020502020306" pitchFamily="34" charset="0"/>
              </a:rPr>
            </a:br>
            <a:r>
              <a:rPr lang="en-IN" sz="4400" dirty="0">
                <a:latin typeface="Berlin Sans FB Demi" panose="020E0802020502020306" pitchFamily="34" charset="0"/>
              </a:rPr>
              <a:t>Analysis</a:t>
            </a:r>
          </a:p>
        </p:txBody>
      </p:sp>
      <p:sp>
        <p:nvSpPr>
          <p:cNvPr id="5" name="Subtitle 4">
            <a:extLst>
              <a:ext uri="{FF2B5EF4-FFF2-40B4-BE49-F238E27FC236}">
                <a16:creationId xmlns:a16="http://schemas.microsoft.com/office/drawing/2014/main" id="{D9598158-C2ED-0DFB-9424-3008755E2BBF}"/>
              </a:ext>
            </a:extLst>
          </p:cNvPr>
          <p:cNvSpPr>
            <a:spLocks noGrp="1"/>
          </p:cNvSpPr>
          <p:nvPr>
            <p:ph type="subTitle" idx="1"/>
          </p:nvPr>
        </p:nvSpPr>
        <p:spPr>
          <a:xfrm>
            <a:off x="10717162" y="6409148"/>
            <a:ext cx="1474838" cy="630749"/>
          </a:xfrm>
        </p:spPr>
        <p:txBody>
          <a:bodyPr/>
          <a:lstStyle/>
          <a:p>
            <a:r>
              <a:rPr lang="en-IN" dirty="0" err="1"/>
              <a:t>Sreerag</a:t>
            </a:r>
            <a:r>
              <a:rPr lang="en-IN" dirty="0"/>
              <a:t>. S</a:t>
            </a:r>
          </a:p>
        </p:txBody>
      </p:sp>
      <p:pic>
        <p:nvPicPr>
          <p:cNvPr id="6" name="Picture 5">
            <a:extLst>
              <a:ext uri="{FF2B5EF4-FFF2-40B4-BE49-F238E27FC236}">
                <a16:creationId xmlns:a16="http://schemas.microsoft.com/office/drawing/2014/main" id="{EB6AD241-74F3-345E-C147-E0092D824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450" y="1720798"/>
            <a:ext cx="973090" cy="973090"/>
          </a:xfrm>
          <a:prstGeom prst="rect">
            <a:avLst/>
          </a:prstGeom>
        </p:spPr>
      </p:pic>
    </p:spTree>
    <p:extLst>
      <p:ext uri="{BB962C8B-B14F-4D97-AF65-F5344CB8AC3E}">
        <p14:creationId xmlns:p14="http://schemas.microsoft.com/office/powerpoint/2010/main" val="37974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024B-BC3A-42A4-3DBC-16F79213EAB8}"/>
              </a:ext>
            </a:extLst>
          </p:cNvPr>
          <p:cNvSpPr>
            <a:spLocks noGrp="1"/>
          </p:cNvSpPr>
          <p:nvPr>
            <p:ph type="title"/>
          </p:nvPr>
        </p:nvSpPr>
        <p:spPr>
          <a:xfrm>
            <a:off x="838200" y="571602"/>
            <a:ext cx="2819400" cy="922901"/>
          </a:xfrm>
        </p:spPr>
        <p:txBody>
          <a:bodyPr>
            <a:normAutofit/>
          </a:bodyPr>
          <a:lstStyle/>
          <a:p>
            <a:r>
              <a:rPr lang="en-IN" sz="4000" b="1" u="sng" dirty="0">
                <a:latin typeface="Franklin Gothic Demi Cond" panose="020B0706030402020204" pitchFamily="34" charset="0"/>
              </a:rPr>
              <a:t>Index</a:t>
            </a:r>
          </a:p>
        </p:txBody>
      </p:sp>
      <p:sp>
        <p:nvSpPr>
          <p:cNvPr id="4" name="Title 1">
            <a:extLst>
              <a:ext uri="{FF2B5EF4-FFF2-40B4-BE49-F238E27FC236}">
                <a16:creationId xmlns:a16="http://schemas.microsoft.com/office/drawing/2014/main" id="{82AD92C2-4626-D64D-06EF-FB1754A77B3D}"/>
              </a:ext>
            </a:extLst>
          </p:cNvPr>
          <p:cNvSpPr txBox="1">
            <a:spLocks/>
          </p:cNvSpPr>
          <p:nvPr/>
        </p:nvSpPr>
        <p:spPr>
          <a:xfrm>
            <a:off x="1403092" y="1927388"/>
            <a:ext cx="6374223" cy="695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 Demographic &amp; Customer Analysis</a:t>
            </a:r>
          </a:p>
        </p:txBody>
      </p:sp>
      <p:pic>
        <p:nvPicPr>
          <p:cNvPr id="5" name="Picture 4">
            <a:extLst>
              <a:ext uri="{FF2B5EF4-FFF2-40B4-BE49-F238E27FC236}">
                <a16:creationId xmlns:a16="http://schemas.microsoft.com/office/drawing/2014/main" id="{0DB09054-6D0D-5F5A-3260-2354781F46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421" y="1968576"/>
            <a:ext cx="564893" cy="565357"/>
          </a:xfrm>
          <a:prstGeom prst="rect">
            <a:avLst/>
          </a:prstGeom>
        </p:spPr>
      </p:pic>
      <p:sp>
        <p:nvSpPr>
          <p:cNvPr id="6" name="Title 1">
            <a:extLst>
              <a:ext uri="{FF2B5EF4-FFF2-40B4-BE49-F238E27FC236}">
                <a16:creationId xmlns:a16="http://schemas.microsoft.com/office/drawing/2014/main" id="{E1D1B860-7E04-EF84-DD9B-08D3643A18AE}"/>
              </a:ext>
            </a:extLst>
          </p:cNvPr>
          <p:cNvSpPr txBox="1">
            <a:spLocks/>
          </p:cNvSpPr>
          <p:nvPr/>
        </p:nvSpPr>
        <p:spPr>
          <a:xfrm>
            <a:off x="1403092" y="2795387"/>
            <a:ext cx="630001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Service Usage Analysis</a:t>
            </a:r>
          </a:p>
        </p:txBody>
      </p:sp>
      <p:pic>
        <p:nvPicPr>
          <p:cNvPr id="7" name="Picture 6">
            <a:extLst>
              <a:ext uri="{FF2B5EF4-FFF2-40B4-BE49-F238E27FC236}">
                <a16:creationId xmlns:a16="http://schemas.microsoft.com/office/drawing/2014/main" id="{BF3721E0-423E-78B4-72BE-2EF74F8D8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378" y="2916523"/>
            <a:ext cx="568978" cy="568978"/>
          </a:xfrm>
          <a:prstGeom prst="rect">
            <a:avLst/>
          </a:prstGeom>
        </p:spPr>
      </p:pic>
      <p:sp>
        <p:nvSpPr>
          <p:cNvPr id="8" name="Title 1">
            <a:extLst>
              <a:ext uri="{FF2B5EF4-FFF2-40B4-BE49-F238E27FC236}">
                <a16:creationId xmlns:a16="http://schemas.microsoft.com/office/drawing/2014/main" id="{88368ED9-EF39-586F-472E-0D6A21593F01}"/>
              </a:ext>
            </a:extLst>
          </p:cNvPr>
          <p:cNvSpPr txBox="1">
            <a:spLocks/>
          </p:cNvSpPr>
          <p:nvPr/>
        </p:nvSpPr>
        <p:spPr>
          <a:xfrm>
            <a:off x="1403092" y="3793061"/>
            <a:ext cx="630001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 Subscriptions &amp; Billing Preference</a:t>
            </a:r>
          </a:p>
        </p:txBody>
      </p:sp>
      <p:pic>
        <p:nvPicPr>
          <p:cNvPr id="9" name="Picture 8">
            <a:extLst>
              <a:ext uri="{FF2B5EF4-FFF2-40B4-BE49-F238E27FC236}">
                <a16:creationId xmlns:a16="http://schemas.microsoft.com/office/drawing/2014/main" id="{1C6449AE-365B-E07B-1A55-0F07387D66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031" y="3868091"/>
            <a:ext cx="575672" cy="575672"/>
          </a:xfrm>
          <a:prstGeom prst="rect">
            <a:avLst/>
          </a:prstGeom>
        </p:spPr>
      </p:pic>
      <p:sp>
        <p:nvSpPr>
          <p:cNvPr id="3" name="Title 1">
            <a:extLst>
              <a:ext uri="{FF2B5EF4-FFF2-40B4-BE49-F238E27FC236}">
                <a16:creationId xmlns:a16="http://schemas.microsoft.com/office/drawing/2014/main" id="{808575F7-646C-8ACE-E7E4-B265418E1042}"/>
              </a:ext>
            </a:extLst>
          </p:cNvPr>
          <p:cNvSpPr txBox="1">
            <a:spLocks/>
          </p:cNvSpPr>
          <p:nvPr/>
        </p:nvSpPr>
        <p:spPr>
          <a:xfrm>
            <a:off x="1403092" y="4790736"/>
            <a:ext cx="334050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Churn Analysis</a:t>
            </a:r>
          </a:p>
        </p:txBody>
      </p:sp>
      <p:pic>
        <p:nvPicPr>
          <p:cNvPr id="10" name="Picture 9">
            <a:extLst>
              <a:ext uri="{FF2B5EF4-FFF2-40B4-BE49-F238E27FC236}">
                <a16:creationId xmlns:a16="http://schemas.microsoft.com/office/drawing/2014/main" id="{7D113089-3AF5-3A15-F79F-22E050F29E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885" y="4826353"/>
            <a:ext cx="567964" cy="567964"/>
          </a:xfrm>
          <a:prstGeom prst="rect">
            <a:avLst/>
          </a:prstGeom>
        </p:spPr>
      </p:pic>
    </p:spTree>
    <p:extLst>
      <p:ext uri="{BB962C8B-B14F-4D97-AF65-F5344CB8AC3E}">
        <p14:creationId xmlns:p14="http://schemas.microsoft.com/office/powerpoint/2010/main" val="244494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2B7D48A-D053-AB0D-C5FC-7B7781EEF033}"/>
              </a:ext>
            </a:extLst>
          </p:cNvPr>
          <p:cNvSpPr/>
          <p:nvPr/>
        </p:nvSpPr>
        <p:spPr>
          <a:xfrm>
            <a:off x="865239" y="188017"/>
            <a:ext cx="6902245"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7DC9B68-3D33-BDDB-ADE8-FE4895952765}"/>
              </a:ext>
            </a:extLst>
          </p:cNvPr>
          <p:cNvSpPr>
            <a:spLocks noGrp="1"/>
          </p:cNvSpPr>
          <p:nvPr>
            <p:ph type="title"/>
          </p:nvPr>
        </p:nvSpPr>
        <p:spPr>
          <a:xfrm>
            <a:off x="1575622" y="217512"/>
            <a:ext cx="6300018" cy="824709"/>
          </a:xfrm>
        </p:spPr>
        <p:txBody>
          <a:bodyPr>
            <a:normAutofit/>
          </a:bodyPr>
          <a:lstStyle/>
          <a:p>
            <a:r>
              <a:rPr lang="en-IN" sz="3600" dirty="0">
                <a:latin typeface="Franklin Gothic Demi Cond" panose="020B0706030402020204" pitchFamily="34" charset="0"/>
              </a:rPr>
              <a:t>Demographic &amp; Customer Analysis</a:t>
            </a:r>
          </a:p>
        </p:txBody>
      </p:sp>
      <p:sp>
        <p:nvSpPr>
          <p:cNvPr id="3" name="Content Placeholder 2">
            <a:extLst>
              <a:ext uri="{FF2B5EF4-FFF2-40B4-BE49-F238E27FC236}">
                <a16:creationId xmlns:a16="http://schemas.microsoft.com/office/drawing/2014/main" id="{E50FC817-8315-5553-5839-6D47E0BE8423}"/>
              </a:ext>
            </a:extLst>
          </p:cNvPr>
          <p:cNvSpPr>
            <a:spLocks noGrp="1"/>
          </p:cNvSpPr>
          <p:nvPr>
            <p:ph idx="1"/>
          </p:nvPr>
        </p:nvSpPr>
        <p:spPr>
          <a:xfrm>
            <a:off x="612058" y="1393006"/>
            <a:ext cx="7666703" cy="4351338"/>
          </a:xfrm>
        </p:spPr>
        <p:txBody>
          <a:bodyPr>
            <a:normAutofit/>
          </a:bodyPr>
          <a:lstStyle/>
          <a:p>
            <a:r>
              <a:rPr lang="en-IN" sz="2400" dirty="0"/>
              <a:t>From demographic &amp; customer analysis, we can easily see that out male customers are more than that of female customer. </a:t>
            </a:r>
          </a:p>
          <a:p>
            <a:r>
              <a:rPr lang="en-IN" sz="2400" dirty="0"/>
              <a:t>We can clearly state that women above the age of 50 are the most numbers of users and the young age group are less user, to increase the young user company can bring new offers based on internet usage such as extra GB of data, less price for streaming services ,etc.</a:t>
            </a:r>
          </a:p>
          <a:p>
            <a:r>
              <a:rPr lang="en-IN" sz="2400" dirty="0"/>
              <a:t>The Customers are much higher in North California then the rest of the part of California.</a:t>
            </a:r>
            <a:endParaRPr lang="en-IN" sz="2000" dirty="0"/>
          </a:p>
          <a:p>
            <a:pPr marL="0" indent="0">
              <a:buNone/>
            </a:pPr>
            <a:endParaRPr lang="en-IN" sz="2400" dirty="0"/>
          </a:p>
        </p:txBody>
      </p:sp>
      <p:pic>
        <p:nvPicPr>
          <p:cNvPr id="43" name="Picture 42">
            <a:extLst>
              <a:ext uri="{FF2B5EF4-FFF2-40B4-BE49-F238E27FC236}">
                <a16:creationId xmlns:a16="http://schemas.microsoft.com/office/drawing/2014/main" id="{4250C94E-902B-FE2E-F1D4-6906F6962CFD}"/>
              </a:ext>
            </a:extLst>
          </p:cNvPr>
          <p:cNvPicPr>
            <a:picLocks noChangeAspect="1"/>
          </p:cNvPicPr>
          <p:nvPr/>
        </p:nvPicPr>
        <p:blipFill>
          <a:blip r:embed="rId2"/>
          <a:stretch>
            <a:fillRect/>
          </a:stretch>
        </p:blipFill>
        <p:spPr>
          <a:xfrm>
            <a:off x="8691389" y="499515"/>
            <a:ext cx="3340898" cy="2283014"/>
          </a:xfrm>
          <a:prstGeom prst="rect">
            <a:avLst/>
          </a:prstGeom>
        </p:spPr>
      </p:pic>
      <p:grpSp>
        <p:nvGrpSpPr>
          <p:cNvPr id="50" name="Group 49">
            <a:extLst>
              <a:ext uri="{FF2B5EF4-FFF2-40B4-BE49-F238E27FC236}">
                <a16:creationId xmlns:a16="http://schemas.microsoft.com/office/drawing/2014/main" id="{FF94C821-3C02-994C-A166-3DE8F7662D94}"/>
              </a:ext>
            </a:extLst>
          </p:cNvPr>
          <p:cNvGrpSpPr/>
          <p:nvPr/>
        </p:nvGrpSpPr>
        <p:grpSpPr>
          <a:xfrm>
            <a:off x="8682210" y="3183359"/>
            <a:ext cx="3509790" cy="2924779"/>
            <a:chOff x="8682210" y="2898222"/>
            <a:chExt cx="3509790" cy="2924779"/>
          </a:xfrm>
        </p:grpSpPr>
        <p:pic>
          <p:nvPicPr>
            <p:cNvPr id="46" name="Picture 45">
              <a:extLst>
                <a:ext uri="{FF2B5EF4-FFF2-40B4-BE49-F238E27FC236}">
                  <a16:creationId xmlns:a16="http://schemas.microsoft.com/office/drawing/2014/main" id="{C9BB4E45-0872-09AF-C784-4C27E013EB8A}"/>
                </a:ext>
              </a:extLst>
            </p:cNvPr>
            <p:cNvPicPr>
              <a:picLocks noChangeAspect="1"/>
            </p:cNvPicPr>
            <p:nvPr/>
          </p:nvPicPr>
          <p:blipFill rotWithShape="1">
            <a:blip r:embed="rId3"/>
            <a:srcRect t="10821" b="-10821"/>
            <a:stretch/>
          </p:blipFill>
          <p:spPr>
            <a:xfrm>
              <a:off x="8682210" y="3161545"/>
              <a:ext cx="3340898" cy="2661456"/>
            </a:xfrm>
            <a:prstGeom prst="rect">
              <a:avLst/>
            </a:prstGeom>
          </p:spPr>
        </p:pic>
        <p:sp>
          <p:nvSpPr>
            <p:cNvPr id="48" name="TextBox 47">
              <a:extLst>
                <a:ext uri="{FF2B5EF4-FFF2-40B4-BE49-F238E27FC236}">
                  <a16:creationId xmlns:a16="http://schemas.microsoft.com/office/drawing/2014/main" id="{7B9A48BB-3008-D713-1E9E-9B5D860D01F0}"/>
                </a:ext>
              </a:extLst>
            </p:cNvPr>
            <p:cNvSpPr txBox="1"/>
            <p:nvPr/>
          </p:nvSpPr>
          <p:spPr>
            <a:xfrm>
              <a:off x="9094838" y="2898222"/>
              <a:ext cx="3097162" cy="369332"/>
            </a:xfrm>
            <a:prstGeom prst="rect">
              <a:avLst/>
            </a:prstGeom>
            <a:noFill/>
          </p:spPr>
          <p:txBody>
            <a:bodyPr wrap="square" rtlCol="0">
              <a:spAutoFit/>
            </a:bodyPr>
            <a:lstStyle/>
            <a:p>
              <a:r>
                <a:rPr lang="en-IN" dirty="0"/>
                <a:t>Female Users Distribution</a:t>
              </a:r>
            </a:p>
          </p:txBody>
        </p:sp>
      </p:grpSp>
      <p:pic>
        <p:nvPicPr>
          <p:cNvPr id="51" name="Picture 50">
            <a:extLst>
              <a:ext uri="{FF2B5EF4-FFF2-40B4-BE49-F238E27FC236}">
                <a16:creationId xmlns:a16="http://schemas.microsoft.com/office/drawing/2014/main" id="{00000000-0008-0000-0400-00000A000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402" y="334292"/>
            <a:ext cx="564893" cy="565357"/>
          </a:xfrm>
          <a:prstGeom prst="rect">
            <a:avLst/>
          </a:prstGeom>
        </p:spPr>
      </p:pic>
    </p:spTree>
    <p:extLst>
      <p:ext uri="{BB962C8B-B14F-4D97-AF65-F5344CB8AC3E}">
        <p14:creationId xmlns:p14="http://schemas.microsoft.com/office/powerpoint/2010/main" val="200118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FC817-8315-5553-5839-6D47E0BE8423}"/>
              </a:ext>
            </a:extLst>
          </p:cNvPr>
          <p:cNvSpPr>
            <a:spLocks noGrp="1"/>
          </p:cNvSpPr>
          <p:nvPr>
            <p:ph idx="1"/>
          </p:nvPr>
        </p:nvSpPr>
        <p:spPr>
          <a:xfrm>
            <a:off x="5177790" y="1693500"/>
            <a:ext cx="7014210" cy="4351338"/>
          </a:xfrm>
        </p:spPr>
        <p:txBody>
          <a:bodyPr>
            <a:normAutofit/>
          </a:bodyPr>
          <a:lstStyle/>
          <a:p>
            <a:r>
              <a:rPr lang="en-IN" sz="2400" dirty="0"/>
              <a:t>Most Users are from North California more specifically more users are from Los Angeles.</a:t>
            </a:r>
          </a:p>
          <a:p>
            <a:r>
              <a:rPr lang="en-IN" sz="2400" dirty="0"/>
              <a:t>In North California 1029 user are of age 50+, middle Age users are 884, young age users are 576.</a:t>
            </a:r>
          </a:p>
          <a:p>
            <a:r>
              <a:rPr lang="en-IN" sz="2400" dirty="0"/>
              <a:t>This is because more users are shifted toward the competitors service provider.</a:t>
            </a:r>
          </a:p>
          <a:p>
            <a:r>
              <a:rPr lang="en-IN" sz="2400" dirty="0"/>
              <a:t>Out of 2489 users,</a:t>
            </a:r>
          </a:p>
          <a:p>
            <a:pPr lvl="1"/>
            <a:r>
              <a:rPr lang="en-IN" sz="2000" dirty="0"/>
              <a:t> 710 users churned to competitor’s service. </a:t>
            </a:r>
          </a:p>
          <a:p>
            <a:pPr lvl="1"/>
            <a:r>
              <a:rPr lang="en-IN" sz="2000" dirty="0"/>
              <a:t>Where 166 new customers joined for our services and 1613 customers stayed.</a:t>
            </a:r>
          </a:p>
          <a:p>
            <a:endParaRPr lang="en-IN" sz="2400" dirty="0"/>
          </a:p>
          <a:p>
            <a:pPr marL="0" indent="0">
              <a:buNone/>
            </a:pPr>
            <a:endParaRPr lang="en-IN" sz="2400" dirty="0"/>
          </a:p>
        </p:txBody>
      </p:sp>
      <p:pic>
        <p:nvPicPr>
          <p:cNvPr id="10" name="Picture 9">
            <a:extLst>
              <a:ext uri="{FF2B5EF4-FFF2-40B4-BE49-F238E27FC236}">
                <a16:creationId xmlns:a16="http://schemas.microsoft.com/office/drawing/2014/main" id="{FA81F896-433D-0023-A566-4E0D82B53A26}"/>
              </a:ext>
            </a:extLst>
          </p:cNvPr>
          <p:cNvPicPr>
            <a:picLocks noChangeAspect="1"/>
          </p:cNvPicPr>
          <p:nvPr/>
        </p:nvPicPr>
        <p:blipFill>
          <a:blip r:embed="rId2"/>
          <a:stretch>
            <a:fillRect/>
          </a:stretch>
        </p:blipFill>
        <p:spPr>
          <a:xfrm>
            <a:off x="241186" y="1253331"/>
            <a:ext cx="4804064" cy="2371550"/>
          </a:xfrm>
          <a:prstGeom prst="rect">
            <a:avLst/>
          </a:prstGeom>
        </p:spPr>
      </p:pic>
      <p:pic>
        <p:nvPicPr>
          <p:cNvPr id="12" name="Picture 11">
            <a:extLst>
              <a:ext uri="{FF2B5EF4-FFF2-40B4-BE49-F238E27FC236}">
                <a16:creationId xmlns:a16="http://schemas.microsoft.com/office/drawing/2014/main" id="{75EA0ADB-BD18-3DA7-B4AB-43C71AFF499D}"/>
              </a:ext>
            </a:extLst>
          </p:cNvPr>
          <p:cNvPicPr>
            <a:picLocks noChangeAspect="1"/>
          </p:cNvPicPr>
          <p:nvPr/>
        </p:nvPicPr>
        <p:blipFill>
          <a:blip r:embed="rId3"/>
          <a:stretch>
            <a:fillRect/>
          </a:stretch>
        </p:blipFill>
        <p:spPr>
          <a:xfrm>
            <a:off x="303063" y="3869169"/>
            <a:ext cx="4694327" cy="2597121"/>
          </a:xfrm>
          <a:prstGeom prst="rect">
            <a:avLst/>
          </a:prstGeom>
        </p:spPr>
      </p:pic>
      <p:sp>
        <p:nvSpPr>
          <p:cNvPr id="18" name="Rectangle: Rounded Corners 17">
            <a:extLst>
              <a:ext uri="{FF2B5EF4-FFF2-40B4-BE49-F238E27FC236}">
                <a16:creationId xmlns:a16="http://schemas.microsoft.com/office/drawing/2014/main" id="{D53F66CF-80BC-53C2-6BCC-B7F12CDF2E8D}"/>
              </a:ext>
            </a:extLst>
          </p:cNvPr>
          <p:cNvSpPr/>
          <p:nvPr/>
        </p:nvSpPr>
        <p:spPr>
          <a:xfrm>
            <a:off x="865239" y="188017"/>
            <a:ext cx="6902245"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1">
            <a:extLst>
              <a:ext uri="{FF2B5EF4-FFF2-40B4-BE49-F238E27FC236}">
                <a16:creationId xmlns:a16="http://schemas.microsoft.com/office/drawing/2014/main" id="{28E8BA89-EA66-2290-377D-282A8870DD2C}"/>
              </a:ext>
            </a:extLst>
          </p:cNvPr>
          <p:cNvSpPr txBox="1">
            <a:spLocks/>
          </p:cNvSpPr>
          <p:nvPr/>
        </p:nvSpPr>
        <p:spPr>
          <a:xfrm>
            <a:off x="1575622" y="217512"/>
            <a:ext cx="630001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a:latin typeface="Franklin Gothic Demi Cond" panose="020B0706030402020204" pitchFamily="34" charset="0"/>
              </a:rPr>
              <a:t>Demographic &amp; Customer Analysis</a:t>
            </a:r>
            <a:endParaRPr lang="en-IN" sz="3600" dirty="0">
              <a:latin typeface="Franklin Gothic Demi Cond" panose="020B0706030402020204" pitchFamily="34" charset="0"/>
            </a:endParaRPr>
          </a:p>
        </p:txBody>
      </p:sp>
      <p:pic>
        <p:nvPicPr>
          <p:cNvPr id="20" name="Picture 19">
            <a:extLst>
              <a:ext uri="{FF2B5EF4-FFF2-40B4-BE49-F238E27FC236}">
                <a16:creationId xmlns:a16="http://schemas.microsoft.com/office/drawing/2014/main" id="{B1156991-3F08-B38A-30C2-479483E8B9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402" y="334292"/>
            <a:ext cx="564893" cy="565357"/>
          </a:xfrm>
          <a:prstGeom prst="rect">
            <a:avLst/>
          </a:prstGeom>
        </p:spPr>
      </p:pic>
    </p:spTree>
    <p:extLst>
      <p:ext uri="{BB962C8B-B14F-4D97-AF65-F5344CB8AC3E}">
        <p14:creationId xmlns:p14="http://schemas.microsoft.com/office/powerpoint/2010/main" val="81913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11E348-8A5E-60C6-2853-A5ADDCDC98B3}"/>
              </a:ext>
            </a:extLst>
          </p:cNvPr>
          <p:cNvSpPr/>
          <p:nvPr/>
        </p:nvSpPr>
        <p:spPr>
          <a:xfrm>
            <a:off x="865239" y="188017"/>
            <a:ext cx="5073445"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8218D350-1644-1E21-0154-23E5A9766496}"/>
              </a:ext>
            </a:extLst>
          </p:cNvPr>
          <p:cNvSpPr txBox="1">
            <a:spLocks/>
          </p:cNvSpPr>
          <p:nvPr/>
        </p:nvSpPr>
        <p:spPr>
          <a:xfrm>
            <a:off x="1654279" y="217512"/>
            <a:ext cx="630001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Service Usage Analysis</a:t>
            </a:r>
          </a:p>
        </p:txBody>
      </p:sp>
      <p:pic>
        <p:nvPicPr>
          <p:cNvPr id="14" name="Picture 13">
            <a:extLst>
              <a:ext uri="{FF2B5EF4-FFF2-40B4-BE49-F238E27FC236}">
                <a16:creationId xmlns:a16="http://schemas.microsoft.com/office/drawing/2014/main" id="{00000000-0008-0000-0500-00001C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88" y="322647"/>
            <a:ext cx="568978" cy="568978"/>
          </a:xfrm>
          <a:prstGeom prst="rect">
            <a:avLst/>
          </a:prstGeom>
        </p:spPr>
      </p:pic>
      <p:sp>
        <p:nvSpPr>
          <p:cNvPr id="29" name="TextBox 28">
            <a:extLst>
              <a:ext uri="{FF2B5EF4-FFF2-40B4-BE49-F238E27FC236}">
                <a16:creationId xmlns:a16="http://schemas.microsoft.com/office/drawing/2014/main" id="{8912249A-BCA2-DF4A-17A4-959EF5043D3A}"/>
              </a:ext>
            </a:extLst>
          </p:cNvPr>
          <p:cNvSpPr txBox="1"/>
          <p:nvPr/>
        </p:nvSpPr>
        <p:spPr>
          <a:xfrm>
            <a:off x="511278" y="1176851"/>
            <a:ext cx="7278991" cy="5549211"/>
          </a:xfrm>
          <a:prstGeom prst="rect">
            <a:avLst/>
          </a:prstGeom>
          <a:noFill/>
        </p:spPr>
        <p:txBody>
          <a:bodyPr wrap="square" rtlCol="0">
            <a:spAutoFit/>
          </a:bodyPr>
          <a:lstStyle/>
          <a:p>
            <a:pPr marL="285750" indent="-285750">
              <a:buFont typeface="Arial" panose="020B0604020202020204" pitchFamily="34" charset="0"/>
              <a:buChar char="•"/>
            </a:pPr>
            <a:r>
              <a:rPr lang="en-IN" sz="1870" dirty="0">
                <a:solidFill>
                  <a:schemeClr val="tx1">
                    <a:lumMod val="95000"/>
                    <a:lumOff val="5000"/>
                  </a:schemeClr>
                </a:solidFill>
              </a:rPr>
              <a:t>Customers  are more preferring towards Fiber Optic Internet rather than DSL and Cable. It would be great if company focuses completely on providing Fiber Optic because other two services will be decreasing quarter by quarter. The main reason of this may be because of speed of the internet in </a:t>
            </a:r>
            <a:r>
              <a:rPr lang="en-IN" sz="1870" dirty="0" err="1">
                <a:solidFill>
                  <a:schemeClr val="tx1">
                    <a:lumMod val="95000"/>
                    <a:lumOff val="5000"/>
                  </a:schemeClr>
                </a:solidFill>
              </a:rPr>
              <a:t>fiber</a:t>
            </a:r>
            <a:r>
              <a:rPr lang="en-IN" sz="1870" dirty="0">
                <a:solidFill>
                  <a:schemeClr val="tx1">
                    <a:lumMod val="95000"/>
                    <a:lumOff val="5000"/>
                  </a:schemeClr>
                </a:solidFill>
              </a:rPr>
              <a:t> optic is more than </a:t>
            </a:r>
            <a:r>
              <a:rPr lang="en-IN" sz="1870" dirty="0" err="1">
                <a:solidFill>
                  <a:schemeClr val="tx1">
                    <a:lumMod val="95000"/>
                    <a:lumOff val="5000"/>
                  </a:schemeClr>
                </a:solidFill>
              </a:rPr>
              <a:t>than</a:t>
            </a:r>
            <a:r>
              <a:rPr lang="en-IN" sz="1870" dirty="0">
                <a:solidFill>
                  <a:schemeClr val="tx1">
                    <a:lumMod val="95000"/>
                    <a:lumOff val="5000"/>
                  </a:schemeClr>
                </a:solidFill>
              </a:rPr>
              <a:t> DSL &amp; Cable.</a:t>
            </a:r>
          </a:p>
          <a:p>
            <a:pPr marL="285750" indent="-285750">
              <a:buFont typeface="Arial" panose="020B0604020202020204" pitchFamily="34" charset="0"/>
              <a:buChar char="•"/>
            </a:pPr>
            <a:endParaRPr lang="en-IN" sz="1870" dirty="0">
              <a:solidFill>
                <a:schemeClr val="tx1">
                  <a:lumMod val="95000"/>
                  <a:lumOff val="5000"/>
                </a:schemeClr>
              </a:solidFill>
            </a:endParaRPr>
          </a:p>
          <a:p>
            <a:pPr marL="285750" indent="-285750">
              <a:buFont typeface="Arial" panose="020B0604020202020204" pitchFamily="34" charset="0"/>
              <a:buChar char="•"/>
            </a:pPr>
            <a:r>
              <a:rPr lang="en-IN" sz="1870" dirty="0">
                <a:solidFill>
                  <a:schemeClr val="tx1">
                    <a:lumMod val="95000"/>
                    <a:lumOff val="5000"/>
                  </a:schemeClr>
                </a:solidFill>
              </a:rPr>
              <a:t>Also Customers are preferring  Offer A and Offer B more than the rest of the offer ,that is Offer C, Offer D and Offer E, so company can tell the marketing team to do promotion more on Offer A &amp; Offer B and renew plans for that offers to make it more effective. Also major changes in Offer C, Offer D, Offer E is necessary as it is effecting consumption by the customer.</a:t>
            </a:r>
          </a:p>
          <a:p>
            <a:pPr marL="285750" indent="-285750">
              <a:buFont typeface="Arial" panose="020B0604020202020204" pitchFamily="34" charset="0"/>
              <a:buChar char="•"/>
            </a:pPr>
            <a:endParaRPr lang="en-IN" sz="1870" dirty="0">
              <a:solidFill>
                <a:schemeClr val="tx1">
                  <a:lumMod val="95000"/>
                  <a:lumOff val="5000"/>
                </a:schemeClr>
              </a:solidFill>
            </a:endParaRPr>
          </a:p>
          <a:p>
            <a:pPr marL="285750" indent="-285750">
              <a:buFont typeface="Arial" panose="020B0604020202020204" pitchFamily="34" charset="0"/>
              <a:buChar char="•"/>
            </a:pPr>
            <a:r>
              <a:rPr lang="en-IN" sz="1870" dirty="0">
                <a:solidFill>
                  <a:schemeClr val="tx1">
                    <a:lumMod val="95000"/>
                    <a:lumOff val="5000"/>
                  </a:schemeClr>
                </a:solidFill>
              </a:rPr>
              <a:t>In offer A, more percentage of customers are subscribing to Multiple Lines, Online Backup, Online Security, Tech Support, Device Protection.</a:t>
            </a:r>
          </a:p>
          <a:p>
            <a:pPr marL="285750" indent="-285750">
              <a:buFont typeface="Arial" panose="020B0604020202020204" pitchFamily="34" charset="0"/>
              <a:buChar char="•"/>
            </a:pPr>
            <a:endParaRPr lang="en-IN" sz="1870" dirty="0">
              <a:solidFill>
                <a:schemeClr val="tx1">
                  <a:lumMod val="95000"/>
                  <a:lumOff val="5000"/>
                </a:schemeClr>
              </a:solidFill>
            </a:endParaRPr>
          </a:p>
          <a:p>
            <a:pPr marL="285750" indent="-285750">
              <a:buFont typeface="Arial" panose="020B0604020202020204" pitchFamily="34" charset="0"/>
              <a:buChar char="•"/>
            </a:pPr>
            <a:r>
              <a:rPr lang="en-IN" sz="1870" dirty="0">
                <a:solidFill>
                  <a:schemeClr val="tx1">
                    <a:lumMod val="95000"/>
                    <a:lumOff val="5000"/>
                  </a:schemeClr>
                </a:solidFill>
              </a:rPr>
              <a:t>Also Customers from Age 19 to 31 , that is young age category has most number of average </a:t>
            </a:r>
            <a:r>
              <a:rPr lang="en-IN" sz="1870" dirty="0" err="1">
                <a:solidFill>
                  <a:schemeClr val="tx1">
                    <a:lumMod val="95000"/>
                    <a:lumOff val="5000"/>
                  </a:schemeClr>
                </a:solidFill>
              </a:rPr>
              <a:t>gb</a:t>
            </a:r>
            <a:r>
              <a:rPr lang="en-IN" sz="1870" dirty="0">
                <a:solidFill>
                  <a:schemeClr val="tx1">
                    <a:lumMod val="95000"/>
                    <a:lumOff val="5000"/>
                  </a:schemeClr>
                </a:solidFill>
              </a:rPr>
              <a:t> of data downloaded</a:t>
            </a:r>
          </a:p>
          <a:p>
            <a:pPr marL="285750" indent="-285750">
              <a:buFont typeface="Arial" panose="020B0604020202020204" pitchFamily="34" charset="0"/>
              <a:buChar char="•"/>
            </a:pPr>
            <a:endParaRPr lang="en-IN" dirty="0">
              <a:solidFill>
                <a:schemeClr val="tx1">
                  <a:lumMod val="95000"/>
                  <a:lumOff val="5000"/>
                </a:schemeClr>
              </a:solidFill>
            </a:endParaRPr>
          </a:p>
        </p:txBody>
      </p:sp>
      <p:pic>
        <p:nvPicPr>
          <p:cNvPr id="4" name="Picture 3">
            <a:extLst>
              <a:ext uri="{FF2B5EF4-FFF2-40B4-BE49-F238E27FC236}">
                <a16:creationId xmlns:a16="http://schemas.microsoft.com/office/drawing/2014/main" id="{EBC2555C-4E31-2CFD-09AB-983BD83691FD}"/>
              </a:ext>
            </a:extLst>
          </p:cNvPr>
          <p:cNvPicPr>
            <a:picLocks noChangeAspect="1"/>
          </p:cNvPicPr>
          <p:nvPr/>
        </p:nvPicPr>
        <p:blipFill>
          <a:blip r:embed="rId3"/>
          <a:stretch>
            <a:fillRect/>
          </a:stretch>
        </p:blipFill>
        <p:spPr>
          <a:xfrm>
            <a:off x="7994581" y="1191599"/>
            <a:ext cx="4017612" cy="2395936"/>
          </a:xfrm>
          <a:prstGeom prst="rect">
            <a:avLst/>
          </a:prstGeom>
        </p:spPr>
      </p:pic>
      <p:pic>
        <p:nvPicPr>
          <p:cNvPr id="12" name="Picture 11">
            <a:extLst>
              <a:ext uri="{FF2B5EF4-FFF2-40B4-BE49-F238E27FC236}">
                <a16:creationId xmlns:a16="http://schemas.microsoft.com/office/drawing/2014/main" id="{27490442-6129-F5BE-50F9-737893F4454D}"/>
              </a:ext>
            </a:extLst>
          </p:cNvPr>
          <p:cNvPicPr>
            <a:picLocks noChangeAspect="1"/>
          </p:cNvPicPr>
          <p:nvPr/>
        </p:nvPicPr>
        <p:blipFill>
          <a:blip r:embed="rId4"/>
          <a:stretch>
            <a:fillRect/>
          </a:stretch>
        </p:blipFill>
        <p:spPr>
          <a:xfrm>
            <a:off x="7994580" y="3755033"/>
            <a:ext cx="4017613" cy="2395936"/>
          </a:xfrm>
          <a:prstGeom prst="rect">
            <a:avLst/>
          </a:prstGeom>
        </p:spPr>
      </p:pic>
    </p:spTree>
    <p:extLst>
      <p:ext uri="{BB962C8B-B14F-4D97-AF65-F5344CB8AC3E}">
        <p14:creationId xmlns:p14="http://schemas.microsoft.com/office/powerpoint/2010/main" val="286523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11E348-8A5E-60C6-2853-A5ADDCDC98B3}"/>
              </a:ext>
            </a:extLst>
          </p:cNvPr>
          <p:cNvSpPr/>
          <p:nvPr/>
        </p:nvSpPr>
        <p:spPr>
          <a:xfrm>
            <a:off x="865239" y="188017"/>
            <a:ext cx="6902245"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8218D350-1644-1E21-0154-23E5A9766496}"/>
              </a:ext>
            </a:extLst>
          </p:cNvPr>
          <p:cNvSpPr txBox="1">
            <a:spLocks/>
          </p:cNvSpPr>
          <p:nvPr/>
        </p:nvSpPr>
        <p:spPr>
          <a:xfrm>
            <a:off x="1654279" y="207680"/>
            <a:ext cx="630001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Subscriptions &amp; Billing Preference</a:t>
            </a:r>
          </a:p>
        </p:txBody>
      </p:sp>
      <p:pic>
        <p:nvPicPr>
          <p:cNvPr id="2" name="Picture 1">
            <a:extLst>
              <a:ext uri="{FF2B5EF4-FFF2-40B4-BE49-F238E27FC236}">
                <a16:creationId xmlns:a16="http://schemas.microsoft.com/office/drawing/2014/main" id="{00000000-0008-0000-0300-000003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002" y="309467"/>
            <a:ext cx="575672" cy="575672"/>
          </a:xfrm>
          <a:prstGeom prst="rect">
            <a:avLst/>
          </a:prstGeom>
        </p:spPr>
      </p:pic>
      <p:pic>
        <p:nvPicPr>
          <p:cNvPr id="16" name="Picture 15">
            <a:extLst>
              <a:ext uri="{FF2B5EF4-FFF2-40B4-BE49-F238E27FC236}">
                <a16:creationId xmlns:a16="http://schemas.microsoft.com/office/drawing/2014/main" id="{EF80DC30-C462-8B42-D487-BFAEF5DD84B7}"/>
              </a:ext>
            </a:extLst>
          </p:cNvPr>
          <p:cNvPicPr>
            <a:picLocks noChangeAspect="1"/>
          </p:cNvPicPr>
          <p:nvPr/>
        </p:nvPicPr>
        <p:blipFill>
          <a:blip r:embed="rId3"/>
          <a:stretch>
            <a:fillRect/>
          </a:stretch>
        </p:blipFill>
        <p:spPr>
          <a:xfrm>
            <a:off x="9012123" y="3089730"/>
            <a:ext cx="3070406" cy="1591195"/>
          </a:xfrm>
          <a:prstGeom prst="rect">
            <a:avLst/>
          </a:prstGeom>
        </p:spPr>
      </p:pic>
      <p:pic>
        <p:nvPicPr>
          <p:cNvPr id="18" name="Picture 17">
            <a:extLst>
              <a:ext uri="{FF2B5EF4-FFF2-40B4-BE49-F238E27FC236}">
                <a16:creationId xmlns:a16="http://schemas.microsoft.com/office/drawing/2014/main" id="{7463FFC5-9FE9-53AC-1C9E-01D0455FF73B}"/>
              </a:ext>
            </a:extLst>
          </p:cNvPr>
          <p:cNvPicPr>
            <a:picLocks noChangeAspect="1"/>
          </p:cNvPicPr>
          <p:nvPr/>
        </p:nvPicPr>
        <p:blipFill>
          <a:blip r:embed="rId4"/>
          <a:stretch>
            <a:fillRect/>
          </a:stretch>
        </p:blipFill>
        <p:spPr>
          <a:xfrm>
            <a:off x="226142" y="1225690"/>
            <a:ext cx="3049317" cy="1913200"/>
          </a:xfrm>
          <a:prstGeom prst="rect">
            <a:avLst/>
          </a:prstGeom>
          <a:noFill/>
        </p:spPr>
      </p:pic>
      <p:pic>
        <p:nvPicPr>
          <p:cNvPr id="20" name="Picture 19">
            <a:extLst>
              <a:ext uri="{FF2B5EF4-FFF2-40B4-BE49-F238E27FC236}">
                <a16:creationId xmlns:a16="http://schemas.microsoft.com/office/drawing/2014/main" id="{E0AE7455-F72C-AB74-7E21-A2903F711D28}"/>
              </a:ext>
            </a:extLst>
          </p:cNvPr>
          <p:cNvPicPr>
            <a:picLocks noChangeAspect="1"/>
          </p:cNvPicPr>
          <p:nvPr/>
        </p:nvPicPr>
        <p:blipFill>
          <a:blip r:embed="rId5"/>
          <a:stretch>
            <a:fillRect/>
          </a:stretch>
        </p:blipFill>
        <p:spPr>
          <a:xfrm>
            <a:off x="223932" y="4946395"/>
            <a:ext cx="3051527" cy="1511288"/>
          </a:xfrm>
          <a:prstGeom prst="rect">
            <a:avLst/>
          </a:prstGeom>
        </p:spPr>
      </p:pic>
      <p:sp>
        <p:nvSpPr>
          <p:cNvPr id="22" name="TextBox 21">
            <a:extLst>
              <a:ext uri="{FF2B5EF4-FFF2-40B4-BE49-F238E27FC236}">
                <a16:creationId xmlns:a16="http://schemas.microsoft.com/office/drawing/2014/main" id="{2CAB5417-007C-B275-0E09-BB69F6EA3F50}"/>
              </a:ext>
            </a:extLst>
          </p:cNvPr>
          <p:cNvSpPr txBox="1"/>
          <p:nvPr/>
        </p:nvSpPr>
        <p:spPr>
          <a:xfrm>
            <a:off x="3460955" y="1628813"/>
            <a:ext cx="8504903" cy="1261884"/>
          </a:xfrm>
          <a:prstGeom prst="rect">
            <a:avLst/>
          </a:prstGeom>
          <a:noFill/>
        </p:spPr>
        <p:txBody>
          <a:bodyPr wrap="square" rtlCol="0">
            <a:spAutoFit/>
          </a:bodyPr>
          <a:lstStyle/>
          <a:p>
            <a:r>
              <a:rPr lang="en-IN" sz="1900" dirty="0"/>
              <a:t>Here customers subscribed to our service is for Long Term which is more than 24 months, were 1360  where 485 new customers are from North California and only 2 customers are from West California, here we have to focus more on South and West California.</a:t>
            </a:r>
          </a:p>
        </p:txBody>
      </p:sp>
      <p:sp>
        <p:nvSpPr>
          <p:cNvPr id="24" name="TextBox 23">
            <a:extLst>
              <a:ext uri="{FF2B5EF4-FFF2-40B4-BE49-F238E27FC236}">
                <a16:creationId xmlns:a16="http://schemas.microsoft.com/office/drawing/2014/main" id="{1BFA55FD-B636-565E-0488-ADB3CDC18F92}"/>
              </a:ext>
            </a:extLst>
          </p:cNvPr>
          <p:cNvSpPr txBox="1"/>
          <p:nvPr/>
        </p:nvSpPr>
        <p:spPr>
          <a:xfrm>
            <a:off x="401808" y="3324293"/>
            <a:ext cx="8504903" cy="1554272"/>
          </a:xfrm>
          <a:prstGeom prst="rect">
            <a:avLst/>
          </a:prstGeom>
          <a:noFill/>
        </p:spPr>
        <p:txBody>
          <a:bodyPr wrap="square" rtlCol="0">
            <a:spAutoFit/>
          </a:bodyPr>
          <a:lstStyle/>
          <a:p>
            <a:r>
              <a:rPr lang="en-IN" sz="1900" dirty="0"/>
              <a:t>Also customers are preferring more bank withdrawal payment method rather than credit card and mailed check, so next target for quarter will to increase the credit card payment method. Suggestion for increasing credit card payment is to offer a month free service on Credit Card payment and also offering Offer A through credit card.</a:t>
            </a:r>
          </a:p>
        </p:txBody>
      </p:sp>
      <p:sp>
        <p:nvSpPr>
          <p:cNvPr id="25" name="TextBox 24">
            <a:extLst>
              <a:ext uri="{FF2B5EF4-FFF2-40B4-BE49-F238E27FC236}">
                <a16:creationId xmlns:a16="http://schemas.microsoft.com/office/drawing/2014/main" id="{265E776C-9DA8-96DF-5A2C-D6089EACFE33}"/>
              </a:ext>
            </a:extLst>
          </p:cNvPr>
          <p:cNvSpPr txBox="1"/>
          <p:nvPr/>
        </p:nvSpPr>
        <p:spPr>
          <a:xfrm>
            <a:off x="3460955" y="5110804"/>
            <a:ext cx="8504903" cy="1261884"/>
          </a:xfrm>
          <a:prstGeom prst="rect">
            <a:avLst/>
          </a:prstGeom>
          <a:noFill/>
        </p:spPr>
        <p:txBody>
          <a:bodyPr wrap="square" rtlCol="0">
            <a:spAutoFit/>
          </a:bodyPr>
          <a:lstStyle/>
          <a:p>
            <a:r>
              <a:rPr lang="en-IN" sz="1900" dirty="0"/>
              <a:t>The customers are preferring monthly contract rather than one year contract or two year contract, and the total refund is from month to month contract. The reason behind this will be customer switching to competitor’s service because of better service provided by them.</a:t>
            </a:r>
          </a:p>
        </p:txBody>
      </p:sp>
    </p:spTree>
    <p:extLst>
      <p:ext uri="{BB962C8B-B14F-4D97-AF65-F5344CB8AC3E}">
        <p14:creationId xmlns:p14="http://schemas.microsoft.com/office/powerpoint/2010/main" val="179012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11E348-8A5E-60C6-2853-A5ADDCDC98B3}"/>
              </a:ext>
            </a:extLst>
          </p:cNvPr>
          <p:cNvSpPr/>
          <p:nvPr/>
        </p:nvSpPr>
        <p:spPr>
          <a:xfrm>
            <a:off x="865239" y="188017"/>
            <a:ext cx="3628103"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1">
            <a:extLst>
              <a:ext uri="{FF2B5EF4-FFF2-40B4-BE49-F238E27FC236}">
                <a16:creationId xmlns:a16="http://schemas.microsoft.com/office/drawing/2014/main" id="{526CE5FC-2E66-175C-A07A-97B67914CF53}"/>
              </a:ext>
            </a:extLst>
          </p:cNvPr>
          <p:cNvSpPr txBox="1">
            <a:spLocks/>
          </p:cNvSpPr>
          <p:nvPr/>
        </p:nvSpPr>
        <p:spPr>
          <a:xfrm>
            <a:off x="1713272" y="199053"/>
            <a:ext cx="334050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Churn Analysis</a:t>
            </a:r>
          </a:p>
        </p:txBody>
      </p:sp>
      <p:pic>
        <p:nvPicPr>
          <p:cNvPr id="5" name="Picture 4">
            <a:extLst>
              <a:ext uri="{FF2B5EF4-FFF2-40B4-BE49-F238E27FC236}">
                <a16:creationId xmlns:a16="http://schemas.microsoft.com/office/drawing/2014/main" id="{00000000-0008-0000-0400-00000F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864" y="323158"/>
            <a:ext cx="567964" cy="567964"/>
          </a:xfrm>
          <a:prstGeom prst="rect">
            <a:avLst/>
          </a:prstGeom>
        </p:spPr>
      </p:pic>
      <p:sp>
        <p:nvSpPr>
          <p:cNvPr id="15" name="TextBox 14">
            <a:extLst>
              <a:ext uri="{FF2B5EF4-FFF2-40B4-BE49-F238E27FC236}">
                <a16:creationId xmlns:a16="http://schemas.microsoft.com/office/drawing/2014/main" id="{B541AFE3-5B25-0755-5E35-0416BDE6166F}"/>
              </a:ext>
            </a:extLst>
          </p:cNvPr>
          <p:cNvSpPr txBox="1"/>
          <p:nvPr/>
        </p:nvSpPr>
        <p:spPr>
          <a:xfrm>
            <a:off x="550606" y="1305918"/>
            <a:ext cx="7629833" cy="5078313"/>
          </a:xfrm>
          <a:prstGeom prst="rect">
            <a:avLst/>
          </a:prstGeom>
          <a:noFill/>
        </p:spPr>
        <p:txBody>
          <a:bodyPr wrap="square" rtlCol="0">
            <a:spAutoFit/>
          </a:bodyPr>
          <a:lstStyle/>
          <a:p>
            <a:pPr marL="285750" indent="-285750">
              <a:buFont typeface="Arial" panose="020B0604020202020204" pitchFamily="34" charset="0"/>
              <a:buChar char="•"/>
            </a:pPr>
            <a:r>
              <a:rPr lang="en-IN" dirty="0"/>
              <a:t>45% of customers churned due to competitors service that is total 841 customers opted to competitors service. Also if we look at the other reasons then the customers left due to price, dissatisfaction, attitude.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overcome this we issue we can conduct a competitor’s service analysis and compare to out service and find out thee differences. Further we will take effective steps to solve the problem.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look at the insights, the customers churned and joined  the most are from North California, we can take steps to reduced the customer churned  rate by providing better services and  giving a delight experience to new and existing customers.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also provide training to the change the attitude of the employees who provide services like installation and Customer help department  to adopt a positive behaviour towards the customer, we can also take survey from the customers asking them how to improve service quality and what are your expectations from our services.</a:t>
            </a:r>
          </a:p>
        </p:txBody>
      </p:sp>
      <p:pic>
        <p:nvPicPr>
          <p:cNvPr id="19" name="Picture 18">
            <a:extLst>
              <a:ext uri="{FF2B5EF4-FFF2-40B4-BE49-F238E27FC236}">
                <a16:creationId xmlns:a16="http://schemas.microsoft.com/office/drawing/2014/main" id="{9887D9F8-47AE-078F-350D-CBC75C4D7C08}"/>
              </a:ext>
            </a:extLst>
          </p:cNvPr>
          <p:cNvPicPr>
            <a:picLocks noChangeAspect="1"/>
          </p:cNvPicPr>
          <p:nvPr/>
        </p:nvPicPr>
        <p:blipFill>
          <a:blip r:embed="rId3"/>
          <a:stretch>
            <a:fillRect/>
          </a:stretch>
        </p:blipFill>
        <p:spPr>
          <a:xfrm>
            <a:off x="8948499" y="1012725"/>
            <a:ext cx="3060457" cy="2597121"/>
          </a:xfrm>
          <a:prstGeom prst="rect">
            <a:avLst/>
          </a:prstGeom>
        </p:spPr>
      </p:pic>
      <p:pic>
        <p:nvPicPr>
          <p:cNvPr id="23" name="Picture 22">
            <a:extLst>
              <a:ext uri="{FF2B5EF4-FFF2-40B4-BE49-F238E27FC236}">
                <a16:creationId xmlns:a16="http://schemas.microsoft.com/office/drawing/2014/main" id="{E7DC1C4C-F1EF-47B0-79F7-985F3221AC11}"/>
              </a:ext>
            </a:extLst>
          </p:cNvPr>
          <p:cNvPicPr>
            <a:picLocks noChangeAspect="1"/>
          </p:cNvPicPr>
          <p:nvPr/>
        </p:nvPicPr>
        <p:blipFill>
          <a:blip r:embed="rId4"/>
          <a:stretch>
            <a:fillRect/>
          </a:stretch>
        </p:blipFill>
        <p:spPr>
          <a:xfrm>
            <a:off x="8950958" y="3764358"/>
            <a:ext cx="3060457" cy="2731245"/>
          </a:xfrm>
          <a:prstGeom prst="rect">
            <a:avLst/>
          </a:prstGeom>
        </p:spPr>
      </p:pic>
    </p:spTree>
    <p:extLst>
      <p:ext uri="{BB962C8B-B14F-4D97-AF65-F5344CB8AC3E}">
        <p14:creationId xmlns:p14="http://schemas.microsoft.com/office/powerpoint/2010/main" val="364917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11E348-8A5E-60C6-2853-A5ADDCDC98B3}"/>
              </a:ext>
            </a:extLst>
          </p:cNvPr>
          <p:cNvSpPr/>
          <p:nvPr/>
        </p:nvSpPr>
        <p:spPr>
          <a:xfrm>
            <a:off x="865239" y="188017"/>
            <a:ext cx="3628103"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1">
            <a:extLst>
              <a:ext uri="{FF2B5EF4-FFF2-40B4-BE49-F238E27FC236}">
                <a16:creationId xmlns:a16="http://schemas.microsoft.com/office/drawing/2014/main" id="{526CE5FC-2E66-175C-A07A-97B67914CF53}"/>
              </a:ext>
            </a:extLst>
          </p:cNvPr>
          <p:cNvSpPr txBox="1">
            <a:spLocks/>
          </p:cNvSpPr>
          <p:nvPr/>
        </p:nvSpPr>
        <p:spPr>
          <a:xfrm>
            <a:off x="1713272" y="199053"/>
            <a:ext cx="3340508" cy="82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Franklin Gothic Demi Cond" panose="020B0706030402020204" pitchFamily="34" charset="0"/>
              </a:rPr>
              <a:t>Churn Analysis</a:t>
            </a:r>
          </a:p>
        </p:txBody>
      </p:sp>
      <p:pic>
        <p:nvPicPr>
          <p:cNvPr id="5" name="Picture 4">
            <a:extLst>
              <a:ext uri="{FF2B5EF4-FFF2-40B4-BE49-F238E27FC236}">
                <a16:creationId xmlns:a16="http://schemas.microsoft.com/office/drawing/2014/main" id="{00000000-0008-0000-0400-00000F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864" y="323158"/>
            <a:ext cx="567964" cy="567964"/>
          </a:xfrm>
          <a:prstGeom prst="rect">
            <a:avLst/>
          </a:prstGeom>
        </p:spPr>
      </p:pic>
      <p:pic>
        <p:nvPicPr>
          <p:cNvPr id="10" name="Picture 9">
            <a:extLst>
              <a:ext uri="{FF2B5EF4-FFF2-40B4-BE49-F238E27FC236}">
                <a16:creationId xmlns:a16="http://schemas.microsoft.com/office/drawing/2014/main" id="{3D624B1A-CF15-80C5-614E-863A2A047220}"/>
              </a:ext>
            </a:extLst>
          </p:cNvPr>
          <p:cNvPicPr>
            <a:picLocks noChangeAspect="1"/>
          </p:cNvPicPr>
          <p:nvPr/>
        </p:nvPicPr>
        <p:blipFill>
          <a:blip r:embed="rId3"/>
          <a:stretch>
            <a:fillRect/>
          </a:stretch>
        </p:blipFill>
        <p:spPr>
          <a:xfrm>
            <a:off x="8918016" y="39330"/>
            <a:ext cx="3121423" cy="6779340"/>
          </a:xfrm>
          <a:prstGeom prst="rect">
            <a:avLst/>
          </a:prstGeom>
        </p:spPr>
      </p:pic>
      <p:sp>
        <p:nvSpPr>
          <p:cNvPr id="11" name="TextBox 10">
            <a:extLst>
              <a:ext uri="{FF2B5EF4-FFF2-40B4-BE49-F238E27FC236}">
                <a16:creationId xmlns:a16="http://schemas.microsoft.com/office/drawing/2014/main" id="{4F1356F7-5FB1-D3A1-708F-F2E8B82005C7}"/>
              </a:ext>
            </a:extLst>
          </p:cNvPr>
          <p:cNvSpPr txBox="1"/>
          <p:nvPr/>
        </p:nvSpPr>
        <p:spPr>
          <a:xfrm>
            <a:off x="452284" y="1504335"/>
            <a:ext cx="7885471" cy="5355312"/>
          </a:xfrm>
          <a:prstGeom prst="rect">
            <a:avLst/>
          </a:prstGeom>
          <a:noFill/>
        </p:spPr>
        <p:txBody>
          <a:bodyPr wrap="square" rtlCol="0">
            <a:spAutoFit/>
          </a:bodyPr>
          <a:lstStyle/>
          <a:p>
            <a:pPr marL="285750" indent="-285750">
              <a:buFont typeface="Arial" panose="020B0604020202020204" pitchFamily="34" charset="0"/>
              <a:buChar char="•"/>
            </a:pPr>
            <a:r>
              <a:rPr lang="en-IN" dirty="0"/>
              <a:t>There are 20 reasons for churning of customers we can take steps to rectify all the issues one by one with the help of other department for example , customers are churned due to product dissatisfaction, we can take steps to improve the product that will able to compete the competitors product. Also for improvement of product, there will be need of finance, we could ask the help of finance department estimate the cost for research and development.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Next to focus is the quality of the service provided, customers have the issue of poor expertise of online support, poor expertise of phone support, lack of self-service on website, price too high, extra data charges, etc to overcome this company can do cost cutting in their service and reduced the price of the service but at a smaller profit so that company does not bare losses.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Competitors are making better offer than our company, we could offer customers a combine service offer that includes multiple lines, online backup, online security, Premium tech support, better device protection also </a:t>
            </a:r>
            <a:r>
              <a:rPr lang="en-IN" dirty="0" err="1"/>
              <a:t>upto</a:t>
            </a:r>
            <a:r>
              <a:rPr lang="en-IN" dirty="0"/>
              <a:t> specific GB of free data(as per company’s ability) with free streaming  tv, music, movies. New offers will increase the new customers and can provide delight to </a:t>
            </a:r>
            <a:r>
              <a:rPr lang="en-IN"/>
              <a:t>customers expectations.</a:t>
            </a:r>
            <a:endParaRPr lang="en-IN" dirty="0"/>
          </a:p>
        </p:txBody>
      </p:sp>
    </p:spTree>
    <p:extLst>
      <p:ext uri="{BB962C8B-B14F-4D97-AF65-F5344CB8AC3E}">
        <p14:creationId xmlns:p14="http://schemas.microsoft.com/office/powerpoint/2010/main" val="328678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11E348-8A5E-60C6-2853-A5ADDCDC98B3}"/>
              </a:ext>
            </a:extLst>
          </p:cNvPr>
          <p:cNvSpPr/>
          <p:nvPr/>
        </p:nvSpPr>
        <p:spPr>
          <a:xfrm>
            <a:off x="4222956" y="2181504"/>
            <a:ext cx="3628103" cy="824708"/>
          </a:xfrm>
          <a:prstGeom prst="round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lumMod val="95000"/>
                  <a:lumOff val="5000"/>
                </a:schemeClr>
              </a:solidFill>
            </a:endParaRPr>
          </a:p>
        </p:txBody>
      </p:sp>
      <p:sp>
        <p:nvSpPr>
          <p:cNvPr id="2" name="Title 3">
            <a:extLst>
              <a:ext uri="{FF2B5EF4-FFF2-40B4-BE49-F238E27FC236}">
                <a16:creationId xmlns:a16="http://schemas.microsoft.com/office/drawing/2014/main" id="{DC8D69B8-544A-61E6-69F4-DFE9054EC595}"/>
              </a:ext>
            </a:extLst>
          </p:cNvPr>
          <p:cNvSpPr txBox="1">
            <a:spLocks/>
          </p:cNvSpPr>
          <p:nvPr/>
        </p:nvSpPr>
        <p:spPr>
          <a:xfrm>
            <a:off x="4522838" y="2041280"/>
            <a:ext cx="3146323" cy="11051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Berlin Sans FB Demi" panose="020E0802020502020306" pitchFamily="34" charset="0"/>
              </a:rPr>
              <a:t>Thank You</a:t>
            </a:r>
          </a:p>
        </p:txBody>
      </p:sp>
    </p:spTree>
    <p:extLst>
      <p:ext uri="{BB962C8B-B14F-4D97-AF65-F5344CB8AC3E}">
        <p14:creationId xmlns:p14="http://schemas.microsoft.com/office/powerpoint/2010/main" val="404249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958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 Demi</vt:lpstr>
      <vt:lpstr>Calibri</vt:lpstr>
      <vt:lpstr>Calibri Light</vt:lpstr>
      <vt:lpstr>Franklin Gothic Demi Cond</vt:lpstr>
      <vt:lpstr>Office Theme</vt:lpstr>
      <vt:lpstr>Customer Churn  Analysis</vt:lpstr>
      <vt:lpstr>Index</vt:lpstr>
      <vt:lpstr>Demographic &amp; Customer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sreejith s</dc:creator>
  <cp:lastModifiedBy>sreejith s</cp:lastModifiedBy>
  <cp:revision>14</cp:revision>
  <dcterms:created xsi:type="dcterms:W3CDTF">2024-04-29T13:45:04Z</dcterms:created>
  <dcterms:modified xsi:type="dcterms:W3CDTF">2024-04-30T12:04:19Z</dcterms:modified>
</cp:coreProperties>
</file>