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89" r:id="rId10"/>
    <p:sldId id="272" r:id="rId11"/>
    <p:sldId id="268" r:id="rId12"/>
    <p:sldId id="269" r:id="rId13"/>
    <p:sldId id="266" r:id="rId14"/>
    <p:sldId id="270" r:id="rId15"/>
    <p:sldId id="286" r:id="rId16"/>
    <p:sldId id="274" r:id="rId17"/>
    <p:sldId id="293" r:id="rId18"/>
    <p:sldId id="294" r:id="rId19"/>
    <p:sldId id="300" r:id="rId20"/>
    <p:sldId id="301" r:id="rId21"/>
    <p:sldId id="302" r:id="rId22"/>
    <p:sldId id="279" r:id="rId23"/>
    <p:sldId id="290" r:id="rId24"/>
    <p:sldId id="291" r:id="rId25"/>
    <p:sldId id="292" r:id="rId26"/>
    <p:sldId id="303" r:id="rId27"/>
    <p:sldId id="295" r:id="rId28"/>
    <p:sldId id="297" r:id="rId29"/>
    <p:sldId id="298" r:id="rId30"/>
    <p:sldId id="304" r:id="rId31"/>
    <p:sldId id="299" r:id="rId32"/>
    <p:sldId id="287" r:id="rId33"/>
    <p:sldId id="288" r:id="rId34"/>
    <p:sldId id="282" r:id="rId35"/>
    <p:sldId id="276" r:id="rId36"/>
    <p:sldId id="277" r:id="rId37"/>
    <p:sldId id="261" r:id="rId3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8696-5E5C-47CD-B9FD-D081CFE4730E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5F961-D6B6-41CB-B8F3-2CB4B89A1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7" name="Google Shape;5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8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679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80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8681" name="Google Shape;9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3900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7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3" name="Google Shape;77;p1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8;p1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79;p1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59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lang="en-US" sz="1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9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10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708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97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lang="en-US" sz="1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18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038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37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04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2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lang="en-US" sz="1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0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07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</a:t>
            </a:fld>
            <a:endParaRPr lang="en-US" sz="1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82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lang="en-US" sz="1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017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lang="en-US" sz="1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17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lang="en-US" sz="1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83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44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0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9" name="Google Shape;111;p4:notes"/>
          <p:cNvSpPr txBox="1"/>
          <p:nvPr/>
        </p:nvSpPr>
        <p:spPr>
          <a:xfrm>
            <a:off x="0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112;p4:notes"/>
          <p:cNvSpPr/>
          <p:nvPr/>
        </p:nvSpPr>
        <p:spPr>
          <a:xfrm>
            <a:off x="3881437" y="8685212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1" name="Google Shape;113;p4:notes"/>
          <p:cNvSpPr/>
          <p:nvPr/>
        </p:nvSpPr>
        <p:spPr>
          <a:xfrm>
            <a:off x="3881437" y="8685212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8623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89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582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53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65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31;p5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1" name="Google Shape;32;p5"/>
          <p:cNvSpPr txBox="1"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632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33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3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38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38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5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47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dirty="0" smtClean="0"/>
              <a:t>18/11/2019</a:t>
            </a:r>
            <a:endParaRPr dirty="0"/>
          </a:p>
        </p:txBody>
      </p:sp>
      <p:sp>
        <p:nvSpPr>
          <p:cNvPr id="1048649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56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4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55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72" name="Google Shape;56;p9"/>
          <p:cNvSpPr txBox="1">
            <a:spLocks noGrp="1"/>
          </p:cNvSpPr>
          <p:nvPr>
            <p:ph type="body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673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74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59" name="Google Shape;62;p10"/>
          <p:cNvSpPr>
            <a:spLocks noGrp="1"/>
          </p:cNvSpPr>
          <p:nvPr>
            <p:ph type="pic" idx="2"/>
          </p:nvPr>
        </p:nvSpPr>
        <p:spPr>
          <a:xfrm>
            <a:off x="3887391" y="987424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9pPr>
          </a:lstStyle>
          <a:p>
            <a:endParaRPr/>
          </a:p>
        </p:txBody>
      </p:sp>
      <p:sp>
        <p:nvSpPr>
          <p:cNvPr id="1048660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6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27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6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18/11/2019</a:t>
            </a:r>
            <a:endParaRPr/>
          </a:p>
        </p:txBody>
      </p:sp>
      <p:sp>
        <p:nvSpPr>
          <p:cNvPr id="1048579" name="Google Shape;15;p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0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83;p13"/>
          <p:cNvSpPr/>
          <p:nvPr/>
        </p:nvSpPr>
        <p:spPr>
          <a:xfrm>
            <a:off x="457200" y="165100"/>
            <a:ext cx="8228012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4" name="Google Shape;84;p13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585" name="Google Shape;85;p13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6" name="Google Shape;86;p13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87" name="Google Shape;87;p13"/>
          <p:cNvSpPr txBox="1"/>
          <p:nvPr/>
        </p:nvSpPr>
        <p:spPr>
          <a:xfrm>
            <a:off x="522287" y="1665287"/>
            <a:ext cx="7969250" cy="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8" name="Google Shape;88;p13"/>
          <p:cNvSpPr txBox="1"/>
          <p:nvPr/>
        </p:nvSpPr>
        <p:spPr>
          <a:xfrm>
            <a:off x="381000" y="4114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 CSE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Jyothi  Engineering  College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Thrissur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November 18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			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lang="en-US" sz="21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			                                                        			      </a:t>
            </a:r>
          </a:p>
        </p:txBody>
      </p:sp>
      <p:sp>
        <p:nvSpPr>
          <p:cNvPr id="1048589" name="Google Shape;89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0" name="Google Shape;90;p13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dirty="0" smtClean="0">
                <a:solidFill>
                  <a:srgbClr val="C050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Autonomous Paper Evaluation</a:t>
            </a:r>
            <a:endParaRPr lang="en-US" sz="4000" b="1" i="0" u="none" dirty="0">
              <a:solidFill>
                <a:srgbClr val="C050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Google Shape;92;p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ate Placeholder 1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dirty="0"/>
          </a:p>
        </p:txBody>
      </p:sp>
      <p:sp>
        <p:nvSpPr>
          <p:cNvPr id="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Binarization in pre-processing provides almost zero loss of text area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Provides satisfactory result in text preservation of degraded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depend on text size and stroke width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marL="742950" indent="-514350">
              <a:buFont typeface="+mj-lt"/>
              <a:buAutoNum type="arabicPeriod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Presence of  undesired black and white blobs</a:t>
            </a:r>
          </a:p>
          <a:p>
            <a:pPr marL="228600" indent="0"/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36880" y="95758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11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Computerised paper evaluation using neural network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Pre-processing of picture is performed using grayscale, obscure, edge and diminishing of the picture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Training of the proposed framework is </a:t>
            </a:r>
            <a:r>
              <a:rPr lang="en-IN" sz="23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IN" sz="2360" dirty="0"/>
              <a:t>Self Organizing Maps 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36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IN" sz="236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System identified characters are matched with those in the database and ranking of the student is performed </a:t>
            </a:r>
          </a:p>
          <a:p>
            <a:pPr marL="228600" indent="0"/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 biasness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Not 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Appearance of paper is not considered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Does not require transportation</a:t>
            </a:r>
          </a:p>
          <a:p>
            <a:pPr marL="228600" indent="0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adapted to noise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Low Accuracy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514350">
              <a:buFont typeface="+mj-lt"/>
              <a:buAutoNum type="arabicPeriod"/>
            </a:pPr>
            <a:endParaRPr lang="en-GB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Arial" pitchFamily="34" charset="0"/>
              <a:buChar char="•"/>
            </a:pP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12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13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robust algorithm for text extraction from images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Technology used: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MSER 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etects all text regions regardless of size and font and distinguish them from non-text regions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Stroke width detector: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Enhanced MSER images are fed into this detector and different components are filtered according to set of geometric rules </a:t>
            </a:r>
          </a:p>
          <a:p>
            <a:pPr marL="228600" indent="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idx="10"/>
          </p:nvPr>
        </p:nvSpPr>
        <p:spPr>
          <a:xfrm>
            <a:off x="534988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Effective on blurred and noisy images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13% significant improvement compared to existing text extraction approach using normal MSER</a:t>
            </a:r>
          </a:p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Algorithm failed to detect text with shadowing effect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Failed to detect text with characters of small size and thin strokes</a:t>
            </a:r>
          </a:p>
          <a:p>
            <a:pPr marL="228600" indent="0"/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82" y="1600200"/>
            <a:ext cx="8602144" cy="4522787"/>
          </a:xfrm>
        </p:spPr>
        <p:txBody>
          <a:bodyPr/>
          <a:lstStyle/>
          <a:p>
            <a:pPr marL="228600" indent="0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92500"/>
              </p:ext>
            </p:extLst>
          </p:nvPr>
        </p:nvGraphicFramePr>
        <p:xfrm>
          <a:off x="457199" y="2154724"/>
          <a:ext cx="8226428" cy="3968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6607"/>
                <a:gridCol w="2056607"/>
                <a:gridCol w="2056607"/>
                <a:gridCol w="2056607"/>
              </a:tblGrid>
              <a:tr h="975773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Reference Paper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Extracting Text from Degraded Document Image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 Robust Algorithm for Text Extraction from Images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Computerized Paper Evaluation Using Neural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old degraded low quality documents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extract</a:t>
                      </a:r>
                      <a:r>
                        <a:rPr lang="en-IN" baseline="0" dirty="0" smtClean="0"/>
                        <a:t> text from image in even in low lighting and moderate</a:t>
                      </a:r>
                    </a:p>
                    <a:p>
                      <a:r>
                        <a:rPr lang="en-IN" baseline="0" dirty="0" smtClean="0"/>
                        <a:t>Noise condition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evaluate paper using self organising map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244">
                <a:tc>
                  <a:txBody>
                    <a:bodyPr/>
                    <a:lstStyle/>
                    <a:p>
                      <a:r>
                        <a:rPr lang="en-IN" dirty="0" smtClean="0"/>
                        <a:t>Key Technology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PCA based conversion,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Edge Detection Using Rough-Set Theory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Maximally Stable Extremal Regions (MSER) detection, </a:t>
                      </a:r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Stroke Width Detector</a:t>
                      </a:r>
                      <a:endParaRPr lang="en-I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Self Organizing Maps(SOM)</a:t>
                      </a:r>
                      <a:endParaRPr lang="en-IN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an online paper evaluation system that uses the technology of image 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the answer sheets are scanned into the computer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Compared with the predefined answer key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Marks are recorded accordingly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Page for suggestion/improvement is appended 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Hardware and software specifications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/>
            <a:endParaRPr lang="en-US" b="1" dirty="0" smtClean="0"/>
          </a:p>
          <a:p>
            <a:pPr marL="742950" indent="-514350"/>
            <a:endParaRPr lang="en-US" b="1" dirty="0" smtClean="0"/>
          </a:p>
          <a:p>
            <a:pPr marL="742950" indent="-514350"/>
            <a:r>
              <a:rPr lang="en-US" b="1" dirty="0" smtClean="0"/>
              <a:t>Hardware requirements</a:t>
            </a:r>
            <a:endParaRPr lang="en-US" dirty="0"/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Scanner (HP Scan Jet G3110)</a:t>
            </a:r>
            <a:endParaRPr lang="en-US" dirty="0"/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CPU with </a:t>
            </a:r>
            <a:r>
              <a:rPr lang="en-US" dirty="0" err="1" smtClean="0"/>
              <a:t>intel</a:t>
            </a:r>
            <a:r>
              <a:rPr lang="en-US" dirty="0" smtClean="0"/>
              <a:t> i7 processor 16 GB RAM</a:t>
            </a:r>
          </a:p>
          <a:p>
            <a:pPr marL="742950" indent="-514350"/>
            <a:endParaRPr lang="en-US" dirty="0" smtClean="0"/>
          </a:p>
          <a:p>
            <a:pPr marL="742950" indent="-51435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dirty="0"/>
          </a:p>
        </p:txBody>
      </p:sp>
      <p:pic>
        <p:nvPicPr>
          <p:cNvPr id="7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/>
            <a:r>
              <a:rPr lang="en-US" b="1" dirty="0" smtClean="0"/>
              <a:t>Software requirements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Ubuntu 18.04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Scanner device drive  (HP Scan Jet G3110 device drive)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Python3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MySQL database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 dirty="0"/>
          </a:p>
        </p:txBody>
      </p:sp>
      <p:pic>
        <p:nvPicPr>
          <p:cNvPr id="7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Module Description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Module 1-Admin Interface</a:t>
            </a:r>
            <a:endParaRPr lang="en-US" dirty="0">
              <a:solidFill>
                <a:schemeClr val="tx1"/>
              </a:solidFill>
            </a:endParaRPr>
          </a:p>
          <a:p>
            <a:pPr marL="7429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Super user logins to the system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Uploads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answer paper and answer key in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 dirty="0"/>
          </a:p>
        </p:txBody>
      </p:sp>
      <p:pic>
        <p:nvPicPr>
          <p:cNvPr id="6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7;p14"/>
          <p:cNvSpPr txBox="1"/>
          <p:nvPr/>
        </p:nvSpPr>
        <p:spPr>
          <a:xfrm>
            <a:off x="381000" y="3200400"/>
            <a:ext cx="8183578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</a:t>
            </a:r>
            <a:r>
              <a:rPr lang="en-US" sz="24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1" i="0" u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sng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</a:p>
          <a:p>
            <a:pPr marL="342900" lvl="0" indent="-339725">
              <a:buSzPts val="2400"/>
            </a:pPr>
            <a:r>
              <a:rPr lang="en-US" sz="2400" b="1" dirty="0">
                <a:latin typeface="Calibri"/>
                <a:cs typeface="Calibri"/>
                <a:sym typeface="Calibri"/>
              </a:rPr>
              <a:t>	 </a:t>
            </a:r>
            <a:r>
              <a:rPr lang="en-US" sz="2400" b="1" dirty="0" smtClean="0">
                <a:latin typeface="Calibri"/>
                <a:cs typeface="Calibri"/>
                <a:sym typeface="Calibri"/>
              </a:rPr>
              <a:t>    </a:t>
            </a:r>
            <a:r>
              <a:rPr lang="en-IN" sz="2000" b="1" dirty="0" smtClean="0">
                <a:solidFill>
                  <a:schemeClr val="tx1"/>
                </a:solidFill>
              </a:rPr>
              <a:t>Nova Dileep 				JEC17CS078</a:t>
            </a:r>
          </a:p>
          <a:p>
            <a:pPr marL="342900" lvl="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   Sangeetha P				JEC17CS087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      San Jose				JEC17CS089</a:t>
            </a:r>
          </a:p>
          <a:p>
            <a:pPr marL="342900" indent="-339725">
              <a:buSzPts val="2400"/>
            </a:pPr>
            <a:r>
              <a:rPr lang="en-IN" sz="2000" b="1" dirty="0" smtClean="0">
                <a:solidFill>
                  <a:schemeClr val="tx1"/>
                </a:solidFill>
              </a:rPr>
              <a:t>	Sreerag </a:t>
            </a:r>
            <a:r>
              <a:rPr lang="en-IN" sz="2000" b="1" dirty="0">
                <a:solidFill>
                  <a:schemeClr val="tx1"/>
                </a:solidFill>
              </a:rPr>
              <a:t>R </a:t>
            </a:r>
            <a:r>
              <a:rPr lang="en-IN" sz="2000" b="1" dirty="0" smtClean="0">
                <a:solidFill>
                  <a:schemeClr val="tx1"/>
                </a:solidFill>
              </a:rPr>
              <a:t>Nandan				JEC17CS099</a:t>
            </a:r>
            <a:endParaRPr lang="en-IN" sz="2000" b="1" dirty="0">
              <a:solidFill>
                <a:schemeClr val="tx1"/>
              </a:solidFill>
            </a:endParaRPr>
          </a:p>
          <a:p>
            <a:pPr marL="342900" indent="-339725">
              <a:buSzPts val="2400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lvl="0" indent="-339725">
              <a:buSzPts val="2400"/>
            </a:pPr>
            <a:r>
              <a:rPr lang="en-IN" sz="2000" b="1" dirty="0" smtClean="0"/>
              <a:t>		</a:t>
            </a:r>
            <a:r>
              <a:rPr lang="en-IN" sz="2000" b="1" u="sng" dirty="0" smtClean="0"/>
              <a:t>Guide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	Mrs</a:t>
            </a:r>
            <a:r>
              <a:rPr lang="en-IN" sz="2000" b="1" dirty="0"/>
              <a:t> </a:t>
            </a:r>
            <a:r>
              <a:rPr lang="en-IN" sz="2000" b="1" dirty="0" smtClean="0"/>
              <a:t>Namitha T N, 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Assistant Professor,</a:t>
            </a:r>
          </a:p>
          <a:p>
            <a:pPr marL="342900" lvl="0" indent="-339725">
              <a:buSzPts val="2400"/>
            </a:pPr>
            <a:r>
              <a:rPr lang="en-IN" sz="2000" b="1" dirty="0" smtClean="0"/>
              <a:t>     CSE Department</a:t>
            </a:r>
            <a:endParaRPr sz="2000" b="1" dirty="0"/>
          </a:p>
        </p:txBody>
      </p:sp>
      <p:sp>
        <p:nvSpPr>
          <p:cNvPr id="1048600" name="Google Shape;99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2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100;p14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140"/>
            <a:ext cx="8226425" cy="1139825"/>
          </a:xfrm>
        </p:spPr>
        <p:txBody>
          <a:bodyPr/>
          <a:lstStyle/>
          <a:p>
            <a:r>
              <a:rPr lang="en-IN" dirty="0" smtClean="0"/>
              <a:t>GROUP-7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Module 2- Preprocessing and Feature            extraction</a:t>
            </a:r>
          </a:p>
          <a:p>
            <a:pPr marL="742950" indent="-514350">
              <a:buFont typeface="+mj-lt"/>
              <a:buAutoNum type="arabicPeriod"/>
            </a:pPr>
            <a:endParaRPr lang="en-US" dirty="0" smtClean="0"/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Preprocessing of answer sheet is performed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Only required features are extracted from answer sheet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Extracted features are stored in database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 dirty="0"/>
          </a:p>
        </p:txBody>
      </p:sp>
      <p:pic>
        <p:nvPicPr>
          <p:cNvPr id="6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Module </a:t>
            </a:r>
            <a:r>
              <a:rPr lang="en-US" b="1" dirty="0" smtClean="0"/>
              <a:t>3-Evaluation</a:t>
            </a:r>
            <a:endParaRPr lang="en-US" b="1" dirty="0" smtClean="0"/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Features and answer key are compared</a:t>
            </a:r>
          </a:p>
          <a:p>
            <a:pPr marL="742950" indent="-514350">
              <a:buFont typeface="+mj-lt"/>
              <a:buAutoNum type="arabicPeriod"/>
            </a:pPr>
            <a:r>
              <a:rPr lang="en-US" smtClean="0"/>
              <a:t>Ev</a:t>
            </a:r>
            <a:r>
              <a:rPr lang="en-US" smtClean="0"/>
              <a:t>aluation </a:t>
            </a:r>
            <a:r>
              <a:rPr lang="en-US" dirty="0" smtClean="0"/>
              <a:t>is performed accordingly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Marks are awarded</a:t>
            </a:r>
          </a:p>
          <a:p>
            <a:pPr marL="742950" indent="-514350">
              <a:buFont typeface="+mj-lt"/>
              <a:buAutoNum type="arabicPeriod"/>
            </a:pPr>
            <a:r>
              <a:rPr lang="en-US" dirty="0" smtClean="0"/>
              <a:t>Suggestion page is appended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 dirty="0"/>
          </a:p>
        </p:txBody>
      </p:sp>
      <p:pic>
        <p:nvPicPr>
          <p:cNvPr id="6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LEVEL-0 Data Flow Diagram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EXAM PAPER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464052" y="3956357"/>
            <a:ext cx="596019" cy="679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60071" y="3539897"/>
            <a:ext cx="2498757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498760" y="366664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58830" y="370286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Predicts</a:t>
            </a:r>
            <a:endParaRPr lang="en-IN" dirty="0"/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LEVEL-1 Data Flow Diagram</a:t>
            </a:r>
          </a:p>
          <a:p>
            <a:r>
              <a:rPr lang="en-GB" sz="2800" b="1" u="sng" dirty="0" smtClean="0">
                <a:latin typeface="Times New Roman" pitchFamily="18" charset="0"/>
                <a:cs typeface="Times New Roman" pitchFamily="18" charset="0"/>
              </a:rPr>
              <a:t>Module 1 </a:t>
            </a:r>
            <a:endParaRPr lang="en-GB" sz="24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1077359" y="3539897"/>
            <a:ext cx="1377646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Super User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4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200" b="0" i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390245" y="3565944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90245" y="4345121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0245" y="3565944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45244" y="3539897"/>
            <a:ext cx="32647" cy="846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8885" y="3726924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key /</a:t>
            </a:r>
          </a:p>
          <a:p>
            <a:r>
              <a:rPr lang="en-IN" dirty="0" smtClean="0"/>
              <a:t>Answer paper</a:t>
            </a:r>
            <a:endParaRPr lang="en-IN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LEVEL-1 Data Flow Diagram</a:t>
            </a:r>
          </a:p>
          <a:p>
            <a:r>
              <a:rPr lang="en-GB" sz="2800" b="1" u="sng" dirty="0" smtClean="0">
                <a:latin typeface="Times New Roman" pitchFamily="18" charset="0"/>
                <a:cs typeface="Times New Roman" pitchFamily="18" charset="0"/>
              </a:rPr>
              <a:t>Module 2</a:t>
            </a:r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 Process</a:t>
            </a:r>
            <a:endParaRPr lang="en-IN" dirty="0"/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390245" y="432261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77891" y="361600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8885" y="382911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04095" y="354343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17945" y="361600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9719" y="4295448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25471" y="3597891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6878" y="380194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paper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33569" y="3516271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47419" y="3588838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LEVEL-1 Data Flow Diagram</a:t>
            </a:r>
          </a:p>
          <a:p>
            <a:r>
              <a:rPr lang="en-GB" sz="2800" b="1" u="sng" dirty="0" smtClean="0">
                <a:latin typeface="Times New Roman" pitchFamily="18" charset="0"/>
                <a:cs typeface="Times New Roman" pitchFamily="18" charset="0"/>
              </a:rPr>
              <a:t>Module 3</a:t>
            </a:r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endCxn id="12" idx="2"/>
          </p:cNvCxnSpPr>
          <p:nvPr/>
        </p:nvCxnSpPr>
        <p:spPr>
          <a:xfrm>
            <a:off x="2464052" y="3956357"/>
            <a:ext cx="902603" cy="13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05743" y="3977483"/>
            <a:ext cx="1184502" cy="1357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66655" y="3539897"/>
            <a:ext cx="2192173" cy="8600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Valuation</a:t>
            </a:r>
            <a:endParaRPr lang="en-IN" dirty="0"/>
          </a:p>
        </p:txBody>
      </p:sp>
      <p:sp>
        <p:nvSpPr>
          <p:cNvPr id="4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54710" y="335276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42356" y="2646152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73350" y="2859260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Answer key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168560" y="2573585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82410" y="2646152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8355" y="432260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16001" y="3615997"/>
            <a:ext cx="0" cy="748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995" y="382910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2205" y="3543430"/>
            <a:ext cx="0" cy="82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56055" y="3615997"/>
            <a:ext cx="152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90245" y="3610818"/>
            <a:ext cx="1730705" cy="73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Marks/Suggestions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12" idx="7"/>
          </p:cNvCxnSpPr>
          <p:nvPr/>
        </p:nvCxnSpPr>
        <p:spPr>
          <a:xfrm flipH="1">
            <a:off x="5237792" y="3020238"/>
            <a:ext cx="930768" cy="64561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idx="10"/>
          </p:nvPr>
        </p:nvSpPr>
        <p:spPr>
          <a:xfrm>
            <a:off x="421930" y="6282371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345"/>
            <a:ext cx="9143999" cy="511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1636" y="1357746"/>
            <a:ext cx="3976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</a:t>
            </a:r>
            <a:r>
              <a:rPr lang="en-IN" sz="3600" b="1" dirty="0" smtClean="0">
                <a:solidFill>
                  <a:srgbClr val="C00000"/>
                </a:solidFill>
              </a:rPr>
              <a:t>ARCHITECTURE</a:t>
            </a:r>
            <a:endParaRPr lang="en-IN" sz="3600" b="1" dirty="0">
              <a:solidFill>
                <a:srgbClr val="C00000"/>
              </a:solidFill>
            </a:endParaRPr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5811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Screenshot of implementation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Log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02873"/>
            <a:ext cx="9143999" cy="465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-US" dirty="0"/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dmin home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436"/>
            <a:ext cx="9144000" cy="53755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-US" dirty="0"/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-US" dirty="0"/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9144000" cy="4649520"/>
          </a:xfrm>
          <a:prstGeom prst="rect">
            <a:avLst/>
          </a:prstGeom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5;p15"/>
          <p:cNvSpPr txBox="1"/>
          <p:nvPr/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9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sng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18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eminent and ethical leaders in the domain of Computational Sciences through quality professional education with a focus on holistic learning and excellence.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1800" b="1" i="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Mission of the Department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technically competent and ethically conscious graduates in the field of Computer Science and Engineering by encouraging holistic learning and excellence. 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prepare students for careers in Industry, Academia and the Government.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instill Entrepreneurial Orientation and research motivation among the students of the department.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emerge as a leader in education in the region by encouraging teaching, learning, industry and societal connect.</a:t>
            </a:r>
          </a:p>
          <a:p>
            <a:pPr marL="342900" marR="0" lvl="0" indent="-339725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4" name="Google Shape;10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dirty="0"/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162"/>
            <a:ext cx="9144000" cy="4497446"/>
          </a:xfrm>
          <a:prstGeom prst="rect">
            <a:avLst/>
          </a:prstGeom>
        </p:spPr>
      </p:pic>
      <p:pic>
        <p:nvPicPr>
          <p:cNvPr id="7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29466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-US" dirty="0"/>
          </a:p>
        </p:txBody>
      </p:sp>
      <p:pic>
        <p:nvPicPr>
          <p:cNvPr id="8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118"/>
            <a:ext cx="9144000" cy="4624869"/>
          </a:xfrm>
          <a:prstGeom prst="rect">
            <a:avLst/>
          </a:prstGeom>
        </p:spPr>
      </p:pic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3;p16"/>
          <p:cNvSpPr txBox="1"/>
          <p:nvPr/>
        </p:nvSpPr>
        <p:spPr>
          <a:xfrm>
            <a:off x="6553200" y="636540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200" b="0" i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of the project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are planning to pre-process the image with PCA based conversion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we use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Maximally </a:t>
            </a:r>
            <a:r>
              <a:rPr lang="en-US" sz="2000" dirty="0">
                <a:solidFill>
                  <a:schemeClr val="tx1"/>
                </a:solidFill>
                <a:sym typeface="Arial"/>
              </a:rPr>
              <a:t>Stable Extremal Regions (MSER) </a:t>
            </a:r>
            <a:r>
              <a:rPr lang="en-US" sz="2000" dirty="0" smtClean="0">
                <a:solidFill>
                  <a:schemeClr val="tx1"/>
                </a:solidFill>
                <a:sym typeface="Arial"/>
              </a:rPr>
              <a:t>detection with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Stroke Width 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Detector(SWD) to recognize characters or sentences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If the dimension is of the component is not in the range of Alphanumeric The component will be segmented and we will use Histogram of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O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riented Gradients (HOG)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algorithm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 to find out the figure and check whether it is required diagram (such as circuit diagram, data flow diagram etc..)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compare the formed sentence using </a:t>
            </a:r>
            <a:r>
              <a:rPr lang="en-IN" sz="2000" dirty="0">
                <a:solidFill>
                  <a:schemeClr val="tx1"/>
                </a:solidFill>
                <a:sym typeface="Arial"/>
              </a:rPr>
              <a:t>Self Organizing Maps(SOM</a:t>
            </a:r>
            <a:r>
              <a:rPr lang="en-IN" sz="2000" dirty="0" smtClean="0">
                <a:solidFill>
                  <a:schemeClr val="tx1"/>
                </a:solidFill>
                <a:sym typeface="Arial"/>
              </a:rPr>
              <a:t>) algorithm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sym typeface="Arial"/>
              </a:rPr>
              <a:t>Then we are planning to publish result in web site along with the key words that where missing from student’s answer </a:t>
            </a:r>
            <a:endParaRPr lang="en-IN" sz="2400" dirty="0"/>
          </a:p>
          <a:p>
            <a:pPr marL="685800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8355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over other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recognize diagrams 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Comparatively high accuracy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 effected by noise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 worthy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GB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Future Enhancement</a:t>
            </a:r>
            <a:endParaRPr lang="en-GB" sz="4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offices like village office for checking records of applicants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in hospitals for checking records of patients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students to evaluate the paper their own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developed as android application for Teachers to correct paper faster </a:t>
            </a: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</p:spTree>
    <p:extLst>
      <p:ext uri="{BB962C8B-B14F-4D97-AF65-F5344CB8AC3E}">
        <p14:creationId xmlns:p14="http://schemas.microsoft.com/office/powerpoint/2010/main" val="15611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en-GB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computerized autonomous paper evaluation system solves the problems of current evaluation system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solution to manual mistakes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effective and feasibility</a:t>
            </a:r>
          </a:p>
          <a:p>
            <a:pPr marL="6858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used beyond educational field</a:t>
            </a:r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>
          <a:xfrm>
            <a:off x="6553200" y="6324600"/>
            <a:ext cx="213042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8635"/>
            <a:ext cx="8226425" cy="4522787"/>
          </a:xfrm>
        </p:spPr>
        <p:txBody>
          <a:bodyPr/>
          <a:lstStyle/>
          <a:p>
            <a:pPr marL="228600" indent="0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571500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from Degraded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Document Image”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,2015			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571500" indent="-342900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Saxena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“Computerized Paper Evaluation Using Neural Network” 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 marL="571500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Robust Algorithm for Text Extraction from Images”,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2016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Google Shape;127;p1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>
          <a:xfrm>
            <a:off x="457200" y="6296025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>
          <a:xfrm>
            <a:off x="6553200" y="6296025"/>
            <a:ext cx="2130425" cy="3619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32;p17"/>
          <p:cNvSpPr txBox="1"/>
          <p:nvPr/>
        </p:nvSpPr>
        <p:spPr>
          <a:xfrm>
            <a:off x="609600" y="1066800"/>
            <a:ext cx="6629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397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0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1" i="0" u="none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3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</a:p>
        </p:txBody>
      </p:sp>
      <p:sp>
        <p:nvSpPr>
          <p:cNvPr id="1048625" name="Google Shape;133;p17"/>
          <p:cNvSpPr txBox="1"/>
          <p:nvPr/>
        </p:nvSpPr>
        <p:spPr>
          <a:xfrm>
            <a:off x="457200" y="6356350"/>
            <a:ext cx="830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lvl="0">
              <a:buSzPts val="1200"/>
            </a:pPr>
            <a:endParaRPr lang="en-US" sz="12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6" name="Google Shape;134;p17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27" name="Google Shape;13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37</a:t>
            </a:fld>
            <a:endParaRPr sz="1200" b="0" i="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6" name="Google Shape;136;p1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3352800" y="3505200"/>
            <a:ext cx="2324100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Google Shape;137;p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981200" y="2038350"/>
            <a:ext cx="51054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Google Shape;138;p17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;p16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ate Placeholder 9"/>
          <p:cNvSpPr>
            <a:spLocks noGrp="1"/>
          </p:cNvSpPr>
          <p:nvPr>
            <p:ph type="dt" idx="10"/>
          </p:nvPr>
        </p:nvSpPr>
        <p:spPr>
          <a:xfrm>
            <a:off x="475904" y="6296025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3" name="Google Shape;122;p1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02/08/19</a:t>
            </a: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4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sp>
        <p:nvSpPr>
          <p:cNvPr id="1048616" name="Google Shape;125;p16"/>
          <p:cNvSpPr txBox="1"/>
          <p:nvPr/>
        </p:nvSpPr>
        <p:spPr>
          <a:xfrm>
            <a:off x="457200" y="1524001"/>
            <a:ext cx="8229600" cy="49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 dirty="0"/>
          </a:p>
        </p:txBody>
      </p:sp>
      <p:sp>
        <p:nvSpPr>
          <p:cNvPr id="1048617" name="Google Shape;126;p16"/>
          <p:cNvSpPr txBox="1"/>
          <p:nvPr/>
        </p:nvSpPr>
        <p:spPr>
          <a:xfrm>
            <a:off x="304800" y="2133601"/>
            <a:ext cx="8229600" cy="464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0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</a:t>
            </a: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/>
                <a:cs typeface="Times New Roman"/>
                <a:sym typeface="Times New Roman"/>
              </a:rPr>
              <a:t>Literature survey</a:t>
            </a:r>
            <a:endParaRPr sz="11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</a:t>
            </a: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/>
                <a:cs typeface="Times New Roman"/>
                <a:sym typeface="Times New Roman"/>
              </a:rPr>
              <a:t>Hardware Specifications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Software Specifications</a:t>
            </a:r>
            <a:endParaRPr sz="11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</a:t>
            </a: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Architecture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/>
                <a:cs typeface="Times New Roman"/>
                <a:sym typeface="Times New Roman"/>
              </a:rPr>
              <a:t>Screenshot of Implementation</a:t>
            </a:r>
            <a:endParaRPr sz="11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design </a:t>
            </a: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Application and future enhancement</a:t>
            </a:r>
            <a:endParaRPr sz="11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1000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2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sz="1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6470650"/>
            <a:ext cx="792178" cy="2476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ate Placeholder 8"/>
          <p:cNvSpPr>
            <a:spLocks noGrp="1"/>
          </p:cNvSpPr>
          <p:nvPr>
            <p:ph type="dt" idx="10"/>
          </p:nvPr>
        </p:nvSpPr>
        <p:spPr>
          <a:xfrm>
            <a:off x="511977" y="635429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5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742950" indent="-514350">
              <a:buFont typeface="+mj-lt"/>
              <a:buAutoNum type="arabicPeriod"/>
            </a:pPr>
            <a:r>
              <a:rPr lang="en-US" sz="2800" dirty="0"/>
              <a:t>We are proposing a Computerized Autonomous Paper Evaluation system which can be used in descriptive type examination for </a:t>
            </a:r>
            <a:r>
              <a:rPr lang="en-US" sz="2800" dirty="0" smtClean="0"/>
              <a:t>evaluation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800" dirty="0"/>
              <a:t>This system </a:t>
            </a:r>
            <a:r>
              <a:rPr lang="en-US" sz="2800" dirty="0" smtClean="0"/>
              <a:t>overcomes many </a:t>
            </a:r>
            <a:r>
              <a:rPr lang="en-US" sz="2800" dirty="0"/>
              <a:t>drawbacks of the existing </a:t>
            </a:r>
            <a:r>
              <a:rPr lang="en-US" sz="2800" dirty="0" smtClean="0"/>
              <a:t>system and </a:t>
            </a:r>
            <a:r>
              <a:rPr lang="en-US" sz="2800" dirty="0"/>
              <a:t>helps to improve student’s performance in a much better way</a:t>
            </a:r>
            <a:endParaRPr lang="en-IN" sz="2800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6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43719"/>
            <a:ext cx="7886700" cy="1325563"/>
          </a:xfrm>
        </p:spPr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2079515"/>
            <a:ext cx="3868340" cy="823912"/>
          </a:xfrm>
        </p:spPr>
        <p:txBody>
          <a:bodyPr/>
          <a:lstStyle/>
          <a:p>
            <a:pPr marL="228600" indent="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 Paper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valuation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2989513"/>
            <a:ext cx="3868340" cy="3200149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2133834"/>
            <a:ext cx="3887391" cy="823912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4629150" y="2999037"/>
            <a:ext cx="3887391" cy="3190625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Biasness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Mistakes from the side of evaluator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/>
              <a:t>Depends on the appearance of   paper</a:t>
            </a:r>
            <a:endParaRPr lang="en-IN" sz="2000" dirty="0"/>
          </a:p>
          <a:p>
            <a:pPr marL="685800" indent="-457200">
              <a:buFont typeface="+mj-lt"/>
              <a:buAutoNum type="arabicPeriod"/>
            </a:pPr>
            <a:r>
              <a:rPr lang="en-IN" sz="2000" dirty="0" smtClean="0"/>
              <a:t>Transportation of papers are needed 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" y="2989514"/>
            <a:ext cx="3869928" cy="320014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dirty="0"/>
          </a:p>
        </p:txBody>
      </p:sp>
      <p:sp>
        <p:nvSpPr>
          <p:cNvPr id="21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7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Literature survey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Reference Papers:</a:t>
            </a:r>
          </a:p>
          <a:p>
            <a:pPr marL="571500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Radhika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Patel and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Suman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Extracting Text from Degraded Document Image”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,2015			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Tanupriya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Kartikeya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Jain,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Lakshya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Gupta,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Garv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Saxena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“Computerized Paper Evaluation Using Neural Network” 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pPr marL="571500" indent="-34290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Najwa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-Maria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Chidiac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Pascal Damien, Charles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Yaacoub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 Robust Algorithm for Text Extraction from Images”,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2016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342900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dirty="0"/>
          </a:p>
        </p:txBody>
      </p:sp>
      <p:sp>
        <p:nvSpPr>
          <p:cNvPr id="16" name="Date Placeholder 8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0425" cy="361950"/>
          </a:xfrm>
        </p:spPr>
        <p:txBody>
          <a:bodyPr/>
          <a:lstStyle/>
          <a:p>
            <a:r>
              <a:rPr lang="en-US" dirty="0" smtClean="0"/>
              <a:t>18/11/2019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8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382712"/>
            <a:ext cx="8226425" cy="1139825"/>
          </a:xfrm>
        </p:spPr>
        <p:txBody>
          <a:bodyPr/>
          <a:lstStyle/>
          <a:p>
            <a:pPr lvl="0" algn="l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 from Degraded Document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lang="en-IN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7133"/>
            <a:ext cx="8226425" cy="3532187"/>
          </a:xfrm>
        </p:spPr>
        <p:txBody>
          <a:bodyPr/>
          <a:lstStyle/>
          <a:p>
            <a:pPr marL="228600" indent="0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Pre-processing</a:t>
            </a:r>
            <a:r>
              <a:rPr lang="en-IN" sz="1100" b="1" dirty="0" smtClean="0"/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step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converting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RGB (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image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grayscale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Principle Component Analysis (PCA)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used for this purpose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 is a chain of basic image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processing techniques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improve local contrast and suppressing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background texture in order to efficiently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 text region motivated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illumination variations is addressed</a:t>
            </a:r>
          </a:p>
          <a:p>
            <a:endParaRPr lang="en-IN" sz="20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17;p16"/>
          <p:cNvSpPr/>
          <p:nvPr/>
        </p:nvSpPr>
        <p:spPr>
          <a:xfrm>
            <a:off x="457200" y="990600"/>
            <a:ext cx="8228012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118;p16"/>
          <p:cNvSpPr/>
          <p:nvPr/>
        </p:nvSpPr>
        <p:spPr>
          <a:xfrm>
            <a:off x="760412" y="1612900"/>
            <a:ext cx="80327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rPr lang="en-US" sz="2900" b="0" i="0" u="none" dirty="0">
                <a:solidFill>
                  <a:srgbClr val="280099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  <p:sp>
        <p:nvSpPr>
          <p:cNvPr id="1048610" name="Google Shape;119;p16"/>
          <p:cNvSpPr/>
          <p:nvPr/>
        </p:nvSpPr>
        <p:spPr>
          <a:xfrm>
            <a:off x="131762" y="0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1" name="Google Shape;120;p16"/>
          <p:cNvSpPr/>
          <p:nvPr/>
        </p:nvSpPr>
        <p:spPr>
          <a:xfrm>
            <a:off x="195262" y="1306512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2" name="Google Shape;121;p16"/>
          <p:cNvSpPr txBox="1"/>
          <p:nvPr/>
        </p:nvSpPr>
        <p:spPr>
          <a:xfrm>
            <a:off x="457200" y="1981200"/>
            <a:ext cx="7969250" cy="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4" name="Google Shape;123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9</a:t>
            </a:fld>
            <a:endParaRPr sz="1200" b="0" i="0" u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4;p16"/>
          <p:cNvSpPr/>
          <p:nvPr/>
        </p:nvSpPr>
        <p:spPr>
          <a:xfrm>
            <a:off x="1905000" y="6324600"/>
            <a:ext cx="541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</a:t>
            </a:r>
            <a:r>
              <a:rPr lang="en-US" sz="1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Department, JECC</a:t>
            </a:r>
          </a:p>
        </p:txBody>
      </p:sp>
      <p:pic>
        <p:nvPicPr>
          <p:cNvPr id="2097155" name="Google Shape;127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117700"/>
            <a:ext cx="9144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806799"/>
            <a:ext cx="8226425" cy="3532187"/>
          </a:xfrm>
        </p:spPr>
        <p:txBody>
          <a:bodyPr/>
          <a:lstStyle/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Text area detection: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Identifies text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area using Rough set theory.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  <a:p>
            <a:pPr marL="685800" indent="-457200">
              <a:buFont typeface="+mj-lt"/>
              <a:buAutoNum type="arabicPeriod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Post processing: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Takes care of false positives and negatives based on intensity values of pre-processed and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gray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endParaRPr lang="en-IN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18/11/2019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1408</Words>
  <Application>Microsoft Office PowerPoint</Application>
  <PresentationFormat>On-screen Show (4:3)</PresentationFormat>
  <Paragraphs>389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 Black</vt:lpstr>
      <vt:lpstr>Calibri</vt:lpstr>
      <vt:lpstr>Times New Roman</vt:lpstr>
      <vt:lpstr>Arial</vt:lpstr>
      <vt:lpstr>Office 主题</vt:lpstr>
      <vt:lpstr>PowerPoint Presentation</vt:lpstr>
      <vt:lpstr>GROUP-7</vt:lpstr>
      <vt:lpstr>PowerPoint Presentation</vt:lpstr>
      <vt:lpstr>PowerPoint Presentation</vt:lpstr>
      <vt:lpstr>Introduction</vt:lpstr>
      <vt:lpstr>Existing System</vt:lpstr>
      <vt:lpstr>Literature survey</vt:lpstr>
      <vt:lpstr>Extracting Text from Degraded Document Image[1]</vt:lpstr>
      <vt:lpstr>PowerPoint Presentation</vt:lpstr>
      <vt:lpstr>PowerPoint Presentation</vt:lpstr>
      <vt:lpstr>Computerised paper evaluation using neural network[2]</vt:lpstr>
      <vt:lpstr>PowerPoint Presentation</vt:lpstr>
      <vt:lpstr>A robust algorithm for text extraction from images[3]</vt:lpstr>
      <vt:lpstr>PowerPoint Presentation</vt:lpstr>
      <vt:lpstr>PowerPoint Presentation</vt:lpstr>
      <vt:lpstr>Proposed system</vt:lpstr>
      <vt:lpstr>    Hardware and software specifications </vt:lpstr>
      <vt:lpstr>PowerPoint Presentation</vt:lpstr>
      <vt:lpstr>   Module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Screenshot of implementation</vt:lpstr>
      <vt:lpstr>PowerPoint Presentation</vt:lpstr>
      <vt:lpstr>PowerPoint Presentation</vt:lpstr>
      <vt:lpstr>PowerPoint Presentation</vt:lpstr>
      <vt:lpstr>PowerPoint Presentation</vt:lpstr>
      <vt:lpstr>Proposed system</vt:lpstr>
      <vt:lpstr>Proposed system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Sobha Xavier P</dc:creator>
  <cp:lastModifiedBy>Sreerag R Nandan</cp:lastModifiedBy>
  <cp:revision>135</cp:revision>
  <dcterms:created xsi:type="dcterms:W3CDTF">2019-10-11T22:55:33Z</dcterms:created>
  <dcterms:modified xsi:type="dcterms:W3CDTF">2019-11-18T09:58:39Z</dcterms:modified>
</cp:coreProperties>
</file>