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89" r:id="rId10"/>
    <p:sldId id="272" r:id="rId11"/>
    <p:sldId id="268" r:id="rId12"/>
    <p:sldId id="269" r:id="rId13"/>
    <p:sldId id="266" r:id="rId14"/>
    <p:sldId id="270" r:id="rId15"/>
    <p:sldId id="286" r:id="rId16"/>
    <p:sldId id="274" r:id="rId17"/>
    <p:sldId id="279" r:id="rId18"/>
    <p:sldId id="290" r:id="rId19"/>
    <p:sldId id="291" r:id="rId20"/>
    <p:sldId id="292" r:id="rId21"/>
    <p:sldId id="287" r:id="rId22"/>
    <p:sldId id="288" r:id="rId23"/>
    <p:sldId id="282" r:id="rId24"/>
    <p:sldId id="276" r:id="rId25"/>
    <p:sldId id="277" r:id="rId26"/>
    <p:sldId id="261" r:id="rId27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9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76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77" name="Google Shape;5;n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78" name="Google Shape;6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679" name="Google Shape;7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80" name="Google Shape;8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48681" name="Google Shape;9;n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82" name="Google Shape;10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‹#›</a:t>
            </a:fld>
            <a:endParaRPr sz="1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4390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Google Shape;76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93" name="Google Shape;77;p1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4" name="Google Shape;78;p1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95" name="Google Shape;79;p1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96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597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922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11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11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11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11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973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12</a:t>
            </a:fld>
            <a:endParaRPr lang="en-US" sz="1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2189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0381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9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04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02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057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07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822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171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171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831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860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2448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9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9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9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9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3897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CA77355A-CDF6-45F5-9067-08486AD388CA}" type="datetime3">
              <a:rPr lang="en-US" smtClean="0"/>
              <a:t>3 November 2019</a:t>
            </a:fld>
            <a:endParaRPr lang="en-US" dirty="0"/>
          </a:p>
        </p:txBody>
      </p:sp>
      <p:sp>
        <p:nvSpPr>
          <p:cNvPr id="1048582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Google Shape;71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1" name="Google Shape;72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2" name="Google Shape;73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895E4BF6-3236-4F20-BC61-A52842CDC595}" type="datetime3">
              <a:rPr lang="en-US" smtClean="0"/>
              <a:t>3 November 2019</a:t>
            </a:fld>
            <a:endParaRPr/>
          </a:p>
        </p:txBody>
      </p:sp>
      <p:sp>
        <p:nvSpPr>
          <p:cNvPr id="1048653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3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6425" cy="452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4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AFAD8396-2223-4CBB-8591-C6A4438DC666}" type="datetime3">
              <a:rPr lang="en-US" smtClean="0"/>
              <a:t>3 November 2019</a:t>
            </a:fld>
            <a:endParaRPr lang="en-US" dirty="0"/>
          </a:p>
        </p:txBody>
      </p:sp>
      <p:sp>
        <p:nvSpPr>
          <p:cNvPr id="1048665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Google Shape;31;p5"/>
          <p:cNvSpPr txBox="1"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1" name="Google Shape;32;p5"/>
          <p:cNvSpPr txBox="1">
            <a:spLocks noGrp="1"/>
          </p:cNvSpPr>
          <p:nvPr>
            <p:ph type="body" idx="1"/>
          </p:nvPr>
        </p:nvSpPr>
        <p:spPr>
          <a:xfrm>
            <a:off x="623887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8632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597577CD-56BE-41E2-8600-5FF6D6095FAA}" type="datetime3">
              <a:rPr lang="en-US" smtClean="0"/>
              <a:t>3 November 2019</a:t>
            </a:fld>
            <a:endParaRPr/>
          </a:p>
        </p:txBody>
      </p:sp>
      <p:sp>
        <p:nvSpPr>
          <p:cNvPr id="1048633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Google Shape;36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5" name="Google Shape;37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6" name="Google Shape;38;p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7" name="Google Shape;39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7A68FDA2-5682-423A-A6CA-91954B576764}" type="datetime3">
              <a:rPr lang="en-US" smtClean="0"/>
              <a:t>3 November 2019</a:t>
            </a:fld>
            <a:endParaRPr/>
          </a:p>
        </p:txBody>
      </p:sp>
      <p:sp>
        <p:nvSpPr>
          <p:cNvPr id="1048638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Google Shape;42;p7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4" name="Google Shape;43;p7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8645" name="Google Shape;44;p7"/>
          <p:cNvSpPr txBox="1">
            <a:spLocks noGrp="1"/>
          </p:cNvSpPr>
          <p:nvPr>
            <p:ph type="body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6" name="Google Shape;45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8647" name="Google Shape;46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8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3AF43FC8-A6B7-4077-B8EB-9A9949DB7CFC}" type="datetime3">
              <a:rPr lang="en-US" smtClean="0"/>
              <a:t>3 November 2019</a:t>
            </a:fld>
            <a:endParaRPr lang="en-US" dirty="0"/>
          </a:p>
        </p:txBody>
      </p:sp>
      <p:sp>
        <p:nvSpPr>
          <p:cNvPr id="1048649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5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F873FC8E-66C1-4C64-96B2-43031A268553}" type="datetime3">
              <a:rPr lang="en-US" smtClean="0"/>
              <a:t>3 November 2019</a:t>
            </a:fld>
            <a:endParaRPr/>
          </a:p>
        </p:txBody>
      </p:sp>
      <p:sp>
        <p:nvSpPr>
          <p:cNvPr id="1048656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Google Shape;54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71" name="Google Shape;55;p9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8672" name="Google Shape;56;p9"/>
          <p:cNvSpPr txBox="1">
            <a:spLocks noGrp="1"/>
          </p:cNvSpPr>
          <p:nvPr>
            <p:ph type="body" idx="2"/>
          </p:nvPr>
        </p:nvSpPr>
        <p:spPr>
          <a:xfrm>
            <a:off x="3887391" y="987424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  <a:defRPr sz="32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  <a:defRPr sz="28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1048673" name="Google Shape;57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1BB14D0D-6B22-4DF0-AC2C-CF9A40D5CD5A}" type="datetime3">
              <a:rPr lang="en-US" smtClean="0"/>
              <a:t>3 November 2019</a:t>
            </a:fld>
            <a:endParaRPr/>
          </a:p>
        </p:txBody>
      </p:sp>
      <p:sp>
        <p:nvSpPr>
          <p:cNvPr id="1048674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Google Shape;60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8" name="Google Shape;61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8659" name="Google Shape;62;p10"/>
          <p:cNvSpPr>
            <a:spLocks noGrp="1"/>
          </p:cNvSpPr>
          <p:nvPr>
            <p:ph type="pic" idx="2"/>
          </p:nvPr>
        </p:nvSpPr>
        <p:spPr>
          <a:xfrm>
            <a:off x="3887391" y="987424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9pPr>
          </a:lstStyle>
          <a:p>
            <a:endParaRPr/>
          </a:p>
        </p:txBody>
      </p:sp>
      <p:sp>
        <p:nvSpPr>
          <p:cNvPr id="1048660" name="Google Shape;63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ECEA2333-3405-4BF2-A3BC-C329249A01E4}" type="datetime3">
              <a:rPr lang="en-US" smtClean="0"/>
              <a:t>3 November 2019</a:t>
            </a:fld>
            <a:endParaRPr/>
          </a:p>
        </p:txBody>
      </p:sp>
      <p:sp>
        <p:nvSpPr>
          <p:cNvPr id="1048661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Google Shape;66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7" name="Google Shape;67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2787" cy="822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8" name="Google Shape;6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283CB40A-1FE2-467F-8F9F-3EAA214A62E8}" type="datetime3">
              <a:rPr lang="en-US" smtClean="0"/>
              <a:t>3 November 2019</a:t>
            </a:fld>
            <a:endParaRPr/>
          </a:p>
        </p:txBody>
      </p:sp>
      <p:sp>
        <p:nvSpPr>
          <p:cNvPr id="10486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577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6425" cy="452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578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fld id="{76947066-6D15-4163-8FFA-35EF1207870D}" type="datetime3">
              <a:rPr lang="en-US" smtClean="0"/>
              <a:t>3 November 2019</a:t>
            </a:fld>
            <a:endParaRPr/>
          </a:p>
        </p:txBody>
      </p:sp>
      <p:sp>
        <p:nvSpPr>
          <p:cNvPr id="1048579" name="Google Shape;15;p1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80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Google Shape;83;p13"/>
          <p:cNvSpPr/>
          <p:nvPr/>
        </p:nvSpPr>
        <p:spPr>
          <a:xfrm>
            <a:off x="457200" y="165100"/>
            <a:ext cx="8228012" cy="63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584" name="Google Shape;84;p13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 dirty="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585" name="Google Shape;85;p13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586" name="Google Shape;86;p13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587" name="Google Shape;87;p13"/>
          <p:cNvSpPr txBox="1"/>
          <p:nvPr/>
        </p:nvSpPr>
        <p:spPr>
          <a:xfrm>
            <a:off x="522287" y="1665287"/>
            <a:ext cx="7969250" cy="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88" name="Google Shape;88;p13"/>
          <p:cNvSpPr txBox="1"/>
          <p:nvPr/>
        </p:nvSpPr>
        <p:spPr>
          <a:xfrm>
            <a:off x="381000" y="4114800"/>
            <a:ext cx="82296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 CSE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Jyothi</a:t>
            </a: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Engineering  College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Thrissur</a:t>
            </a:r>
            <a:endParaRPr lang="en-US" sz="2400" b="1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 b="1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smtClean="0">
                <a:latin typeface="Calibri"/>
                <a:ea typeface="Calibri"/>
                <a:cs typeface="Calibri"/>
                <a:sym typeface="Calibri"/>
              </a:rPr>
              <a:t>November</a:t>
            </a:r>
            <a:r>
              <a:rPr lang="en-US" sz="2400" b="1" i="0" u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mtClean="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400" b="1" i="0" u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</a:pPr>
            <a:r>
              <a:rPr lang="en-US" sz="21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			     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</a:pPr>
            <a:r>
              <a:rPr lang="en-US" sz="21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			                                                        			      </a:t>
            </a:r>
          </a:p>
        </p:txBody>
      </p:sp>
      <p:sp>
        <p:nvSpPr>
          <p:cNvPr id="1048589" name="Google Shape;89;p1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0" name="Google Shape;90;p13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 sz="4000" b="1" dirty="0" smtClean="0">
                <a:solidFill>
                  <a:srgbClr val="C050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Autonomous Paper Evaluation</a:t>
            </a:r>
            <a:endParaRPr lang="en-US" sz="4000" b="1" i="0" u="none" dirty="0">
              <a:solidFill>
                <a:srgbClr val="C050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7152" name="Google Shape;92;p13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6EA19C1-9E89-4471-9C20-66AF91AE2279}" type="datetime3">
              <a:rPr lang="en-US" smtClean="0"/>
              <a:t>3 November 2019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Binarization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in pre-processing provides almost zero loss of text area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Provides satisfactory result in text preservation of degraded images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Does not depend on text size and stroke width</a:t>
            </a:r>
          </a:p>
          <a:p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Disadvantage:</a:t>
            </a:r>
          </a:p>
          <a:p>
            <a:pPr marL="742950" indent="-514350">
              <a:buFont typeface="+mj-lt"/>
              <a:buAutoNum type="arabicPeriod"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Presence of  undesired black and white blobs</a:t>
            </a:r>
          </a:p>
          <a:p>
            <a:pPr marL="228600" indent="0"/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IN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A50DEA-F9E7-43E0-A9AF-B25A651942E5}" type="datetime3">
              <a:rPr lang="en-US" smtClean="0"/>
              <a:t>3 November 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2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36880" y="95758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11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382712"/>
            <a:ext cx="8226425" cy="1139825"/>
          </a:xfrm>
        </p:spPr>
        <p:txBody>
          <a:bodyPr/>
          <a:lstStyle/>
          <a:p>
            <a:pPr lvl="0" algn="l"/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Computerised paper evaluation using neural network</a:t>
            </a:r>
            <a:endParaRPr lang="en-IN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17133"/>
            <a:ext cx="8226425" cy="3532187"/>
          </a:xfrm>
        </p:spPr>
        <p:txBody>
          <a:bodyPr/>
          <a:lstStyle/>
          <a:p>
            <a:pPr marL="228600" indent="0"/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Technology used: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36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Image processing</a:t>
            </a:r>
            <a:r>
              <a:rPr lang="en-IN" sz="236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Pre-processing of picture is performed using grayscale, obscure, edge and diminishing of the picture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36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IN" sz="236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Training of the proposed framework is </a:t>
            </a:r>
            <a:r>
              <a:rPr lang="en-IN" sz="236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using </a:t>
            </a:r>
            <a:r>
              <a:rPr lang="en-IN" sz="2360" dirty="0"/>
              <a:t>Self Organizing Maps </a:t>
            </a:r>
            <a:r>
              <a:rPr lang="en-IN" sz="236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ANN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36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Detection</a:t>
            </a:r>
            <a:r>
              <a:rPr lang="en-IN" sz="236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System identified characters are matched with those in the database and ranking of the student is performed </a:t>
            </a:r>
          </a:p>
          <a:p>
            <a:pPr marL="228600" indent="0"/>
            <a:endParaRPr lang="en-IN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333FE81-FA28-4D02-B46A-0D6A6DA33FCC}" type="datetime3">
              <a:rPr lang="en-US" smtClean="0"/>
              <a:t>3 November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1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No biasness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Not time consuming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Appearance of paper is not considered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Does not require transportation</a:t>
            </a:r>
          </a:p>
          <a:p>
            <a:pPr marL="228600" indent="0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Disadvantages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42950" indent="-51435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Less adapted to noise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685800" indent="-45720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Low Accuracy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indent="-514350">
              <a:buFont typeface="+mj-lt"/>
              <a:buAutoNum type="arabicPeriod"/>
            </a:pP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indent="-514350">
              <a:buFont typeface="+mj-lt"/>
              <a:buAutoNum type="arabicPeriod"/>
            </a:pPr>
            <a:endParaRPr lang="en-GB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685800" indent="-457200">
              <a:buFont typeface="Arial" pitchFamily="34" charset="0"/>
              <a:buChar char="•"/>
            </a:pPr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12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672B7DF-D12F-45D7-BB48-FB220F89D4BC}" type="datetime3">
              <a:rPr lang="en-US" smtClean="0"/>
              <a:t>3 November 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382712"/>
            <a:ext cx="8226425" cy="1139825"/>
          </a:xfrm>
        </p:spPr>
        <p:txBody>
          <a:bodyPr/>
          <a:lstStyle/>
          <a:p>
            <a:pPr lvl="0" algn="l"/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robust algorithm for text extraction from images</a:t>
            </a:r>
            <a:endParaRPr lang="en-IN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17133"/>
            <a:ext cx="8226425" cy="3532187"/>
          </a:xfrm>
        </p:spPr>
        <p:txBody>
          <a:bodyPr/>
          <a:lstStyle/>
          <a:p>
            <a:pPr marL="228600" indent="0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Technology used: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MSER :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etects all text regions regardless of size and font and distinguish them from non-text regions 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Stroke width detector: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Enhanced MSER images are fed into this detector and different components are filtered according to set of geometric rules </a:t>
            </a:r>
          </a:p>
          <a:p>
            <a:pPr marL="228600" indent="0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FC592C2-BFFD-49BE-BA0D-20632B6244C9}" type="datetime3">
              <a:rPr lang="en-US" smtClean="0"/>
              <a:t>3 November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3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Effective on blurred and noisy images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13% significant improvement compared to existing text extraction approach using normal MSER</a:t>
            </a:r>
          </a:p>
          <a:p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Disadvantages: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Algorithm failed to detect text with shadowing effect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Failed to detect text with characters of small size and thin strokes</a:t>
            </a:r>
          </a:p>
          <a:p>
            <a:pPr marL="228600" indent="0"/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IN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5BFABCB-F89A-44F1-BBF1-CB88B8B51F8A}" type="datetime3">
              <a:rPr lang="en-US" smtClean="0"/>
              <a:t>3 November 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4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82" y="1600200"/>
            <a:ext cx="8602144" cy="4522787"/>
          </a:xfrm>
        </p:spPr>
        <p:txBody>
          <a:bodyPr/>
          <a:lstStyle/>
          <a:p>
            <a:pPr marL="228600" indent="0"/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Inference</a:t>
            </a:r>
            <a:endParaRPr lang="en-GB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492500"/>
              </p:ext>
            </p:extLst>
          </p:nvPr>
        </p:nvGraphicFramePr>
        <p:xfrm>
          <a:off x="457199" y="2154724"/>
          <a:ext cx="8226428" cy="39682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6607"/>
                <a:gridCol w="2056607"/>
                <a:gridCol w="2056607"/>
                <a:gridCol w="2056607"/>
              </a:tblGrid>
              <a:tr h="975773">
                <a:tc>
                  <a:txBody>
                    <a:bodyPr/>
                    <a:lstStyle/>
                    <a:p>
                      <a:r>
                        <a:rPr lang="en-IN" b="1" dirty="0" smtClean="0"/>
                        <a:t>Reference Paper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Extracting Text from Degraded Document Image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 Robust Algorithm for Text Extraction from Images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Computerized Paper Evaluation Using Neural Network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496244">
                <a:tc>
                  <a:txBody>
                    <a:bodyPr/>
                    <a:lstStyle/>
                    <a:p>
                      <a:r>
                        <a:rPr lang="en-IN" dirty="0" smtClean="0"/>
                        <a:t>Use Case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 extract</a:t>
                      </a:r>
                      <a:r>
                        <a:rPr lang="en-IN" baseline="0" dirty="0" smtClean="0"/>
                        <a:t> text from old degraded low quality documents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 extract</a:t>
                      </a:r>
                      <a:r>
                        <a:rPr lang="en-IN" baseline="0" dirty="0" smtClean="0"/>
                        <a:t> text from image in even in low lighting and moderate</a:t>
                      </a:r>
                    </a:p>
                    <a:p>
                      <a:r>
                        <a:rPr lang="en-IN" baseline="0" dirty="0" smtClean="0"/>
                        <a:t>Noise condition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 evaluate paper using self organising map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6244">
                <a:tc>
                  <a:txBody>
                    <a:bodyPr/>
                    <a:lstStyle/>
                    <a:p>
                      <a:r>
                        <a:rPr lang="en-IN" dirty="0" smtClean="0"/>
                        <a:t>Key Technology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PCA based conversion,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Edge Detection Using Rough-Set Theory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Maximally Stable Extremal Regions (MSER) detection, </a:t>
                      </a:r>
                      <a:r>
                        <a:rPr lang="en-IN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Stroke Width Detector</a:t>
                      </a:r>
                      <a:endParaRPr lang="en-IN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Self Organizing Maps(SOM)</a:t>
                      </a:r>
                      <a:endParaRPr lang="en-IN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IN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27A11A5-CAAE-4D21-8063-C2C60687B336}" type="datetime3">
              <a:rPr lang="en-US" smtClean="0"/>
              <a:t>3 November 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r>
              <a:rPr lang="en-GB" sz="4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an online paper evaluation system that uses the technology of image processing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 the answer sheets are scanned into the computer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Compared with the predefined answer key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Marks are recorded accordingly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Page for suggestion/improvement is appended  </a:t>
            </a:r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IN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437861-C84C-4E22-8E85-BBBE4511BE06}" type="datetime3">
              <a:rPr lang="en-US" smtClean="0"/>
              <a:t>3 November 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9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0-LEVEL Data Flow Diagram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GB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1077359" y="3539897"/>
            <a:ext cx="1377646" cy="733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EXAM PAPER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6390245" y="3610818"/>
            <a:ext cx="1730705" cy="733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Marks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464052" y="3956357"/>
            <a:ext cx="596019" cy="679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1"/>
          </p:cNvCxnSpPr>
          <p:nvPr/>
        </p:nvCxnSpPr>
        <p:spPr>
          <a:xfrm flipV="1">
            <a:off x="5205743" y="3977483"/>
            <a:ext cx="1184502" cy="1357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060071" y="3539897"/>
            <a:ext cx="2498757" cy="8600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Evaluation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498760" y="366664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Scan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558830" y="3702867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Predicts</a:t>
            </a:r>
            <a:endParaRPr lang="en-IN" dirty="0"/>
          </a:p>
        </p:txBody>
      </p:sp>
      <p:sp>
        <p:nvSpPr>
          <p:cNvPr id="4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9C48D3B-3366-4BB3-AD17-4C64169AC28A}" type="datetime3">
              <a:rPr lang="en-US" smtClean="0"/>
              <a:t>3 November 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8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-LEVEL Data Flow Diagram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GB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1077359" y="3539897"/>
            <a:ext cx="1377646" cy="733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Super User</a:t>
            </a:r>
            <a:endParaRPr lang="en-IN" dirty="0"/>
          </a:p>
        </p:txBody>
      </p:sp>
      <p:cxnSp>
        <p:nvCxnSpPr>
          <p:cNvPr id="19" name="Straight Arrow Connector 18"/>
          <p:cNvCxnSpPr>
            <a:endCxn id="12" idx="2"/>
          </p:cNvCxnSpPr>
          <p:nvPr/>
        </p:nvCxnSpPr>
        <p:spPr>
          <a:xfrm>
            <a:off x="2464052" y="3956357"/>
            <a:ext cx="902603" cy="1358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205743" y="3977483"/>
            <a:ext cx="1184502" cy="1357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366655" y="3539897"/>
            <a:ext cx="2192173" cy="8600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sp>
        <p:nvSpPr>
          <p:cNvPr id="4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6390245" y="3538779"/>
            <a:ext cx="0" cy="820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390245" y="4317956"/>
            <a:ext cx="152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04095" y="3611346"/>
            <a:ext cx="152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677891" y="3611346"/>
            <a:ext cx="0" cy="748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08885" y="3672596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Answer key /</a:t>
            </a:r>
          </a:p>
          <a:p>
            <a:r>
              <a:rPr lang="en-IN" dirty="0" smtClean="0"/>
              <a:t>Answer paper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EE6E30B-C4BA-443A-AEB9-DDC09A393636}" type="datetime3">
              <a:rPr lang="en-US" smtClean="0"/>
              <a:t>3 November 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1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-LEVEL Data Flow Diagram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GB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Straight Arrow Connector 18"/>
          <p:cNvCxnSpPr>
            <a:endCxn id="12" idx="2"/>
          </p:cNvCxnSpPr>
          <p:nvPr/>
        </p:nvCxnSpPr>
        <p:spPr>
          <a:xfrm>
            <a:off x="2464052" y="3956357"/>
            <a:ext cx="902603" cy="1358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205743" y="3977483"/>
            <a:ext cx="1184502" cy="1357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366655" y="3539897"/>
            <a:ext cx="2192173" cy="8600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 Process</a:t>
            </a:r>
            <a:endParaRPr lang="en-IN" dirty="0"/>
          </a:p>
        </p:txBody>
      </p:sp>
      <p:sp>
        <p:nvSpPr>
          <p:cNvPr id="4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390245" y="4322612"/>
            <a:ext cx="152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677891" y="3616002"/>
            <a:ext cx="0" cy="748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08885" y="3829110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Features</a:t>
            </a:r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6404095" y="3543435"/>
            <a:ext cx="0" cy="820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417945" y="3616002"/>
            <a:ext cx="152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28355" y="4322607"/>
            <a:ext cx="152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16001" y="3615997"/>
            <a:ext cx="0" cy="748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46995" y="3829105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Answer paper</a:t>
            </a:r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42205" y="3543430"/>
            <a:ext cx="0" cy="820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56055" y="3615997"/>
            <a:ext cx="152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2445BDE-C72B-4D19-B26F-93A9FAD82915}" type="datetime3">
              <a:rPr lang="en-US" smtClean="0"/>
              <a:t>3 November 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Google Shape;97;p14"/>
          <p:cNvSpPr txBox="1"/>
          <p:nvPr/>
        </p:nvSpPr>
        <p:spPr>
          <a:xfrm>
            <a:off x="381000" y="3200400"/>
            <a:ext cx="8183578" cy="292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2400" b="1" i="0" u="sng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 Members</a:t>
            </a:r>
            <a:r>
              <a:rPr lang="en-US" sz="2400" b="1" i="0" u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 </a:t>
            </a: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1" i="0" u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1" i="0" u="sng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No</a:t>
            </a:r>
          </a:p>
          <a:p>
            <a:pPr marL="342900" lvl="0" indent="-339725">
              <a:buSzPts val="2400"/>
            </a:pPr>
            <a:r>
              <a:rPr lang="en-US" sz="2400" b="1" dirty="0">
                <a:latin typeface="Calibri"/>
                <a:cs typeface="Calibri"/>
                <a:sym typeface="Calibri"/>
              </a:rPr>
              <a:t>	 </a:t>
            </a:r>
            <a:r>
              <a:rPr lang="en-US" sz="2400" b="1" dirty="0" smtClean="0">
                <a:latin typeface="Calibri"/>
                <a:cs typeface="Calibri"/>
                <a:sym typeface="Calibri"/>
              </a:rPr>
              <a:t>    </a:t>
            </a:r>
            <a:r>
              <a:rPr lang="en-IN" sz="2000" b="1" dirty="0" smtClean="0">
                <a:solidFill>
                  <a:schemeClr val="tx1"/>
                </a:solidFill>
              </a:rPr>
              <a:t>Nova </a:t>
            </a:r>
            <a:r>
              <a:rPr lang="en-IN" sz="2000" b="1" dirty="0" err="1" smtClean="0">
                <a:solidFill>
                  <a:schemeClr val="tx1"/>
                </a:solidFill>
              </a:rPr>
              <a:t>Dileep</a:t>
            </a:r>
            <a:r>
              <a:rPr lang="en-IN" sz="2000" b="1" dirty="0" smtClean="0">
                <a:solidFill>
                  <a:schemeClr val="tx1"/>
                </a:solidFill>
              </a:rPr>
              <a:t> 				JEC17CS078</a:t>
            </a:r>
          </a:p>
          <a:p>
            <a:pPr marL="342900" lvl="0" indent="-339725">
              <a:buSzPts val="2400"/>
            </a:pPr>
            <a:r>
              <a:rPr lang="en-IN" sz="2000" b="1" dirty="0" smtClean="0">
                <a:solidFill>
                  <a:schemeClr val="tx1"/>
                </a:solidFill>
              </a:rPr>
              <a:t>	</a:t>
            </a:r>
            <a:r>
              <a:rPr lang="en-IN" sz="2000" b="1" dirty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</a:rPr>
              <a:t>   </a:t>
            </a:r>
            <a:r>
              <a:rPr lang="en-IN" sz="2000" b="1" dirty="0" err="1" smtClean="0">
                <a:solidFill>
                  <a:schemeClr val="tx1"/>
                </a:solidFill>
              </a:rPr>
              <a:t>Sangeetha</a:t>
            </a:r>
            <a:r>
              <a:rPr lang="en-IN" sz="2000" b="1" dirty="0" smtClean="0">
                <a:solidFill>
                  <a:schemeClr val="tx1"/>
                </a:solidFill>
              </a:rPr>
              <a:t> P				JEC17CS087</a:t>
            </a:r>
          </a:p>
          <a:p>
            <a:pPr marL="342900" indent="-339725">
              <a:buSzPts val="2400"/>
            </a:pPr>
            <a:r>
              <a:rPr lang="en-IN" sz="2000" b="1" dirty="0" smtClean="0">
                <a:solidFill>
                  <a:schemeClr val="tx1"/>
                </a:solidFill>
              </a:rPr>
              <a:t>	      San Jose				JEC17CS089</a:t>
            </a:r>
          </a:p>
          <a:p>
            <a:pPr marL="342900" indent="-339725">
              <a:buSzPts val="2400"/>
            </a:pPr>
            <a:r>
              <a:rPr lang="en-IN" sz="2000" b="1" dirty="0" smtClean="0">
                <a:solidFill>
                  <a:schemeClr val="tx1"/>
                </a:solidFill>
              </a:rPr>
              <a:t>	Sreerag </a:t>
            </a:r>
            <a:r>
              <a:rPr lang="en-IN" sz="2000" b="1" dirty="0">
                <a:solidFill>
                  <a:schemeClr val="tx1"/>
                </a:solidFill>
              </a:rPr>
              <a:t>R </a:t>
            </a:r>
            <a:r>
              <a:rPr lang="en-IN" sz="2000" b="1" dirty="0" smtClean="0">
                <a:solidFill>
                  <a:schemeClr val="tx1"/>
                </a:solidFill>
              </a:rPr>
              <a:t>Nandan				JEC17CS099</a:t>
            </a:r>
            <a:endParaRPr lang="en-IN" sz="2000" b="1" dirty="0">
              <a:solidFill>
                <a:schemeClr val="tx1"/>
              </a:solidFill>
            </a:endParaRPr>
          </a:p>
          <a:p>
            <a:pPr marL="342900" indent="-339725">
              <a:buSzPts val="2400"/>
            </a:pPr>
            <a:endParaRPr lang="en-IN" sz="2000" b="1" dirty="0">
              <a:solidFill>
                <a:schemeClr val="tx1"/>
              </a:solidFill>
            </a:endParaRPr>
          </a:p>
          <a:p>
            <a:pPr marL="342900" lvl="0" indent="-339725">
              <a:buSzPts val="2400"/>
            </a:pPr>
            <a:r>
              <a:rPr lang="en-IN" sz="2000" b="1" dirty="0" smtClean="0"/>
              <a:t>		</a:t>
            </a:r>
            <a:r>
              <a:rPr lang="en-IN" sz="2000" b="1" u="sng" dirty="0" smtClean="0"/>
              <a:t>Guide</a:t>
            </a:r>
          </a:p>
          <a:p>
            <a:pPr marL="342900" lvl="0" indent="-339725">
              <a:buSzPts val="2400"/>
            </a:pPr>
            <a:r>
              <a:rPr lang="en-IN" sz="2000" b="1" dirty="0" smtClean="0"/>
              <a:t>	Mrs</a:t>
            </a:r>
            <a:r>
              <a:rPr lang="en-IN" sz="2000" b="1" dirty="0"/>
              <a:t> </a:t>
            </a:r>
            <a:r>
              <a:rPr lang="en-IN" sz="2000" b="1" dirty="0" err="1" smtClean="0"/>
              <a:t>Namitha</a:t>
            </a:r>
            <a:r>
              <a:rPr lang="en-IN" sz="2000" b="1" dirty="0" smtClean="0"/>
              <a:t> T N, </a:t>
            </a:r>
          </a:p>
          <a:p>
            <a:pPr marL="342900" lvl="0" indent="-339725">
              <a:buSzPts val="2400"/>
            </a:pPr>
            <a:r>
              <a:rPr lang="en-IN" sz="2000" b="1" dirty="0" smtClean="0"/>
              <a:t>   Assistant Professor,</a:t>
            </a:r>
          </a:p>
          <a:p>
            <a:pPr marL="342900" lvl="0" indent="-339725">
              <a:buSzPts val="2400"/>
            </a:pPr>
            <a:r>
              <a:rPr lang="en-IN" sz="2000" b="1" dirty="0" smtClean="0"/>
              <a:t>     CSE Department</a:t>
            </a:r>
            <a:endParaRPr sz="2000" b="1" dirty="0"/>
          </a:p>
        </p:txBody>
      </p:sp>
      <p:sp>
        <p:nvSpPr>
          <p:cNvPr id="1048600" name="Google Shape;99;p1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</a:t>
            </a:fld>
            <a:endParaRPr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3" name="Google Shape;100;p14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140"/>
            <a:ext cx="8226425" cy="1139825"/>
          </a:xfrm>
        </p:spPr>
        <p:txBody>
          <a:bodyPr/>
          <a:lstStyle/>
          <a:p>
            <a:r>
              <a:rPr lang="en-IN" dirty="0" smtClean="0"/>
              <a:t>GROUP-7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49A5D00-B4A5-4073-A7DB-199A761D72D9}" type="datetime3">
              <a:rPr lang="en-US" smtClean="0"/>
              <a:t>3 November 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-LEVEL Data Flow Diagram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GB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Straight Arrow Connector 18"/>
          <p:cNvCxnSpPr>
            <a:endCxn id="12" idx="2"/>
          </p:cNvCxnSpPr>
          <p:nvPr/>
        </p:nvCxnSpPr>
        <p:spPr>
          <a:xfrm>
            <a:off x="2464052" y="3956357"/>
            <a:ext cx="902603" cy="1358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205743" y="3977483"/>
            <a:ext cx="1184502" cy="1357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366655" y="3539897"/>
            <a:ext cx="2192173" cy="8600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Valuation</a:t>
            </a:r>
            <a:endParaRPr lang="en-IN" dirty="0"/>
          </a:p>
        </p:txBody>
      </p:sp>
      <p:sp>
        <p:nvSpPr>
          <p:cNvPr id="4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154710" y="3352762"/>
            <a:ext cx="152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442356" y="2646152"/>
            <a:ext cx="0" cy="748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73350" y="2859260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Answer key</a:t>
            </a:r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6168560" y="2573585"/>
            <a:ext cx="0" cy="820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82410" y="2646152"/>
            <a:ext cx="152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28355" y="4322607"/>
            <a:ext cx="152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16001" y="3615997"/>
            <a:ext cx="0" cy="748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46995" y="3829105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Features</a:t>
            </a:r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42205" y="3543430"/>
            <a:ext cx="0" cy="820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56055" y="3615997"/>
            <a:ext cx="152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390245" y="3610818"/>
            <a:ext cx="1730705" cy="733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Marks</a:t>
            </a:r>
            <a:endParaRPr lang="en-IN" dirty="0"/>
          </a:p>
        </p:txBody>
      </p:sp>
      <p:cxnSp>
        <p:nvCxnSpPr>
          <p:cNvPr id="32" name="Straight Arrow Connector 31"/>
          <p:cNvCxnSpPr>
            <a:endCxn id="12" idx="7"/>
          </p:cNvCxnSpPr>
          <p:nvPr/>
        </p:nvCxnSpPr>
        <p:spPr>
          <a:xfrm flipH="1">
            <a:off x="5237792" y="3020238"/>
            <a:ext cx="930768" cy="64561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06D3865-B46B-4E40-82B1-F0E76A5637BF}" type="datetime3">
              <a:rPr lang="en-US" smtClean="0"/>
              <a:t>3 November 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4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Detailed design of the project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are planning to pre-process the image with PCA based conversion 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Then we use </a:t>
            </a:r>
            <a:r>
              <a:rPr lang="en-US" sz="2000" dirty="0" smtClean="0">
                <a:solidFill>
                  <a:schemeClr val="tx1"/>
                </a:solidFill>
                <a:sym typeface="Arial"/>
              </a:rPr>
              <a:t>Maximally </a:t>
            </a:r>
            <a:r>
              <a:rPr lang="en-US" sz="2000" dirty="0">
                <a:solidFill>
                  <a:schemeClr val="tx1"/>
                </a:solidFill>
                <a:sym typeface="Arial"/>
              </a:rPr>
              <a:t>Stable Extremal Regions (MSER) </a:t>
            </a:r>
            <a:r>
              <a:rPr lang="en-US" sz="2000" dirty="0" smtClean="0">
                <a:solidFill>
                  <a:schemeClr val="tx1"/>
                </a:solidFill>
                <a:sym typeface="Arial"/>
              </a:rPr>
              <a:t>detection with </a:t>
            </a:r>
            <a:r>
              <a:rPr lang="en-IN" sz="2000" dirty="0">
                <a:solidFill>
                  <a:schemeClr val="tx1"/>
                </a:solidFill>
                <a:sym typeface="Arial"/>
              </a:rPr>
              <a:t>Stroke Width </a:t>
            </a:r>
            <a:r>
              <a:rPr lang="en-IN" sz="2000" dirty="0" smtClean="0">
                <a:solidFill>
                  <a:schemeClr val="tx1"/>
                </a:solidFill>
                <a:sym typeface="Arial"/>
              </a:rPr>
              <a:t>Detector(SWD) to recognize characters or sentences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sym typeface="Arial"/>
              </a:rPr>
              <a:t>If the dimension is of the component is not in the range of Alphanumeric The component will be segmented and we will use Histogram of </a:t>
            </a:r>
            <a:r>
              <a:rPr lang="en-IN" sz="2000" dirty="0">
                <a:solidFill>
                  <a:schemeClr val="tx1"/>
                </a:solidFill>
                <a:sym typeface="Arial"/>
              </a:rPr>
              <a:t>O</a:t>
            </a:r>
            <a:r>
              <a:rPr lang="en-IN" sz="2000" dirty="0" smtClean="0">
                <a:solidFill>
                  <a:schemeClr val="tx1"/>
                </a:solidFill>
                <a:sym typeface="Arial"/>
              </a:rPr>
              <a:t>riented Gradients (HOG) </a:t>
            </a:r>
            <a:r>
              <a:rPr lang="en-IN" sz="2000" dirty="0">
                <a:solidFill>
                  <a:schemeClr val="tx1"/>
                </a:solidFill>
                <a:sym typeface="Arial"/>
              </a:rPr>
              <a:t>algorithm</a:t>
            </a:r>
            <a:r>
              <a:rPr lang="en-IN" sz="2000" dirty="0" smtClean="0">
                <a:solidFill>
                  <a:schemeClr val="tx1"/>
                </a:solidFill>
                <a:sym typeface="Arial"/>
              </a:rPr>
              <a:t> to find out the figure and check whether it is required diagram (such as circuit diagram, data flow diagram etc..)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sym typeface="Arial"/>
              </a:rPr>
              <a:t>Then we compare the formed sentence using </a:t>
            </a:r>
            <a:r>
              <a:rPr lang="en-IN" sz="2000" dirty="0">
                <a:solidFill>
                  <a:schemeClr val="tx1"/>
                </a:solidFill>
                <a:sym typeface="Arial"/>
              </a:rPr>
              <a:t>Self Organizing Maps(SOM</a:t>
            </a:r>
            <a:r>
              <a:rPr lang="en-IN" sz="2000" dirty="0" smtClean="0">
                <a:solidFill>
                  <a:schemeClr val="tx1"/>
                </a:solidFill>
                <a:sym typeface="Arial"/>
              </a:rPr>
              <a:t>) algorithm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sym typeface="Arial"/>
              </a:rPr>
              <a:t>Then we are planning to publish result in web site along with the key words that where missing from student’s answer </a:t>
            </a:r>
            <a:endParaRPr lang="en-IN" sz="2400" dirty="0"/>
          </a:p>
          <a:p>
            <a:pPr marL="685800" indent="-457200">
              <a:buFont typeface="+mj-lt"/>
              <a:buAutoNum type="arabicPeriod"/>
            </a:pPr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2720F32-C5B4-404F-AFAF-5A8D3DECA98E}" type="datetime3">
              <a:rPr lang="en-US" smtClean="0"/>
              <a:t>3 November 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5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Advantages over other system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recognize diagrams 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High accuracy (up to 80%)</a:t>
            </a:r>
            <a:endParaRPr lang="en-GB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Less effected by noise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Trust worthy </a:t>
            </a:r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E382018-C0D2-4326-8A1B-6BF061EDEE51}" type="datetime3">
              <a:rPr lang="en-US" smtClean="0"/>
              <a:t>3 November 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2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r>
              <a:rPr lang="en-GB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GB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And Future Enhancement</a:t>
            </a:r>
            <a:endParaRPr lang="en-GB" sz="4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used in offices like village office for checking records of applicants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used in hospitals for checking records of patients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developed as android application for students to evaluate the paper their own</a:t>
            </a:r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developed as android application for Teachers to correct paper faster </a:t>
            </a:r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IN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BD9AC9B-F205-4E72-B56B-0885BC4CD83A}" type="datetime3">
              <a:rPr lang="en-US" smtClean="0"/>
              <a:t>3 November 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9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r>
              <a:rPr lang="en-GB" sz="4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computerized autonomous paper evaluation system solves the problems of current evaluation system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Provides solution to manual mistakes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effective and feasibility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used beyond educational field</a:t>
            </a: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47F2165-9123-48AB-9B03-84AC2DD746FC}" type="datetime3">
              <a:rPr lang="en-US" smtClean="0"/>
              <a:t>3 November 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7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58635"/>
            <a:ext cx="8226425" cy="4522787"/>
          </a:xfrm>
        </p:spPr>
        <p:txBody>
          <a:bodyPr/>
          <a:lstStyle/>
          <a:p>
            <a:pPr marL="228600" indent="0"/>
            <a:r>
              <a:rPr lang="en-US" sz="4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Extracting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Text from Degraded Document Image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	                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Radhika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Patel and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Suman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K.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Mitra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Dhirubhai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Ambani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Institute of Information and communication Technology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Gandhinagar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India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A Robust Algorithm for Text Extraction from Images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                        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Najwa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-Maria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Chidiac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Pascal Damien, Charles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Yaacoub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Faculty of Engineering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Holy Spirit University of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Kaslik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(USEK)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Jounieh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Lebanon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Computerized Paper Evaluation Using Neural Network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                 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Tanupriya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Choudhury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Kartikeya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Jain,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Lakshya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Aggarwal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Ayushi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Gupta,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Garv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Saxena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4DB3B2C-B93E-4028-A7F4-BFA0FADEC1E0}" type="datetime3">
              <a:rPr lang="en-US" smtClean="0"/>
              <a:t>3 November 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Google Shape;132;p17"/>
          <p:cNvSpPr txBox="1"/>
          <p:nvPr/>
        </p:nvSpPr>
        <p:spPr>
          <a:xfrm>
            <a:off x="609600" y="1066800"/>
            <a:ext cx="66294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397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endParaRPr sz="3200" b="0" i="0" u="none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339723" algn="ctr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endParaRPr sz="4400" b="1" i="0" u="none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339723" algn="ctr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1" i="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</a:p>
        </p:txBody>
      </p:sp>
      <p:sp>
        <p:nvSpPr>
          <p:cNvPr id="1048625" name="Google Shape;133;p17"/>
          <p:cNvSpPr txBox="1"/>
          <p:nvPr/>
        </p:nvSpPr>
        <p:spPr>
          <a:xfrm>
            <a:off x="457200" y="6356350"/>
            <a:ext cx="830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lvl="0">
              <a:buSzPts val="1200"/>
            </a:pPr>
            <a:endParaRPr lang="en-US" sz="1200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6" name="Google Shape;134;p17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1048627" name="Google Shape;135;p1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26</a:t>
            </a:fld>
            <a:endParaRPr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6" name="Google Shape;136;p17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3352800" y="3505200"/>
            <a:ext cx="2324100" cy="16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7" name="Google Shape;137;p17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1981200" y="2038350"/>
            <a:ext cx="5105400" cy="33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8" name="Google Shape;138;p17"/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27;p16"/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1017919-209A-41D7-A8F8-F6B17EDC4C65}" type="datetime3">
              <a:rPr lang="en-US" smtClean="0"/>
              <a:t>3 November 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105;p15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97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1" i="0" u="sng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Vision of the Department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eminent and ethical leaders in the domain of Computational Sciences through quality professional education with a focus on holistic learning and excellence.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Mission of the Department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175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technically competent and ethically conscious graduates in the field of Computer Science and Engineering by encouraging holistic learning and excellence. 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175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prepare students for careers in Industry, Academia and the Government.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175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instill Entrepreneurial Orientation and research motivation among the students of the department.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175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emerge as a leader in education in the region by encouraging teaching, learning, industry and societal connect.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7154" name="Google Shape;108;p1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7247257-A2D8-4E63-8B17-38F288972F72}" type="datetime3">
              <a:rPr lang="en-US" smtClean="0"/>
              <a:t>3 November 2019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44147" y="6356350"/>
            <a:ext cx="21336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1048616" name="Google Shape;125;p16"/>
          <p:cNvSpPr txBox="1"/>
          <p:nvPr/>
        </p:nvSpPr>
        <p:spPr>
          <a:xfrm>
            <a:off x="457200" y="1524000"/>
            <a:ext cx="8229600" cy="811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1" i="0" u="none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 should be included</a:t>
            </a:r>
            <a:endParaRPr dirty="0"/>
          </a:p>
        </p:txBody>
      </p:sp>
      <p:sp>
        <p:nvSpPr>
          <p:cNvPr id="1048617" name="Google Shape;126;p16"/>
          <p:cNvSpPr txBox="1"/>
          <p:nvPr/>
        </p:nvSpPr>
        <p:spPr>
          <a:xfrm>
            <a:off x="304800" y="2232026"/>
            <a:ext cx="8229600" cy="310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9725" marR="0" lvl="0" indent="-3397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200" dirty="0"/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</a:t>
            </a:r>
            <a:r>
              <a:rPr lang="en-US" sz="24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  <a:sym typeface="Times New Roman"/>
              </a:rPr>
              <a:t>Literature survey</a:t>
            </a:r>
            <a:endParaRPr sz="16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sz="16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Data Flow Diagram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wi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se</a:t>
            </a:r>
            <a:endParaRPr sz="16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Detailed design of the projec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  <a:sym typeface="Times New Roman"/>
              </a:rPr>
              <a:t>Application </a:t>
            </a:r>
            <a:r>
              <a:rPr lang="en-US" sz="2400" dirty="0">
                <a:latin typeface="Times New Roman"/>
                <a:cs typeface="Times New Roman"/>
                <a:sym typeface="Times New Roman"/>
              </a:rPr>
              <a:t>and future enhancement</a:t>
            </a:r>
            <a:endParaRPr lang="en-US" sz="1600" dirty="0"/>
          </a:p>
          <a:p>
            <a:pPr marL="339725" lvl="0" indent="-339725" algn="just">
              <a:spcBef>
                <a:spcPts val="700"/>
              </a:spcBef>
              <a:buSzPts val="2800"/>
              <a:buFont typeface="Arial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lang="en-US" sz="1200" dirty="0"/>
          </a:p>
          <a:p>
            <a:pPr marL="339725" lvl="0" indent="-339725" algn="just">
              <a:spcBef>
                <a:spcPts val="700"/>
              </a:spcBef>
              <a:buSzPts val="2800"/>
              <a:buFont typeface="Arial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lang="en-US" sz="1800" dirty="0"/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endParaRPr lang="en-US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9725" marR="0" lvl="0" indent="-3397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endParaRPr sz="28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7416F2C-E573-4604-9B91-5FC367FF96CF}" type="datetime3">
              <a:rPr lang="en-US" smtClean="0"/>
              <a:t>3 November 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382712"/>
            <a:ext cx="8226425" cy="1139825"/>
          </a:xfrm>
        </p:spPr>
        <p:txBody>
          <a:bodyPr/>
          <a:lstStyle/>
          <a:p>
            <a:pPr lvl="0" algn="l"/>
            <a:r>
              <a:rPr lang="en-US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17133"/>
            <a:ext cx="8226425" cy="3532187"/>
          </a:xfrm>
        </p:spPr>
        <p:txBody>
          <a:bodyPr/>
          <a:lstStyle/>
          <a:p>
            <a:pPr marL="742950" indent="-514350">
              <a:buFont typeface="+mj-lt"/>
              <a:buAutoNum type="arabicPeriod"/>
            </a:pPr>
            <a:r>
              <a:rPr lang="en-US" sz="2800" dirty="0"/>
              <a:t>We are proposing a Computerized Autonomous Paper Evaluation system which can be used in descriptive type examination for </a:t>
            </a:r>
            <a:r>
              <a:rPr lang="en-US" sz="2800" dirty="0" smtClean="0"/>
              <a:t>evaluation</a:t>
            </a:r>
          </a:p>
          <a:p>
            <a:pPr marL="742950" indent="-514350">
              <a:buFont typeface="+mj-lt"/>
              <a:buAutoNum type="arabicPeriod"/>
            </a:pPr>
            <a:r>
              <a:rPr lang="en-US" sz="2800" dirty="0"/>
              <a:t>This system </a:t>
            </a:r>
            <a:r>
              <a:rPr lang="en-US" sz="2800" dirty="0" smtClean="0"/>
              <a:t>overcomes many </a:t>
            </a:r>
            <a:r>
              <a:rPr lang="en-US" sz="2800" dirty="0"/>
              <a:t>drawbacks of the existing </a:t>
            </a:r>
            <a:r>
              <a:rPr lang="en-US" sz="2800" dirty="0" smtClean="0"/>
              <a:t>system and </a:t>
            </a:r>
            <a:r>
              <a:rPr lang="en-US" sz="2800" dirty="0"/>
              <a:t>helps to improve student’s performance in a much better way</a:t>
            </a:r>
            <a:endParaRPr lang="en-IN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DA3A471-E122-4086-B3E2-73DA71C5385D}" type="datetime3">
              <a:rPr lang="en-US" smtClean="0"/>
              <a:t>3 November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6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43719"/>
            <a:ext cx="7886700" cy="1325563"/>
          </a:xfrm>
        </p:spPr>
        <p:txBody>
          <a:bodyPr/>
          <a:lstStyle/>
          <a:p>
            <a:pPr lvl="0"/>
            <a:r>
              <a:rPr lang="en-US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2079515"/>
            <a:ext cx="3868340" cy="823912"/>
          </a:xfrm>
        </p:spPr>
        <p:txBody>
          <a:bodyPr/>
          <a:lstStyle/>
          <a:p>
            <a:pPr marL="228600" indent="0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Manual Paper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valuation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29841" y="2989513"/>
            <a:ext cx="3868340" cy="3200149"/>
          </a:xfrm>
        </p:spPr>
        <p:txBody>
          <a:bodyPr/>
          <a:lstStyle/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4629150" y="2133834"/>
            <a:ext cx="3887391" cy="823912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Drawbacks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"/>
          </p:nvPr>
        </p:nvSpPr>
        <p:spPr>
          <a:xfrm>
            <a:off x="4629150" y="2999037"/>
            <a:ext cx="3887391" cy="3190625"/>
          </a:xfrm>
        </p:spPr>
        <p:txBody>
          <a:bodyPr/>
          <a:lstStyle/>
          <a:p>
            <a:pPr marL="685800" indent="-457200">
              <a:buFont typeface="+mj-lt"/>
              <a:buAutoNum type="arabicPeriod"/>
            </a:pPr>
            <a:r>
              <a:rPr lang="en-IN" sz="2000" dirty="0" smtClean="0"/>
              <a:t>Biasness 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Mistakes from the side of evaluator 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 consuming</a:t>
            </a:r>
          </a:p>
          <a:p>
            <a:pPr marL="685800" indent="-457200">
              <a:buFont typeface="+mj-lt"/>
              <a:buAutoNum type="arabicPeriod"/>
            </a:pPr>
            <a:r>
              <a:rPr lang="en-US" sz="2000" dirty="0" smtClean="0"/>
              <a:t>Depends on the appearance of   paper</a:t>
            </a:r>
            <a:endParaRPr lang="en-IN" sz="2000" dirty="0"/>
          </a:p>
          <a:p>
            <a:pPr marL="685800" indent="-457200">
              <a:buFont typeface="+mj-lt"/>
              <a:buAutoNum type="arabicPeriod"/>
            </a:pPr>
            <a:r>
              <a:rPr lang="en-IN" sz="2000" dirty="0" smtClean="0"/>
              <a:t>Transportation of papers are needed </a:t>
            </a:r>
            <a:endParaRPr lang="en-I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53" y="2989514"/>
            <a:ext cx="3869928" cy="3200148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E85CAA7-7512-45B2-A938-2443430CF990}" type="datetime3">
              <a:rPr lang="en-US" smtClean="0"/>
              <a:t>3 November 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5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382712"/>
            <a:ext cx="8226425" cy="1139825"/>
          </a:xfrm>
        </p:spPr>
        <p:txBody>
          <a:bodyPr/>
          <a:lstStyle/>
          <a:p>
            <a:pPr lvl="0" algn="l"/>
            <a:r>
              <a:rPr lang="en-US" b="1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Literature survey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17133"/>
            <a:ext cx="8226425" cy="3532187"/>
          </a:xfrm>
        </p:spPr>
        <p:txBody>
          <a:bodyPr/>
          <a:lstStyle/>
          <a:p>
            <a:pPr marL="228600" indent="0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Reference Papers: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Extracting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Text from Degraded Document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Image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                        by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Radhika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Patel and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Suman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K.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Mitra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Dhirubhai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Ambani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Institute of Information and communication Technology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Gandhinagar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India,2015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Robust Algorithm for Text Extraction from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Images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                         by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Najwa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-Maria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Chidiac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Pascal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Damien, Charles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Yaacoub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Faculty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Engineering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Holy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Spirit University of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Kaslik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USEK)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Jounieh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Lebanon,2016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Computerized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Paper Evaluation Using Neural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by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Tanupriya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Choudhury,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Kartikeya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Jain,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Lakshya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Aggarwal,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Ayushi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Gupta,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Garv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Saxena,2017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0B57DA4-E8DE-4EAA-B191-3A0B53F753BD}" type="datetime3">
              <a:rPr lang="en-US" smtClean="0"/>
              <a:t>3 November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5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382712"/>
            <a:ext cx="8226425" cy="1139825"/>
          </a:xfrm>
        </p:spPr>
        <p:txBody>
          <a:bodyPr/>
          <a:lstStyle/>
          <a:p>
            <a:pPr lvl="0" algn="l"/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Extracting Text from Degraded Document Image</a:t>
            </a:r>
            <a:endParaRPr lang="en-IN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17133"/>
            <a:ext cx="8226425" cy="3532187"/>
          </a:xfrm>
        </p:spPr>
        <p:txBody>
          <a:bodyPr/>
          <a:lstStyle/>
          <a:p>
            <a:pPr marL="228600" indent="0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Technology Used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Pre-processing</a:t>
            </a:r>
            <a:r>
              <a:rPr lang="en-IN" sz="1200" b="1" dirty="0" smtClean="0"/>
              <a:t>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first step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converting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RGB (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colour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image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grayscale</a:t>
            </a:r>
          </a:p>
          <a:p>
            <a:pPr marL="6858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PCA based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conversion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used for this purpose</a:t>
            </a:r>
          </a:p>
          <a:p>
            <a:pPr marL="6858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Next is a chain of basic image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processing techniques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improve local contrast and suppressing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background texture in order to efficiently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detect text region motivated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illumination variations is addressed</a:t>
            </a:r>
          </a:p>
          <a:p>
            <a:endParaRPr lang="en-IN" sz="2400" u="sng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26AAB07-DBDA-453E-A3A9-EB1F7B93BFA1}" type="datetime3">
              <a:rPr lang="en-US" smtClean="0"/>
              <a:t>3 November 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4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9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2" y="1806799"/>
            <a:ext cx="8226425" cy="3532187"/>
          </a:xfrm>
        </p:spPr>
        <p:txBody>
          <a:bodyPr/>
          <a:lstStyle/>
          <a:p>
            <a:pPr marL="685800" indent="-457200">
              <a:buFont typeface="+mj-lt"/>
              <a:buAutoNum type="arabicPeriod"/>
            </a:pP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Text area detection: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Identifies text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area using Rough set theory.</a:t>
            </a:r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  <a:p>
            <a:pPr marL="685800" indent="-457200">
              <a:buFont typeface="+mj-lt"/>
              <a:buAutoNum type="arabicPeriod"/>
            </a:pP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Post processing: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Takes care of false positives and negatives based on intensity values of pre-processed and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gray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image</a:t>
            </a:r>
          </a:p>
          <a:p>
            <a:endParaRPr lang="en-IN" sz="2400" u="sng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A6208E0-C723-4377-9D35-9C35D5C8C3CD}" type="datetime3">
              <a:rPr lang="en-US" smtClean="0"/>
              <a:t>3 November 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7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1179</Words>
  <Application>Microsoft Office PowerPoint</Application>
  <PresentationFormat>On-screen Show (4:3)</PresentationFormat>
  <Paragraphs>312</Paragraphs>
  <Slides>26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 Black</vt:lpstr>
      <vt:lpstr>Calibri</vt:lpstr>
      <vt:lpstr>Times New Roman</vt:lpstr>
      <vt:lpstr>Office 主题</vt:lpstr>
      <vt:lpstr>PowerPoint Presentation</vt:lpstr>
      <vt:lpstr>GROUP-7</vt:lpstr>
      <vt:lpstr>PowerPoint Presentation</vt:lpstr>
      <vt:lpstr>PowerPoint Presentation</vt:lpstr>
      <vt:lpstr>Introduction</vt:lpstr>
      <vt:lpstr>Existing System</vt:lpstr>
      <vt:lpstr>Literature survey</vt:lpstr>
      <vt:lpstr>Extracting Text from Degraded Document Image</vt:lpstr>
      <vt:lpstr>PowerPoint Presentation</vt:lpstr>
      <vt:lpstr>PowerPoint Presentation</vt:lpstr>
      <vt:lpstr>Computerised paper evaluation using neural network</vt:lpstr>
      <vt:lpstr>PowerPoint Presentation</vt:lpstr>
      <vt:lpstr>A robust algorithm for text extraction from images</vt:lpstr>
      <vt:lpstr>PowerPoint Presentation</vt:lpstr>
      <vt:lpstr>PowerPoint Presentation</vt:lpstr>
      <vt:lpstr>Proposed system</vt:lpstr>
      <vt:lpstr>PowerPoint Presentation</vt:lpstr>
      <vt:lpstr>PowerPoint Presentation</vt:lpstr>
      <vt:lpstr>PowerPoint Presentation</vt:lpstr>
      <vt:lpstr>PowerPoint Presentation</vt:lpstr>
      <vt:lpstr>Proposed system</vt:lpstr>
      <vt:lpstr>Proposed system</vt:lpstr>
      <vt:lpstr>PowerPoint Presentation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Sobha Xavier P</dc:creator>
  <cp:lastModifiedBy>Sreerag R Nandan</cp:lastModifiedBy>
  <cp:revision>93</cp:revision>
  <dcterms:created xsi:type="dcterms:W3CDTF">2019-10-11T22:55:33Z</dcterms:created>
  <dcterms:modified xsi:type="dcterms:W3CDTF">2019-11-03T13:58:18Z</dcterms:modified>
</cp:coreProperties>
</file>