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  <p:embeddedFont>
      <p:font typeface="Nunito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6.xml"/><Relationship Id="rId41" Type="http://schemas.openxmlformats.org/officeDocument/2006/relationships/font" Target="fonts/Lato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7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6.xml"/><Relationship Id="rId32" Type="http://schemas.openxmlformats.org/officeDocument/2006/relationships/font" Target="fonts/Roboto-italic.fntdata"/><Relationship Id="rId13" Type="http://schemas.openxmlformats.org/officeDocument/2006/relationships/slide" Target="slides/slide9.xml"/><Relationship Id="rId35" Type="http://schemas.openxmlformats.org/officeDocument/2006/relationships/font" Target="fonts/Nunito-bold.fntdata"/><Relationship Id="rId12" Type="http://schemas.openxmlformats.org/officeDocument/2006/relationships/slide" Target="slides/slide8.xml"/><Relationship Id="rId34" Type="http://schemas.openxmlformats.org/officeDocument/2006/relationships/font" Target="fonts/Nunito-regular.fntdata"/><Relationship Id="rId15" Type="http://schemas.openxmlformats.org/officeDocument/2006/relationships/slide" Target="slides/slide11.xml"/><Relationship Id="rId37" Type="http://schemas.openxmlformats.org/officeDocument/2006/relationships/font" Target="fonts/Nunito-boldItalic.fntdata"/><Relationship Id="rId14" Type="http://schemas.openxmlformats.org/officeDocument/2006/relationships/slide" Target="slides/slide10.xml"/><Relationship Id="rId36" Type="http://schemas.openxmlformats.org/officeDocument/2006/relationships/font" Target="fonts/Nunito-italic.fntdata"/><Relationship Id="rId17" Type="http://schemas.openxmlformats.org/officeDocument/2006/relationships/slide" Target="slides/slide13.xml"/><Relationship Id="rId39" Type="http://schemas.openxmlformats.org/officeDocument/2006/relationships/font" Target="fonts/Lato-bold.fntdata"/><Relationship Id="rId16" Type="http://schemas.openxmlformats.org/officeDocument/2006/relationships/slide" Target="slides/slide12.xml"/><Relationship Id="rId38" Type="http://schemas.openxmlformats.org/officeDocument/2006/relationships/font" Target="fonts/Lato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mandakathil.s@husky.neu.edu" TargetMode="External"/><Relationship Id="rId4" Type="http://schemas.openxmlformats.org/officeDocument/2006/relationships/hyperlink" Target="mailto:chudasama.s@husky.neu.edu" TargetMode="External"/><Relationship Id="rId5" Type="http://schemas.openxmlformats.org/officeDocument/2006/relationships/hyperlink" Target="mailto:khajanchi.a@husky.neu.edu" TargetMode="External"/><Relationship Id="rId6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B5394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82050" y="7397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Assignment 2 : Case study - Machine learning with Energy datasets</a:t>
            </a:r>
            <a:endParaRPr sz="1200"/>
          </a:p>
        </p:txBody>
      </p:sp>
      <p:sp>
        <p:nvSpPr>
          <p:cNvPr id="86" name="Shape 86"/>
          <p:cNvSpPr txBox="1"/>
          <p:nvPr/>
        </p:nvSpPr>
        <p:spPr>
          <a:xfrm>
            <a:off x="382050" y="3440075"/>
            <a:ext cx="4176000" cy="15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Presented by:</a:t>
            </a:r>
            <a:endParaRPr b="1"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Sreerag Mandakathil Sreenath, </a:t>
            </a:r>
            <a:r>
              <a:rPr lang="en" sz="11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mandakathil.s@husky.neu.edu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Shreya Chudasama, </a:t>
            </a:r>
            <a:r>
              <a:rPr lang="en" sz="11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chudasama.s@husky.neu.edu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Aahana Khajanchi, </a:t>
            </a:r>
            <a:r>
              <a:rPr lang="en" sz="11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khajanchi.a@husky.neu.edu</a:t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83200" y="1578550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" y="47625"/>
            <a:ext cx="6370399" cy="491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6663900" y="781100"/>
            <a:ext cx="2480100" cy="192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Calculated mean of Humidity for each month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maximum humidity is due to RH_6 and Rh_out i.e. outside humidity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750" y="171450"/>
            <a:ext cx="4253675" cy="469577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/>
        </p:nvSpPr>
        <p:spPr>
          <a:xfrm>
            <a:off x="5226575" y="573350"/>
            <a:ext cx="3000000" cy="20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Calculated total energy consumption of appliances in a particular month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62" y="1157176"/>
            <a:ext cx="3537324" cy="362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1025" y="317043"/>
            <a:ext cx="5493600" cy="4605457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/>
          <p:nvPr/>
        </p:nvSpPr>
        <p:spPr>
          <a:xfrm>
            <a:off x="287125" y="4320875"/>
            <a:ext cx="30828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/>
        </p:nvSpPr>
        <p:spPr>
          <a:xfrm>
            <a:off x="245600" y="265900"/>
            <a:ext cx="32115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Calculated hourly consumption of total 5 months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6520"/>
            <a:ext cx="9144000" cy="4510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Correlation Between Any 2 Parameters of a Particular Day in a Month</a:t>
            </a:r>
            <a:endParaRPr sz="1800"/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825" y="1017800"/>
            <a:ext cx="3662675" cy="37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4848975" y="1163300"/>
            <a:ext cx="3983400" cy="24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Select the parameters from dropdown and analyze the relation between any 2 features wrt Time.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Observation - </a:t>
            </a:r>
            <a:endParaRPr/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7th March,2016. The correlation between Appliances and T6 (outside temp) is 0.47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3586"/>
            <a:ext cx="9144000" cy="3581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Relation Between Any 2 Parameters of a Particular Month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6500" y="1094525"/>
            <a:ext cx="3562350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954175"/>
            <a:ext cx="5000625" cy="351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/>
        </p:nvSpPr>
        <p:spPr>
          <a:xfrm>
            <a:off x="5505425" y="2841800"/>
            <a:ext cx="3327000" cy="9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Observation-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Plotted graph between date and Appliances, So the maximum consumption is in mid of the month.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7134"/>
            <a:ext cx="9144001" cy="3628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 Plots</a:t>
            </a:r>
            <a:endParaRPr/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250" y="1062175"/>
            <a:ext cx="4234456" cy="382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/>
        </p:nvSpPr>
        <p:spPr>
          <a:xfrm>
            <a:off x="4865600" y="1062175"/>
            <a:ext cx="3681000" cy="14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Boxplots are used for detecting outliers.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From the plot we can conclude that after 20, there is an outlier in T6.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62425" y="61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Describing the dataset </a:t>
            </a:r>
            <a:endParaRPr/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278825" y="4265750"/>
            <a:ext cx="7107900" cy="3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Used for calculating Outliers</a:t>
            </a:r>
            <a:endParaRPr/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925" y="735275"/>
            <a:ext cx="7525950" cy="338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229875"/>
            <a:ext cx="3779400" cy="3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Matplotlib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Plotly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Seaborn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MissingNo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Pivottablejs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PandasProfiling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Ipythonwidgets.interact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Logging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74038"/>
            <a:ext cx="6192274" cy="4545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 txBox="1"/>
          <p:nvPr/>
        </p:nvSpPr>
        <p:spPr>
          <a:xfrm>
            <a:off x="270500" y="108250"/>
            <a:ext cx="4445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Calculation Of Outliers</a:t>
            </a:r>
            <a:endParaRPr/>
          </a:p>
        </p:txBody>
      </p:sp>
      <p:sp>
        <p:nvSpPr>
          <p:cNvPr id="216" name="Shape 216"/>
          <p:cNvSpPr txBox="1"/>
          <p:nvPr/>
        </p:nvSpPr>
        <p:spPr>
          <a:xfrm>
            <a:off x="6577325" y="623200"/>
            <a:ext cx="2566500" cy="37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Formula used for calculating outliers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Q1(1st Quartile ) = 25% = ¼ th value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Q3(3rd Quartile) = 75% = ¾ th value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IQR (Inter Quartile Range)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IQR =Q3 - Q1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values which lie above upper limit and below lower limit are considered as outliers.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/>
        </p:nvSpPr>
        <p:spPr>
          <a:xfrm>
            <a:off x="4874350" y="497750"/>
            <a:ext cx="11283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 txBox="1"/>
          <p:nvPr/>
        </p:nvSpPr>
        <p:spPr>
          <a:xfrm>
            <a:off x="294975" y="174225"/>
            <a:ext cx="63879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missingno as msno - Detecting Missing Values</a:t>
            </a:r>
            <a:endParaRPr/>
          </a:p>
        </p:txBody>
      </p:sp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650" y="608725"/>
            <a:ext cx="5801829" cy="392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Shape 224"/>
          <p:cNvSpPr txBox="1"/>
          <p:nvPr/>
        </p:nvSpPr>
        <p:spPr>
          <a:xfrm>
            <a:off x="6400800" y="671975"/>
            <a:ext cx="2124000" cy="26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clean dataset.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there would be white spots in the plot then we could conclude that, it has missing values.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/>
        </p:nvSpPr>
        <p:spPr>
          <a:xfrm>
            <a:off x="6234875" y="945750"/>
            <a:ext cx="2289600" cy="22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Drag and Drop the features and you can see the pivot table.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375" y="604850"/>
            <a:ext cx="5241951" cy="419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278375" y="138700"/>
            <a:ext cx="57573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pivottablejs import pivot_ui  -  Created table using Pivottable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50" y="683350"/>
            <a:ext cx="6281574" cy="39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 txBox="1"/>
          <p:nvPr/>
        </p:nvSpPr>
        <p:spPr>
          <a:xfrm>
            <a:off x="220300" y="165925"/>
            <a:ext cx="6678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pandas_profiling - Generating profile report that summarizes the data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698" y="314325"/>
            <a:ext cx="5337226" cy="404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Plots</a:t>
            </a:r>
            <a:endParaRPr/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190625"/>
            <a:ext cx="3786200" cy="326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Shape 2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7672" y="1190622"/>
            <a:ext cx="3838625" cy="30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Highlights on the Dataset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dataset is from Jan 1st to May 27th, 2016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838" y="1663375"/>
            <a:ext cx="6296025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New columns from date 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229875"/>
            <a:ext cx="6867525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3270750"/>
            <a:ext cx="4238625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229875"/>
            <a:ext cx="3825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75" y="1457750"/>
            <a:ext cx="3586150" cy="306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410000"/>
            <a:ext cx="8143875" cy="10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>
            <a:off x="5161550" y="2064275"/>
            <a:ext cx="31959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Added column day of the week using function dayofweek()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902" y="80977"/>
            <a:ext cx="8589399" cy="4083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751825" y="1229875"/>
            <a:ext cx="20805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Calculated number of years, months and hours using lambda function</a:t>
            </a:r>
            <a:endParaRPr/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5" y="0"/>
            <a:ext cx="6440475" cy="4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Functions- </a:t>
            </a:r>
            <a:r>
              <a:rPr lang="en" sz="1800"/>
              <a:t>To determine Hourly, Monthly and Daily Energy Consumption</a:t>
            </a:r>
            <a:r>
              <a:rPr lang="en" sz="2900"/>
              <a:t> </a:t>
            </a:r>
            <a:endParaRPr sz="2900"/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925" y="1187125"/>
            <a:ext cx="878205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726" y="229563"/>
            <a:ext cx="5846225" cy="443672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6261575" y="731225"/>
            <a:ext cx="2575800" cy="25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Calculated mean of Temperature for each month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