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62" r:id="rId4"/>
    <p:sldId id="261" r:id="rId5"/>
    <p:sldId id="263" r:id="rId6"/>
    <p:sldId id="264" r:id="rId7"/>
    <p:sldId id="288" r:id="rId8"/>
    <p:sldId id="290" r:id="rId9"/>
    <p:sldId id="275" r:id="rId10"/>
    <p:sldId id="287" r:id="rId11"/>
    <p:sldId id="291" r:id="rId12"/>
    <p:sldId id="297" r:id="rId13"/>
    <p:sldId id="259" r:id="rId14"/>
    <p:sldId id="292" r:id="rId15"/>
    <p:sldId id="294" r:id="rId16"/>
    <p:sldId id="295" r:id="rId17"/>
    <p:sldId id="296" r:id="rId18"/>
    <p:sldId id="298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opperplate Gothic Light" panose="020E0507020206020404" pitchFamily="34" charset="0"/>
      <p:regular r:id="rId25"/>
    </p:embeddedFont>
    <p:embeddedFont>
      <p:font typeface="Ink Free" panose="03080402000500000000" pitchFamily="66" charset="0"/>
      <p:regular r:id="rId26"/>
    </p:embeddedFont>
    <p:embeddedFont>
      <p:font typeface="Muli" panose="02000503000000000000" pitchFamily="2" charset="0"/>
      <p:regular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  <p:embeddedFont>
      <p:font typeface="Poppins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66"/>
    <a:srgbClr val="F2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33053C-3E23-4FA1-9208-A54F2C1A5D3E}">
  <a:tblStyle styleId="{4833053C-3E23-4FA1-9208-A54F2C1A5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2772" autoAdjust="0"/>
  </p:normalViewPr>
  <p:slideViewPr>
    <p:cSldViewPr>
      <p:cViewPr>
        <p:scale>
          <a:sx n="106" d="100"/>
          <a:sy n="106" d="100"/>
        </p:scale>
        <p:origin x="782" y="21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6E186-ABA8-4285-BE29-A415365499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4D690-32A5-444B-90DC-51CEBC45098E}">
      <dgm:prSet phldrT="[Text]" custT="1"/>
      <dgm:spPr>
        <a:solidFill>
          <a:schemeClr val="bg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300" b="1" dirty="0" err="1">
              <a:solidFill>
                <a:schemeClr val="tx1"/>
              </a:solidFill>
              <a:latin typeface="Muli" panose="02000503000000000000" pitchFamily="2" charset="0"/>
              <a:cs typeface="MV Boli" panose="02000500030200090000" pitchFamily="2" charset="0"/>
            </a:rPr>
            <a:t>Ninjacart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dirty="0">
              <a:solidFill>
                <a:schemeClr val="accent6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rPr>
            <a:t>works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with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37000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farmers across </a:t>
          </a:r>
          <a:r>
            <a:rPr lang="en-US" sz="1800" b="1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20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states.</a:t>
          </a:r>
        </a:p>
      </dgm:t>
    </dgm:pt>
    <dgm:pt modelId="{AAC33CDD-775C-45D6-A521-3A9B667DE2B2}" type="parTrans" cxnId="{706C3B2E-D103-468D-AFD4-D622364E00C8}">
      <dgm:prSet/>
      <dgm:spPr/>
      <dgm:t>
        <a:bodyPr/>
        <a:lstStyle/>
        <a:p>
          <a:endParaRPr lang="en-US"/>
        </a:p>
      </dgm:t>
    </dgm:pt>
    <dgm:pt modelId="{F7C0F355-7262-40BF-A943-90A25F2C23AA}" type="sibTrans" cxnId="{706C3B2E-D103-468D-AFD4-D622364E00C8}">
      <dgm:prSet/>
      <dgm:spPr/>
      <dgm:t>
        <a:bodyPr/>
        <a:lstStyle/>
        <a:p>
          <a:endParaRPr lang="en-US"/>
        </a:p>
      </dgm:t>
    </dgm:pt>
    <dgm:pt modelId="{70821D44-654B-431F-B657-CE938963C406}">
      <dgm:prSet phldrT="[Text]" custT="1"/>
      <dgm:spPr>
        <a:solidFill>
          <a:schemeClr val="bg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300" b="1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~</a:t>
          </a:r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4000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farmers contribute to </a:t>
          </a:r>
          <a:r>
            <a:rPr lang="en-US" sz="1300" b="1" dirty="0">
              <a:solidFill>
                <a:schemeClr val="tx1"/>
              </a:solidFill>
              <a:latin typeface="Muli" panose="02000503000000000000" pitchFamily="2" charset="0"/>
              <a:cs typeface="MV Boli" panose="02000500030200090000" pitchFamily="2" charset="0"/>
            </a:rPr>
            <a:t>daily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pool of </a:t>
          </a:r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1400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tonnes of produce.</a:t>
          </a:r>
        </a:p>
      </dgm:t>
    </dgm:pt>
    <dgm:pt modelId="{45C59556-0931-40AF-811C-0787BF7DD181}" type="parTrans" cxnId="{B45F76DE-ED14-4750-9829-13A6193E5B9D}">
      <dgm:prSet/>
      <dgm:spPr/>
      <dgm:t>
        <a:bodyPr/>
        <a:lstStyle/>
        <a:p>
          <a:endParaRPr lang="en-US"/>
        </a:p>
      </dgm:t>
    </dgm:pt>
    <dgm:pt modelId="{011CD804-3250-4AC1-AB07-36A9BB814DF8}" type="sibTrans" cxnId="{B45F76DE-ED14-4750-9829-13A6193E5B9D}">
      <dgm:prSet/>
      <dgm:spPr/>
      <dgm:t>
        <a:bodyPr/>
        <a:lstStyle/>
        <a:p>
          <a:endParaRPr lang="en-US"/>
        </a:p>
      </dgm:t>
    </dgm:pt>
    <dgm:pt modelId="{75846135-F925-478E-B9B5-C110D11FDFEC}">
      <dgm:prSet phldrT="[Text]" custT="1"/>
      <dgm:spPr>
        <a:solidFill>
          <a:schemeClr val="bg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Serving </a:t>
          </a:r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17000+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b="1" dirty="0">
              <a:solidFill>
                <a:schemeClr val="tx1"/>
              </a:solidFill>
              <a:latin typeface="Muli" panose="02000503000000000000" pitchFamily="2" charset="0"/>
              <a:cs typeface="MV Boli" panose="02000500030200090000" pitchFamily="2" charset="0"/>
            </a:rPr>
            <a:t>Retailers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across </a:t>
          </a:r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7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major cities.</a:t>
          </a:r>
        </a:p>
      </dgm:t>
    </dgm:pt>
    <dgm:pt modelId="{FCE32067-ADF7-4EA3-8050-4FF70C5AA590}" type="sibTrans" cxnId="{6177F15D-125A-4FD7-937B-973EDDA26C92}">
      <dgm:prSet/>
      <dgm:spPr/>
      <dgm:t>
        <a:bodyPr/>
        <a:lstStyle/>
        <a:p>
          <a:endParaRPr lang="en-US"/>
        </a:p>
      </dgm:t>
    </dgm:pt>
    <dgm:pt modelId="{96567FC1-395B-44C3-A7D6-17E33DA58CFE}" type="parTrans" cxnId="{6177F15D-125A-4FD7-937B-973EDDA26C92}">
      <dgm:prSet/>
      <dgm:spPr/>
      <dgm:t>
        <a:bodyPr/>
        <a:lstStyle/>
        <a:p>
          <a:endParaRPr lang="en-US"/>
        </a:p>
      </dgm:t>
    </dgm:pt>
    <dgm:pt modelId="{E4C693A9-AF4C-44A6-9BEB-0E501EEB4684}">
      <dgm:prSet phldrT="[Text]" custT="1"/>
      <dgm:spPr>
        <a:solidFill>
          <a:schemeClr val="bg1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1700+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Employees, </a:t>
          </a:r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300+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Helpers, </a:t>
          </a:r>
          <a:r>
            <a:rPr lang="en-US" sz="18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200+ </a:t>
          </a:r>
          <a:r>
            <a:rPr lang="en-US" sz="13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Drivers.</a:t>
          </a:r>
        </a:p>
      </dgm:t>
    </dgm:pt>
    <dgm:pt modelId="{DB692CD0-67A1-4341-8E07-8F6556A86D37}" type="parTrans" cxnId="{30104981-F87E-4600-A95A-66FCC668CEBC}">
      <dgm:prSet/>
      <dgm:spPr/>
      <dgm:t>
        <a:bodyPr/>
        <a:lstStyle/>
        <a:p>
          <a:endParaRPr lang="en-US"/>
        </a:p>
      </dgm:t>
    </dgm:pt>
    <dgm:pt modelId="{41AAC6BB-FB93-4FC4-A36F-1E0E5A24581B}" type="sibTrans" cxnId="{30104981-F87E-4600-A95A-66FCC668CEBC}">
      <dgm:prSet/>
      <dgm:spPr/>
      <dgm:t>
        <a:bodyPr/>
        <a:lstStyle/>
        <a:p>
          <a:endParaRPr lang="en-US"/>
        </a:p>
      </dgm:t>
    </dgm:pt>
    <dgm:pt modelId="{3F3D3954-95A8-4C48-A6D7-D2B35FC8F70B}" type="pres">
      <dgm:prSet presAssocID="{0E26E186-ABA8-4285-BE29-A415365499FF}" presName="linear" presStyleCnt="0">
        <dgm:presLayoutVars>
          <dgm:dir/>
          <dgm:animLvl val="lvl"/>
          <dgm:resizeHandles val="exact"/>
        </dgm:presLayoutVars>
      </dgm:prSet>
      <dgm:spPr/>
    </dgm:pt>
    <dgm:pt modelId="{8C4148EE-F2AC-4758-AF11-480193339470}" type="pres">
      <dgm:prSet presAssocID="{65B4D690-32A5-444B-90DC-51CEBC45098E}" presName="parentLin" presStyleCnt="0"/>
      <dgm:spPr/>
    </dgm:pt>
    <dgm:pt modelId="{955D8598-E787-41A1-B4F1-B762181B00D5}" type="pres">
      <dgm:prSet presAssocID="{65B4D690-32A5-444B-90DC-51CEBC45098E}" presName="parentLeftMargin" presStyleLbl="node1" presStyleIdx="0" presStyleCnt="4"/>
      <dgm:spPr/>
    </dgm:pt>
    <dgm:pt modelId="{CD0ECE48-BD37-4BAC-9D85-5948BAD7F1CC}" type="pres">
      <dgm:prSet presAssocID="{65B4D690-32A5-444B-90DC-51CEBC45098E}" presName="parentText" presStyleLbl="node1" presStyleIdx="0" presStyleCnt="4" custScaleX="104464" custScaleY="132951">
        <dgm:presLayoutVars>
          <dgm:chMax val="0"/>
          <dgm:bulletEnabled val="1"/>
        </dgm:presLayoutVars>
      </dgm:prSet>
      <dgm:spPr/>
    </dgm:pt>
    <dgm:pt modelId="{5FB03F3E-19A9-4052-BB9E-49EBA6E0F719}" type="pres">
      <dgm:prSet presAssocID="{65B4D690-32A5-444B-90DC-51CEBC45098E}" presName="negativeSpace" presStyleCnt="0"/>
      <dgm:spPr/>
    </dgm:pt>
    <dgm:pt modelId="{2378A656-F2D0-4DC5-96CA-C3C90601D502}" type="pres">
      <dgm:prSet presAssocID="{65B4D690-32A5-444B-90DC-51CEBC45098E}" presName="childText" presStyleLbl="conFgAcc1" presStyleIdx="0" presStyleCnt="4">
        <dgm:presLayoutVars>
          <dgm:bulletEnabled val="1"/>
        </dgm:presLayoutVars>
      </dgm:prSet>
      <dgm:spPr/>
    </dgm:pt>
    <dgm:pt modelId="{82ABC723-BEBF-43C3-9A8F-EA238BA3F5E9}" type="pres">
      <dgm:prSet presAssocID="{F7C0F355-7262-40BF-A943-90A25F2C23AA}" presName="spaceBetweenRectangles" presStyleCnt="0"/>
      <dgm:spPr/>
    </dgm:pt>
    <dgm:pt modelId="{36F1584D-DE5C-4599-B93B-A5ECE4A8E2BB}" type="pres">
      <dgm:prSet presAssocID="{70821D44-654B-431F-B657-CE938963C406}" presName="parentLin" presStyleCnt="0"/>
      <dgm:spPr/>
    </dgm:pt>
    <dgm:pt modelId="{D19B17A9-C7BE-4AB1-B089-9E9BC65AD311}" type="pres">
      <dgm:prSet presAssocID="{70821D44-654B-431F-B657-CE938963C406}" presName="parentLeftMargin" presStyleLbl="node1" presStyleIdx="0" presStyleCnt="4"/>
      <dgm:spPr/>
    </dgm:pt>
    <dgm:pt modelId="{608E9EAC-1160-49C4-BDD4-7890D9D7DF71}" type="pres">
      <dgm:prSet presAssocID="{70821D44-654B-431F-B657-CE938963C406}" presName="parentText" presStyleLbl="node1" presStyleIdx="1" presStyleCnt="4" custScaleX="104468" custScaleY="132723">
        <dgm:presLayoutVars>
          <dgm:chMax val="0"/>
          <dgm:bulletEnabled val="1"/>
        </dgm:presLayoutVars>
      </dgm:prSet>
      <dgm:spPr/>
    </dgm:pt>
    <dgm:pt modelId="{D0D7C39C-1E78-4520-90C1-18956404C132}" type="pres">
      <dgm:prSet presAssocID="{70821D44-654B-431F-B657-CE938963C406}" presName="negativeSpace" presStyleCnt="0"/>
      <dgm:spPr/>
    </dgm:pt>
    <dgm:pt modelId="{B6DD0C3A-FD52-4799-A81C-0ACB129855F4}" type="pres">
      <dgm:prSet presAssocID="{70821D44-654B-431F-B657-CE938963C406}" presName="childText" presStyleLbl="conFgAcc1" presStyleIdx="1" presStyleCnt="4">
        <dgm:presLayoutVars>
          <dgm:bulletEnabled val="1"/>
        </dgm:presLayoutVars>
      </dgm:prSet>
      <dgm:spPr/>
    </dgm:pt>
    <dgm:pt modelId="{BEDF716E-8F62-4181-BDC1-3E73CB8AF364}" type="pres">
      <dgm:prSet presAssocID="{011CD804-3250-4AC1-AB07-36A9BB814DF8}" presName="spaceBetweenRectangles" presStyleCnt="0"/>
      <dgm:spPr/>
    </dgm:pt>
    <dgm:pt modelId="{B5EC0B41-FF50-4ED5-AA80-B404C26DC1CD}" type="pres">
      <dgm:prSet presAssocID="{75846135-F925-478E-B9B5-C110D11FDFEC}" presName="parentLin" presStyleCnt="0"/>
      <dgm:spPr/>
    </dgm:pt>
    <dgm:pt modelId="{F01F5252-A007-4B42-BF11-ED55DDD987E7}" type="pres">
      <dgm:prSet presAssocID="{75846135-F925-478E-B9B5-C110D11FDFEC}" presName="parentLeftMargin" presStyleLbl="node1" presStyleIdx="1" presStyleCnt="4"/>
      <dgm:spPr/>
    </dgm:pt>
    <dgm:pt modelId="{B849B703-CFF2-45C7-90BE-247676644FF7}" type="pres">
      <dgm:prSet presAssocID="{75846135-F925-478E-B9B5-C110D11FDFEC}" presName="parentText" presStyleLbl="node1" presStyleIdx="2" presStyleCnt="4" custScaleX="104464" custScaleY="126206">
        <dgm:presLayoutVars>
          <dgm:chMax val="0"/>
          <dgm:bulletEnabled val="1"/>
        </dgm:presLayoutVars>
      </dgm:prSet>
      <dgm:spPr/>
    </dgm:pt>
    <dgm:pt modelId="{276B87C4-BC4B-41BD-8876-AF9FB754F6CB}" type="pres">
      <dgm:prSet presAssocID="{75846135-F925-478E-B9B5-C110D11FDFEC}" presName="negativeSpace" presStyleCnt="0"/>
      <dgm:spPr/>
    </dgm:pt>
    <dgm:pt modelId="{1E2AD85E-AE39-422A-A5A4-03B2440D37E7}" type="pres">
      <dgm:prSet presAssocID="{75846135-F925-478E-B9B5-C110D11FDFEC}" presName="childText" presStyleLbl="conFgAcc1" presStyleIdx="2" presStyleCnt="4">
        <dgm:presLayoutVars>
          <dgm:bulletEnabled val="1"/>
        </dgm:presLayoutVars>
      </dgm:prSet>
      <dgm:spPr/>
    </dgm:pt>
    <dgm:pt modelId="{4425909E-EF47-493C-8F1D-32020AFC8496}" type="pres">
      <dgm:prSet presAssocID="{FCE32067-ADF7-4EA3-8050-4FF70C5AA590}" presName="spaceBetweenRectangles" presStyleCnt="0"/>
      <dgm:spPr/>
    </dgm:pt>
    <dgm:pt modelId="{E60EFA77-3491-4AAD-A053-A679FA026A32}" type="pres">
      <dgm:prSet presAssocID="{E4C693A9-AF4C-44A6-9BEB-0E501EEB4684}" presName="parentLin" presStyleCnt="0"/>
      <dgm:spPr/>
    </dgm:pt>
    <dgm:pt modelId="{9A0CC725-A89D-4AB0-9D27-EDB44EB04862}" type="pres">
      <dgm:prSet presAssocID="{E4C693A9-AF4C-44A6-9BEB-0E501EEB4684}" presName="parentLeftMargin" presStyleLbl="node1" presStyleIdx="2" presStyleCnt="4"/>
      <dgm:spPr/>
    </dgm:pt>
    <dgm:pt modelId="{27B9615E-E86E-4484-A679-F504C67E86DD}" type="pres">
      <dgm:prSet presAssocID="{E4C693A9-AF4C-44A6-9BEB-0E501EEB4684}" presName="parentText" presStyleLbl="node1" presStyleIdx="3" presStyleCnt="4" custScaleX="104464" custScaleY="134045">
        <dgm:presLayoutVars>
          <dgm:chMax val="0"/>
          <dgm:bulletEnabled val="1"/>
        </dgm:presLayoutVars>
      </dgm:prSet>
      <dgm:spPr/>
    </dgm:pt>
    <dgm:pt modelId="{DC4780F9-6D0B-4DEA-AFB9-206C69EA4042}" type="pres">
      <dgm:prSet presAssocID="{E4C693A9-AF4C-44A6-9BEB-0E501EEB4684}" presName="negativeSpace" presStyleCnt="0"/>
      <dgm:spPr/>
    </dgm:pt>
    <dgm:pt modelId="{CC438BA7-5DB7-4E8E-ABF2-418DB0908929}" type="pres">
      <dgm:prSet presAssocID="{E4C693A9-AF4C-44A6-9BEB-0E501EEB46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1A3300E-9D88-4306-B05D-38DEA14FA2B9}" type="presOf" srcId="{75846135-F925-478E-B9B5-C110D11FDFEC}" destId="{B849B703-CFF2-45C7-90BE-247676644FF7}" srcOrd="1" destOrd="0" presId="urn:microsoft.com/office/officeart/2005/8/layout/list1"/>
    <dgm:cxn modelId="{706C3B2E-D103-468D-AFD4-D622364E00C8}" srcId="{0E26E186-ABA8-4285-BE29-A415365499FF}" destId="{65B4D690-32A5-444B-90DC-51CEBC45098E}" srcOrd="0" destOrd="0" parTransId="{AAC33CDD-775C-45D6-A521-3A9B667DE2B2}" sibTransId="{F7C0F355-7262-40BF-A943-90A25F2C23AA}"/>
    <dgm:cxn modelId="{6177F15D-125A-4FD7-937B-973EDDA26C92}" srcId="{0E26E186-ABA8-4285-BE29-A415365499FF}" destId="{75846135-F925-478E-B9B5-C110D11FDFEC}" srcOrd="2" destOrd="0" parTransId="{96567FC1-395B-44C3-A7D6-17E33DA58CFE}" sibTransId="{FCE32067-ADF7-4EA3-8050-4FF70C5AA590}"/>
    <dgm:cxn modelId="{32814A66-D2E0-4036-B528-BE3835F7B804}" type="presOf" srcId="{70821D44-654B-431F-B657-CE938963C406}" destId="{D19B17A9-C7BE-4AB1-B089-9E9BC65AD311}" srcOrd="0" destOrd="0" presId="urn:microsoft.com/office/officeart/2005/8/layout/list1"/>
    <dgm:cxn modelId="{80C3E76C-C57E-4272-A718-9D42484E3720}" type="presOf" srcId="{0E26E186-ABA8-4285-BE29-A415365499FF}" destId="{3F3D3954-95A8-4C48-A6D7-D2B35FC8F70B}" srcOrd="0" destOrd="0" presId="urn:microsoft.com/office/officeart/2005/8/layout/list1"/>
    <dgm:cxn modelId="{81F7794D-B4F0-44C9-9C1B-92D8D824E3D2}" type="presOf" srcId="{70821D44-654B-431F-B657-CE938963C406}" destId="{608E9EAC-1160-49C4-BDD4-7890D9D7DF71}" srcOrd="1" destOrd="0" presId="urn:microsoft.com/office/officeart/2005/8/layout/list1"/>
    <dgm:cxn modelId="{30104981-F87E-4600-A95A-66FCC668CEBC}" srcId="{0E26E186-ABA8-4285-BE29-A415365499FF}" destId="{E4C693A9-AF4C-44A6-9BEB-0E501EEB4684}" srcOrd="3" destOrd="0" parTransId="{DB692CD0-67A1-4341-8E07-8F6556A86D37}" sibTransId="{41AAC6BB-FB93-4FC4-A36F-1E0E5A24581B}"/>
    <dgm:cxn modelId="{7B49A7BF-62DB-447B-8E12-DAB1FE00BEAD}" type="presOf" srcId="{75846135-F925-478E-B9B5-C110D11FDFEC}" destId="{F01F5252-A007-4B42-BF11-ED55DDD987E7}" srcOrd="0" destOrd="0" presId="urn:microsoft.com/office/officeart/2005/8/layout/list1"/>
    <dgm:cxn modelId="{81D7A9C1-081D-40F6-84CD-D4D816CC309B}" type="presOf" srcId="{E4C693A9-AF4C-44A6-9BEB-0E501EEB4684}" destId="{9A0CC725-A89D-4AB0-9D27-EDB44EB04862}" srcOrd="0" destOrd="0" presId="urn:microsoft.com/office/officeart/2005/8/layout/list1"/>
    <dgm:cxn modelId="{D7197EC9-C7DF-4AC7-8362-0C3831D31B8F}" type="presOf" srcId="{65B4D690-32A5-444B-90DC-51CEBC45098E}" destId="{955D8598-E787-41A1-B4F1-B762181B00D5}" srcOrd="0" destOrd="0" presId="urn:microsoft.com/office/officeart/2005/8/layout/list1"/>
    <dgm:cxn modelId="{359C07DB-37EE-47DE-91D4-3FE94BFAE502}" type="presOf" srcId="{E4C693A9-AF4C-44A6-9BEB-0E501EEB4684}" destId="{27B9615E-E86E-4484-A679-F504C67E86DD}" srcOrd="1" destOrd="0" presId="urn:microsoft.com/office/officeart/2005/8/layout/list1"/>
    <dgm:cxn modelId="{B45F76DE-ED14-4750-9829-13A6193E5B9D}" srcId="{0E26E186-ABA8-4285-BE29-A415365499FF}" destId="{70821D44-654B-431F-B657-CE938963C406}" srcOrd="1" destOrd="0" parTransId="{45C59556-0931-40AF-811C-0787BF7DD181}" sibTransId="{011CD804-3250-4AC1-AB07-36A9BB814DF8}"/>
    <dgm:cxn modelId="{2F69BCE3-0245-41AD-B8F6-E37260854635}" type="presOf" srcId="{65B4D690-32A5-444B-90DC-51CEBC45098E}" destId="{CD0ECE48-BD37-4BAC-9D85-5948BAD7F1CC}" srcOrd="1" destOrd="0" presId="urn:microsoft.com/office/officeart/2005/8/layout/list1"/>
    <dgm:cxn modelId="{A1210E03-97C6-41FC-9323-C20506E63D2F}" type="presParOf" srcId="{3F3D3954-95A8-4C48-A6D7-D2B35FC8F70B}" destId="{8C4148EE-F2AC-4758-AF11-480193339470}" srcOrd="0" destOrd="0" presId="urn:microsoft.com/office/officeart/2005/8/layout/list1"/>
    <dgm:cxn modelId="{53D66BB8-CFEE-4C78-A3D3-FF29D3D0DFA6}" type="presParOf" srcId="{8C4148EE-F2AC-4758-AF11-480193339470}" destId="{955D8598-E787-41A1-B4F1-B762181B00D5}" srcOrd="0" destOrd="0" presId="urn:microsoft.com/office/officeart/2005/8/layout/list1"/>
    <dgm:cxn modelId="{E90425ED-BB8B-47F2-9A4A-E46ABCADF3B4}" type="presParOf" srcId="{8C4148EE-F2AC-4758-AF11-480193339470}" destId="{CD0ECE48-BD37-4BAC-9D85-5948BAD7F1CC}" srcOrd="1" destOrd="0" presId="urn:microsoft.com/office/officeart/2005/8/layout/list1"/>
    <dgm:cxn modelId="{EF2210C2-14DB-4A51-8803-844D1EC45E1C}" type="presParOf" srcId="{3F3D3954-95A8-4C48-A6D7-D2B35FC8F70B}" destId="{5FB03F3E-19A9-4052-BB9E-49EBA6E0F719}" srcOrd="1" destOrd="0" presId="urn:microsoft.com/office/officeart/2005/8/layout/list1"/>
    <dgm:cxn modelId="{FFB31A88-7032-4150-A9A0-95DFA52CD0A1}" type="presParOf" srcId="{3F3D3954-95A8-4C48-A6D7-D2B35FC8F70B}" destId="{2378A656-F2D0-4DC5-96CA-C3C90601D502}" srcOrd="2" destOrd="0" presId="urn:microsoft.com/office/officeart/2005/8/layout/list1"/>
    <dgm:cxn modelId="{C5000542-B5FD-4400-84E5-33550C82B6BD}" type="presParOf" srcId="{3F3D3954-95A8-4C48-A6D7-D2B35FC8F70B}" destId="{82ABC723-BEBF-43C3-9A8F-EA238BA3F5E9}" srcOrd="3" destOrd="0" presId="urn:microsoft.com/office/officeart/2005/8/layout/list1"/>
    <dgm:cxn modelId="{6D1B9FFD-A6D3-4443-A146-7845B2DE592E}" type="presParOf" srcId="{3F3D3954-95A8-4C48-A6D7-D2B35FC8F70B}" destId="{36F1584D-DE5C-4599-B93B-A5ECE4A8E2BB}" srcOrd="4" destOrd="0" presId="urn:microsoft.com/office/officeart/2005/8/layout/list1"/>
    <dgm:cxn modelId="{280ED59E-BF42-42AF-8627-400B86594FB3}" type="presParOf" srcId="{36F1584D-DE5C-4599-B93B-A5ECE4A8E2BB}" destId="{D19B17A9-C7BE-4AB1-B089-9E9BC65AD311}" srcOrd="0" destOrd="0" presId="urn:microsoft.com/office/officeart/2005/8/layout/list1"/>
    <dgm:cxn modelId="{C51B85C4-E586-4D98-9710-FB596015CF8C}" type="presParOf" srcId="{36F1584D-DE5C-4599-B93B-A5ECE4A8E2BB}" destId="{608E9EAC-1160-49C4-BDD4-7890D9D7DF71}" srcOrd="1" destOrd="0" presId="urn:microsoft.com/office/officeart/2005/8/layout/list1"/>
    <dgm:cxn modelId="{85AB0F74-9285-4E34-A643-178E3DD5A743}" type="presParOf" srcId="{3F3D3954-95A8-4C48-A6D7-D2B35FC8F70B}" destId="{D0D7C39C-1E78-4520-90C1-18956404C132}" srcOrd="5" destOrd="0" presId="urn:microsoft.com/office/officeart/2005/8/layout/list1"/>
    <dgm:cxn modelId="{2634A963-2392-4190-942A-7178FB4000AD}" type="presParOf" srcId="{3F3D3954-95A8-4C48-A6D7-D2B35FC8F70B}" destId="{B6DD0C3A-FD52-4799-A81C-0ACB129855F4}" srcOrd="6" destOrd="0" presId="urn:microsoft.com/office/officeart/2005/8/layout/list1"/>
    <dgm:cxn modelId="{A6372C51-0E4D-4DA6-8AFA-D1648064BDD2}" type="presParOf" srcId="{3F3D3954-95A8-4C48-A6D7-D2B35FC8F70B}" destId="{BEDF716E-8F62-4181-BDC1-3E73CB8AF364}" srcOrd="7" destOrd="0" presId="urn:microsoft.com/office/officeart/2005/8/layout/list1"/>
    <dgm:cxn modelId="{8A46C32C-615E-44E8-B1F8-988F414496CC}" type="presParOf" srcId="{3F3D3954-95A8-4C48-A6D7-D2B35FC8F70B}" destId="{B5EC0B41-FF50-4ED5-AA80-B404C26DC1CD}" srcOrd="8" destOrd="0" presId="urn:microsoft.com/office/officeart/2005/8/layout/list1"/>
    <dgm:cxn modelId="{17A2F8F0-E35B-41A7-8E5E-2C55D8ACEBFD}" type="presParOf" srcId="{B5EC0B41-FF50-4ED5-AA80-B404C26DC1CD}" destId="{F01F5252-A007-4B42-BF11-ED55DDD987E7}" srcOrd="0" destOrd="0" presId="urn:microsoft.com/office/officeart/2005/8/layout/list1"/>
    <dgm:cxn modelId="{09F5C1F6-6F94-4E83-A719-BB8E46BFEDC1}" type="presParOf" srcId="{B5EC0B41-FF50-4ED5-AA80-B404C26DC1CD}" destId="{B849B703-CFF2-45C7-90BE-247676644FF7}" srcOrd="1" destOrd="0" presId="urn:microsoft.com/office/officeart/2005/8/layout/list1"/>
    <dgm:cxn modelId="{4C8CF368-E5A0-4916-8A38-97FB892AD701}" type="presParOf" srcId="{3F3D3954-95A8-4C48-A6D7-D2B35FC8F70B}" destId="{276B87C4-BC4B-41BD-8876-AF9FB754F6CB}" srcOrd="9" destOrd="0" presId="urn:microsoft.com/office/officeart/2005/8/layout/list1"/>
    <dgm:cxn modelId="{5CB456E3-F18C-4603-8D2E-067057F57377}" type="presParOf" srcId="{3F3D3954-95A8-4C48-A6D7-D2B35FC8F70B}" destId="{1E2AD85E-AE39-422A-A5A4-03B2440D37E7}" srcOrd="10" destOrd="0" presId="urn:microsoft.com/office/officeart/2005/8/layout/list1"/>
    <dgm:cxn modelId="{E9692574-2A57-4506-876E-3AB11FAE758F}" type="presParOf" srcId="{3F3D3954-95A8-4C48-A6D7-D2B35FC8F70B}" destId="{4425909E-EF47-493C-8F1D-32020AFC8496}" srcOrd="11" destOrd="0" presId="urn:microsoft.com/office/officeart/2005/8/layout/list1"/>
    <dgm:cxn modelId="{A0D782C6-8862-45F8-9101-20F577622BF6}" type="presParOf" srcId="{3F3D3954-95A8-4C48-A6D7-D2B35FC8F70B}" destId="{E60EFA77-3491-4AAD-A053-A679FA026A32}" srcOrd="12" destOrd="0" presId="urn:microsoft.com/office/officeart/2005/8/layout/list1"/>
    <dgm:cxn modelId="{07852D28-A3D5-4926-A8AF-542F0FA8145F}" type="presParOf" srcId="{E60EFA77-3491-4AAD-A053-A679FA026A32}" destId="{9A0CC725-A89D-4AB0-9D27-EDB44EB04862}" srcOrd="0" destOrd="0" presId="urn:microsoft.com/office/officeart/2005/8/layout/list1"/>
    <dgm:cxn modelId="{13C809EA-9D31-4E37-847A-DA3DE06C77FB}" type="presParOf" srcId="{E60EFA77-3491-4AAD-A053-A679FA026A32}" destId="{27B9615E-E86E-4484-A679-F504C67E86DD}" srcOrd="1" destOrd="0" presId="urn:microsoft.com/office/officeart/2005/8/layout/list1"/>
    <dgm:cxn modelId="{37B849B3-1379-48FE-9F94-51F26268180B}" type="presParOf" srcId="{3F3D3954-95A8-4C48-A6D7-D2B35FC8F70B}" destId="{DC4780F9-6D0B-4DEA-AFB9-206C69EA4042}" srcOrd="13" destOrd="0" presId="urn:microsoft.com/office/officeart/2005/8/layout/list1"/>
    <dgm:cxn modelId="{B6B78FB0-6087-457F-8C7A-6DD1362ECA26}" type="presParOf" srcId="{3F3D3954-95A8-4C48-A6D7-D2B35FC8F70B}" destId="{CC438BA7-5DB7-4E8E-ABF2-418DB09089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9501B5-75CD-4F82-9FA4-29334E938A3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DCE1F6-D60C-4F2F-8D6A-7708B368A73E}">
      <dgm:prSet phldrT="[Text]" custT="1"/>
      <dgm:spPr/>
      <dgm:t>
        <a:bodyPr/>
        <a:lstStyle/>
        <a:p>
          <a:r>
            <a:rPr lang="en-US" sz="1200" b="1" dirty="0"/>
            <a:t>Forecasting</a:t>
          </a:r>
          <a:endParaRPr lang="en-IN" sz="1200" dirty="0"/>
        </a:p>
      </dgm:t>
    </dgm:pt>
    <dgm:pt modelId="{D63BF1D3-B2D3-4432-A8BC-F17AF660511D}" type="parTrans" cxnId="{0A1EF7B7-3BCC-4623-BF1E-D9E7C3791E4B}">
      <dgm:prSet/>
      <dgm:spPr/>
      <dgm:t>
        <a:bodyPr/>
        <a:lstStyle/>
        <a:p>
          <a:endParaRPr lang="en-IN"/>
        </a:p>
      </dgm:t>
    </dgm:pt>
    <dgm:pt modelId="{94B185E3-2FD3-46C5-BED5-678C2EFA799E}" type="sibTrans" cxnId="{0A1EF7B7-3BCC-4623-BF1E-D9E7C3791E4B}">
      <dgm:prSet/>
      <dgm:spPr/>
      <dgm:t>
        <a:bodyPr/>
        <a:lstStyle/>
        <a:p>
          <a:endParaRPr lang="en-IN"/>
        </a:p>
      </dgm:t>
    </dgm:pt>
    <dgm:pt modelId="{8AA53768-BDA6-49C5-BA79-EFE19A4DC01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>
              <a:latin typeface="Muli" panose="02000503000000000000" pitchFamily="2" charset="0"/>
              <a:cs typeface="MV Boli" panose="02000500030200090000" pitchFamily="2" charset="0"/>
            </a:rPr>
            <a:t>Analytics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combine weekly growth plan with historic demand data and market conditions to prepare the weekly sales and procurement forecast at </a:t>
          </a:r>
          <a:r>
            <a:rPr lang="en-US" sz="1300" b="1" dirty="0">
              <a:latin typeface="Muli" panose="02000503000000000000" pitchFamily="2" charset="0"/>
              <a:cs typeface="MV Boli" panose="02000500030200090000" pitchFamily="2" charset="0"/>
            </a:rPr>
            <a:t>SKU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level.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ABF9D13E-A297-4FE0-B902-BA233EF065B8}" type="parTrans" cxnId="{66CD596A-AF02-4EA0-86FE-A73C28D9B998}">
      <dgm:prSet/>
      <dgm:spPr/>
      <dgm:t>
        <a:bodyPr/>
        <a:lstStyle/>
        <a:p>
          <a:endParaRPr lang="en-IN"/>
        </a:p>
      </dgm:t>
    </dgm:pt>
    <dgm:pt modelId="{B5F7B707-DDC8-4C95-AC11-D87ED12FCBB5}" type="sibTrans" cxnId="{66CD596A-AF02-4EA0-86FE-A73C28D9B998}">
      <dgm:prSet/>
      <dgm:spPr/>
      <dgm:t>
        <a:bodyPr/>
        <a:lstStyle/>
        <a:p>
          <a:endParaRPr lang="en-IN"/>
        </a:p>
      </dgm:t>
    </dgm:pt>
    <dgm:pt modelId="{5333FB48-0E8C-428D-A3B9-9E01638BA52E}">
      <dgm:prSet phldrT="[Text]" custT="1"/>
      <dgm:spPr/>
      <dgm:t>
        <a:bodyPr/>
        <a:lstStyle/>
        <a:p>
          <a:r>
            <a:rPr lang="en-US" sz="1200" b="1" dirty="0"/>
            <a:t>Pricing</a:t>
          </a:r>
          <a:endParaRPr lang="en-IN" sz="1200" dirty="0"/>
        </a:p>
      </dgm:t>
    </dgm:pt>
    <dgm:pt modelId="{87548467-2394-4F2B-8453-C5082677E95D}" type="parTrans" cxnId="{4A91215A-E458-42C7-BF34-BE643F2AACBC}">
      <dgm:prSet/>
      <dgm:spPr/>
      <dgm:t>
        <a:bodyPr/>
        <a:lstStyle/>
        <a:p>
          <a:endParaRPr lang="en-IN"/>
        </a:p>
      </dgm:t>
    </dgm:pt>
    <dgm:pt modelId="{59D1C9F3-8F5F-4337-9F33-48AE759A30E0}" type="sibTrans" cxnId="{4A91215A-E458-42C7-BF34-BE643F2AACBC}">
      <dgm:prSet/>
      <dgm:spPr/>
      <dgm:t>
        <a:bodyPr/>
        <a:lstStyle/>
        <a:p>
          <a:endParaRPr lang="en-IN"/>
        </a:p>
      </dgm:t>
    </dgm:pt>
    <dgm:pt modelId="{EC38495D-BCBF-410B-B3A1-6063B5DA00AA}">
      <dgm:prSet phldrT="[Text]" custT="1"/>
      <dgm:spPr/>
      <dgm:t>
        <a:bodyPr/>
        <a:lstStyle/>
        <a:p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Pricing is based on price data collected from various markets </a:t>
          </a:r>
          <a:r>
            <a:rPr lang="en-US" sz="1300" b="1" dirty="0">
              <a:latin typeface="Muli" panose="02000503000000000000" pitchFamily="2" charset="0"/>
              <a:cs typeface="MV Boli" panose="02000500030200090000" pitchFamily="2" charset="0"/>
            </a:rPr>
            <a:t>a day before delivery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.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6E10E6F0-C455-46AF-8C10-62CA8C5AB0F5}" type="parTrans" cxnId="{04D5FE90-E89E-449C-938D-DDC3B65080EC}">
      <dgm:prSet/>
      <dgm:spPr/>
      <dgm:t>
        <a:bodyPr/>
        <a:lstStyle/>
        <a:p>
          <a:endParaRPr lang="en-IN"/>
        </a:p>
      </dgm:t>
    </dgm:pt>
    <dgm:pt modelId="{E91AED8A-7FEE-4124-B010-C57B6BF86C15}" type="sibTrans" cxnId="{04D5FE90-E89E-449C-938D-DDC3B65080EC}">
      <dgm:prSet/>
      <dgm:spPr/>
      <dgm:t>
        <a:bodyPr/>
        <a:lstStyle/>
        <a:p>
          <a:endParaRPr lang="en-IN"/>
        </a:p>
      </dgm:t>
    </dgm:pt>
    <dgm:pt modelId="{A8C9FC16-599E-4324-8B31-FB2043380BB2}">
      <dgm:prSet phldrT="[Text]" custT="1"/>
      <dgm:spPr/>
      <dgm:t>
        <a:bodyPr/>
        <a:lstStyle/>
        <a:p>
          <a:endParaRPr lang="en-US" sz="1200" b="1" dirty="0"/>
        </a:p>
        <a:p>
          <a:r>
            <a:rPr lang="en-US" sz="1200" b="1" dirty="0"/>
            <a:t>Farmer Harvesting</a:t>
          </a:r>
          <a:endParaRPr lang="en-IN" sz="1200" dirty="0"/>
        </a:p>
      </dgm:t>
    </dgm:pt>
    <dgm:pt modelId="{86A00C85-8C0A-4C9E-9F85-56CC51FB9C12}" type="parTrans" cxnId="{C4A36D0E-4904-4158-938A-A83F62B0CA37}">
      <dgm:prSet/>
      <dgm:spPr/>
      <dgm:t>
        <a:bodyPr/>
        <a:lstStyle/>
        <a:p>
          <a:endParaRPr lang="en-IN"/>
        </a:p>
      </dgm:t>
    </dgm:pt>
    <dgm:pt modelId="{47FD5C7F-5DBB-4EFD-89FC-4CDFE5084954}" type="sibTrans" cxnId="{C4A36D0E-4904-4158-938A-A83F62B0CA37}">
      <dgm:prSet/>
      <dgm:spPr/>
      <dgm:t>
        <a:bodyPr/>
        <a:lstStyle/>
        <a:p>
          <a:endParaRPr lang="en-IN"/>
        </a:p>
      </dgm:t>
    </dgm:pt>
    <dgm:pt modelId="{DEB6123F-A9F9-4EB7-ABA0-E4B723178D03}">
      <dgm:prSet phldrT="[Text]" custT="1"/>
      <dgm:spPr/>
      <dgm:t>
        <a:bodyPr/>
        <a:lstStyle/>
        <a:p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Based on Pricing and indents, farmers harvests the produce. Harvested crops are sent to collection centers.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77AD9E50-744B-4161-BA24-22BC8B62E5BA}" type="parTrans" cxnId="{6A4E678C-A7C3-4663-A274-267210980160}">
      <dgm:prSet/>
      <dgm:spPr/>
      <dgm:t>
        <a:bodyPr/>
        <a:lstStyle/>
        <a:p>
          <a:endParaRPr lang="en-IN"/>
        </a:p>
      </dgm:t>
    </dgm:pt>
    <dgm:pt modelId="{D9F376C7-EF56-4611-84C7-AA4FAF6336E0}" type="sibTrans" cxnId="{6A4E678C-A7C3-4663-A274-267210980160}">
      <dgm:prSet/>
      <dgm:spPr/>
      <dgm:t>
        <a:bodyPr/>
        <a:lstStyle/>
        <a:p>
          <a:endParaRPr lang="en-IN"/>
        </a:p>
      </dgm:t>
    </dgm:pt>
    <dgm:pt modelId="{ECACF8F9-CCB7-4327-AAFC-8AA54BAA3B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It helps in purchase planning and planning supply chain more efficiently.</a:t>
          </a:r>
        </a:p>
      </dgm:t>
    </dgm:pt>
    <dgm:pt modelId="{BC36C3D1-FF96-4786-9D20-07F2A8827F1B}" type="parTrans" cxnId="{BFE2A99F-4649-4530-AA9A-E504D837A284}">
      <dgm:prSet/>
      <dgm:spPr/>
      <dgm:t>
        <a:bodyPr/>
        <a:lstStyle/>
        <a:p>
          <a:endParaRPr lang="en-IN"/>
        </a:p>
      </dgm:t>
    </dgm:pt>
    <dgm:pt modelId="{C5C74407-C053-4D9F-9C51-ECE9717FDE3D}" type="sibTrans" cxnId="{BFE2A99F-4649-4530-AA9A-E504D837A284}">
      <dgm:prSet/>
      <dgm:spPr/>
      <dgm:t>
        <a:bodyPr/>
        <a:lstStyle/>
        <a:p>
          <a:endParaRPr lang="en-IN"/>
        </a:p>
      </dgm:t>
    </dgm:pt>
    <dgm:pt modelId="{C29920BF-0781-43B3-9459-0BBD2C4583FF}" type="pres">
      <dgm:prSet presAssocID="{B39501B5-75CD-4F82-9FA4-29334E938A36}" presName="linearFlow" presStyleCnt="0">
        <dgm:presLayoutVars>
          <dgm:dir/>
          <dgm:animLvl val="lvl"/>
          <dgm:resizeHandles val="exact"/>
        </dgm:presLayoutVars>
      </dgm:prSet>
      <dgm:spPr/>
    </dgm:pt>
    <dgm:pt modelId="{4686E386-7AAC-4E09-AD77-D3A9F80578DD}" type="pres">
      <dgm:prSet presAssocID="{83DCE1F6-D60C-4F2F-8D6A-7708B368A73E}" presName="composite" presStyleCnt="0"/>
      <dgm:spPr/>
    </dgm:pt>
    <dgm:pt modelId="{83807946-A80E-4F4E-906D-616389BA55FA}" type="pres">
      <dgm:prSet presAssocID="{83DCE1F6-D60C-4F2F-8D6A-7708B368A73E}" presName="parentText" presStyleLbl="alignNode1" presStyleIdx="0" presStyleCnt="3" custScaleX="128826" custScaleY="146154">
        <dgm:presLayoutVars>
          <dgm:chMax val="1"/>
          <dgm:bulletEnabled val="1"/>
        </dgm:presLayoutVars>
      </dgm:prSet>
      <dgm:spPr/>
    </dgm:pt>
    <dgm:pt modelId="{2682A27B-0EC4-4ED5-AA16-5E557CFF946B}" type="pres">
      <dgm:prSet presAssocID="{83DCE1F6-D60C-4F2F-8D6A-7708B368A73E}" presName="descendantText" presStyleLbl="alignAcc1" presStyleIdx="0" presStyleCnt="3" custScaleX="93074" custScaleY="177437">
        <dgm:presLayoutVars>
          <dgm:bulletEnabled val="1"/>
        </dgm:presLayoutVars>
      </dgm:prSet>
      <dgm:spPr/>
    </dgm:pt>
    <dgm:pt modelId="{4E32267C-EEA6-4C06-957D-16939D64B0E2}" type="pres">
      <dgm:prSet presAssocID="{94B185E3-2FD3-46C5-BED5-678C2EFA799E}" presName="sp" presStyleCnt="0"/>
      <dgm:spPr/>
    </dgm:pt>
    <dgm:pt modelId="{DA55352B-B7C7-4471-A426-AE0B18BFA063}" type="pres">
      <dgm:prSet presAssocID="{5333FB48-0E8C-428D-A3B9-9E01638BA52E}" presName="composite" presStyleCnt="0"/>
      <dgm:spPr/>
    </dgm:pt>
    <dgm:pt modelId="{78DBCE73-B432-4B40-8623-35E7E18864FD}" type="pres">
      <dgm:prSet presAssocID="{5333FB48-0E8C-428D-A3B9-9E01638BA52E}" presName="parentText" presStyleLbl="alignNode1" presStyleIdx="1" presStyleCnt="3" custScaleX="121178">
        <dgm:presLayoutVars>
          <dgm:chMax val="1"/>
          <dgm:bulletEnabled val="1"/>
        </dgm:presLayoutVars>
      </dgm:prSet>
      <dgm:spPr/>
    </dgm:pt>
    <dgm:pt modelId="{5A6BE36A-45B9-4296-9917-A4D710C4ED1F}" type="pres">
      <dgm:prSet presAssocID="{5333FB48-0E8C-428D-A3B9-9E01638BA52E}" presName="descendantText" presStyleLbl="alignAcc1" presStyleIdx="1" presStyleCnt="3" custScaleX="93573" custScaleY="105049" custLinFactNeighborX="148" custLinFactNeighborY="-3224">
        <dgm:presLayoutVars>
          <dgm:bulletEnabled val="1"/>
        </dgm:presLayoutVars>
      </dgm:prSet>
      <dgm:spPr/>
    </dgm:pt>
    <dgm:pt modelId="{E7220AA4-370D-4C7B-AB72-26EA702F9983}" type="pres">
      <dgm:prSet presAssocID="{59D1C9F3-8F5F-4337-9F33-48AE759A30E0}" presName="sp" presStyleCnt="0"/>
      <dgm:spPr/>
    </dgm:pt>
    <dgm:pt modelId="{3709EF2E-B01C-4338-8049-0924BAA049E4}" type="pres">
      <dgm:prSet presAssocID="{A8C9FC16-599E-4324-8B31-FB2043380BB2}" presName="composite" presStyleCnt="0"/>
      <dgm:spPr/>
    </dgm:pt>
    <dgm:pt modelId="{0A4563B4-08AD-476A-8699-1EA2A9A2E6BE}" type="pres">
      <dgm:prSet presAssocID="{A8C9FC16-599E-4324-8B31-FB2043380BB2}" presName="parentText" presStyleLbl="alignNode1" presStyleIdx="2" presStyleCnt="3" custScaleX="124440">
        <dgm:presLayoutVars>
          <dgm:chMax val="1"/>
          <dgm:bulletEnabled val="1"/>
        </dgm:presLayoutVars>
      </dgm:prSet>
      <dgm:spPr/>
    </dgm:pt>
    <dgm:pt modelId="{646BC2E7-8158-47DE-8D94-52EAA9F4E58D}" type="pres">
      <dgm:prSet presAssocID="{A8C9FC16-599E-4324-8B31-FB2043380BB2}" presName="descendantText" presStyleLbl="alignAcc1" presStyleIdx="2" presStyleCnt="3" custScaleX="93948" custLinFactNeighborX="1937" custLinFactNeighborY="-38">
        <dgm:presLayoutVars>
          <dgm:bulletEnabled val="1"/>
        </dgm:presLayoutVars>
      </dgm:prSet>
      <dgm:spPr/>
    </dgm:pt>
  </dgm:ptLst>
  <dgm:cxnLst>
    <dgm:cxn modelId="{5BDFF409-CB57-40B9-848F-3A2D845737B1}" type="presOf" srcId="{EC38495D-BCBF-410B-B3A1-6063B5DA00AA}" destId="{5A6BE36A-45B9-4296-9917-A4D710C4ED1F}" srcOrd="0" destOrd="0" presId="urn:microsoft.com/office/officeart/2005/8/layout/chevron2"/>
    <dgm:cxn modelId="{C4A36D0E-4904-4158-938A-A83F62B0CA37}" srcId="{B39501B5-75CD-4F82-9FA4-29334E938A36}" destId="{A8C9FC16-599E-4324-8B31-FB2043380BB2}" srcOrd="2" destOrd="0" parTransId="{86A00C85-8C0A-4C9E-9F85-56CC51FB9C12}" sibTransId="{47FD5C7F-5DBB-4EFD-89FC-4CDFE5084954}"/>
    <dgm:cxn modelId="{40B21B1E-5941-4D19-B789-E23F02C037DE}" type="presOf" srcId="{8AA53768-BDA6-49C5-BA79-EFE19A4DC018}" destId="{2682A27B-0EC4-4ED5-AA16-5E557CFF946B}" srcOrd="0" destOrd="0" presId="urn:microsoft.com/office/officeart/2005/8/layout/chevron2"/>
    <dgm:cxn modelId="{59C46C1F-22F8-4A4A-B8BB-0D7AD15484E2}" type="presOf" srcId="{ECACF8F9-CCB7-4327-AAFC-8AA54BAA3BDB}" destId="{2682A27B-0EC4-4ED5-AA16-5E557CFF946B}" srcOrd="0" destOrd="1" presId="urn:microsoft.com/office/officeart/2005/8/layout/chevron2"/>
    <dgm:cxn modelId="{D6EC9126-7B60-4FC6-9639-D12AF8802F72}" type="presOf" srcId="{DEB6123F-A9F9-4EB7-ABA0-E4B723178D03}" destId="{646BC2E7-8158-47DE-8D94-52EAA9F4E58D}" srcOrd="0" destOrd="0" presId="urn:microsoft.com/office/officeart/2005/8/layout/chevron2"/>
    <dgm:cxn modelId="{66CD596A-AF02-4EA0-86FE-A73C28D9B998}" srcId="{83DCE1F6-D60C-4F2F-8D6A-7708B368A73E}" destId="{8AA53768-BDA6-49C5-BA79-EFE19A4DC018}" srcOrd="0" destOrd="0" parTransId="{ABF9D13E-A297-4FE0-B902-BA233EF065B8}" sibTransId="{B5F7B707-DDC8-4C95-AC11-D87ED12FCBB5}"/>
    <dgm:cxn modelId="{FDB2EE6C-4DF8-41DB-9D9E-4AD846E469A9}" type="presOf" srcId="{5333FB48-0E8C-428D-A3B9-9E01638BA52E}" destId="{78DBCE73-B432-4B40-8623-35E7E18864FD}" srcOrd="0" destOrd="0" presId="urn:microsoft.com/office/officeart/2005/8/layout/chevron2"/>
    <dgm:cxn modelId="{4A91215A-E458-42C7-BF34-BE643F2AACBC}" srcId="{B39501B5-75CD-4F82-9FA4-29334E938A36}" destId="{5333FB48-0E8C-428D-A3B9-9E01638BA52E}" srcOrd="1" destOrd="0" parTransId="{87548467-2394-4F2B-8453-C5082677E95D}" sibTransId="{59D1C9F3-8F5F-4337-9F33-48AE759A30E0}"/>
    <dgm:cxn modelId="{6A4E678C-A7C3-4663-A274-267210980160}" srcId="{A8C9FC16-599E-4324-8B31-FB2043380BB2}" destId="{DEB6123F-A9F9-4EB7-ABA0-E4B723178D03}" srcOrd="0" destOrd="0" parTransId="{77AD9E50-744B-4161-BA24-22BC8B62E5BA}" sibTransId="{D9F376C7-EF56-4611-84C7-AA4FAF6336E0}"/>
    <dgm:cxn modelId="{04D5FE90-E89E-449C-938D-DDC3B65080EC}" srcId="{5333FB48-0E8C-428D-A3B9-9E01638BA52E}" destId="{EC38495D-BCBF-410B-B3A1-6063B5DA00AA}" srcOrd="0" destOrd="0" parTransId="{6E10E6F0-C455-46AF-8C10-62CA8C5AB0F5}" sibTransId="{E91AED8A-7FEE-4124-B010-C57B6BF86C15}"/>
    <dgm:cxn modelId="{BFE2A99F-4649-4530-AA9A-E504D837A284}" srcId="{83DCE1F6-D60C-4F2F-8D6A-7708B368A73E}" destId="{ECACF8F9-CCB7-4327-AAFC-8AA54BAA3BDB}" srcOrd="1" destOrd="0" parTransId="{BC36C3D1-FF96-4786-9D20-07F2A8827F1B}" sibTransId="{C5C74407-C053-4D9F-9C51-ECE9717FDE3D}"/>
    <dgm:cxn modelId="{0A1EF7B7-3BCC-4623-BF1E-D9E7C3791E4B}" srcId="{B39501B5-75CD-4F82-9FA4-29334E938A36}" destId="{83DCE1F6-D60C-4F2F-8D6A-7708B368A73E}" srcOrd="0" destOrd="0" parTransId="{D63BF1D3-B2D3-4432-A8BC-F17AF660511D}" sibTransId="{94B185E3-2FD3-46C5-BED5-678C2EFA799E}"/>
    <dgm:cxn modelId="{368787CC-BD4E-4C6A-91F9-A56714B89A7E}" type="presOf" srcId="{B39501B5-75CD-4F82-9FA4-29334E938A36}" destId="{C29920BF-0781-43B3-9459-0BBD2C4583FF}" srcOrd="0" destOrd="0" presId="urn:microsoft.com/office/officeart/2005/8/layout/chevron2"/>
    <dgm:cxn modelId="{F38926D2-8A06-4597-9EAB-0800EB4455E9}" type="presOf" srcId="{A8C9FC16-599E-4324-8B31-FB2043380BB2}" destId="{0A4563B4-08AD-476A-8699-1EA2A9A2E6BE}" srcOrd="0" destOrd="0" presId="urn:microsoft.com/office/officeart/2005/8/layout/chevron2"/>
    <dgm:cxn modelId="{3B4D55F4-5FA2-4FE3-9058-667DC1A0ED26}" type="presOf" srcId="{83DCE1F6-D60C-4F2F-8D6A-7708B368A73E}" destId="{83807946-A80E-4F4E-906D-616389BA55FA}" srcOrd="0" destOrd="0" presId="urn:microsoft.com/office/officeart/2005/8/layout/chevron2"/>
    <dgm:cxn modelId="{9B9BF8F1-7829-45A0-9223-DD70E1EC2327}" type="presParOf" srcId="{C29920BF-0781-43B3-9459-0BBD2C4583FF}" destId="{4686E386-7AAC-4E09-AD77-D3A9F80578DD}" srcOrd="0" destOrd="0" presId="urn:microsoft.com/office/officeart/2005/8/layout/chevron2"/>
    <dgm:cxn modelId="{771DB1F1-341E-434E-BE79-F2FB3DA67B4D}" type="presParOf" srcId="{4686E386-7AAC-4E09-AD77-D3A9F80578DD}" destId="{83807946-A80E-4F4E-906D-616389BA55FA}" srcOrd="0" destOrd="0" presId="urn:microsoft.com/office/officeart/2005/8/layout/chevron2"/>
    <dgm:cxn modelId="{AC088DE4-1535-4332-85A4-0A2E572AD0D9}" type="presParOf" srcId="{4686E386-7AAC-4E09-AD77-D3A9F80578DD}" destId="{2682A27B-0EC4-4ED5-AA16-5E557CFF946B}" srcOrd="1" destOrd="0" presId="urn:microsoft.com/office/officeart/2005/8/layout/chevron2"/>
    <dgm:cxn modelId="{F76633A1-15B2-44F5-96FE-0E87BFAA65C8}" type="presParOf" srcId="{C29920BF-0781-43B3-9459-0BBD2C4583FF}" destId="{4E32267C-EEA6-4C06-957D-16939D64B0E2}" srcOrd="1" destOrd="0" presId="urn:microsoft.com/office/officeart/2005/8/layout/chevron2"/>
    <dgm:cxn modelId="{917FF45F-FC8F-4D94-B55A-00FBD846B747}" type="presParOf" srcId="{C29920BF-0781-43B3-9459-0BBD2C4583FF}" destId="{DA55352B-B7C7-4471-A426-AE0B18BFA063}" srcOrd="2" destOrd="0" presId="urn:microsoft.com/office/officeart/2005/8/layout/chevron2"/>
    <dgm:cxn modelId="{9EF27D79-E0E6-4D49-8958-8D6BC362D9AD}" type="presParOf" srcId="{DA55352B-B7C7-4471-A426-AE0B18BFA063}" destId="{78DBCE73-B432-4B40-8623-35E7E18864FD}" srcOrd="0" destOrd="0" presId="urn:microsoft.com/office/officeart/2005/8/layout/chevron2"/>
    <dgm:cxn modelId="{0DF9A6C6-D431-46FF-9E10-1A6E37ED5382}" type="presParOf" srcId="{DA55352B-B7C7-4471-A426-AE0B18BFA063}" destId="{5A6BE36A-45B9-4296-9917-A4D710C4ED1F}" srcOrd="1" destOrd="0" presId="urn:microsoft.com/office/officeart/2005/8/layout/chevron2"/>
    <dgm:cxn modelId="{35A27E5E-5F5F-43BC-9BC8-F3FB3AFAEA3A}" type="presParOf" srcId="{C29920BF-0781-43B3-9459-0BBD2C4583FF}" destId="{E7220AA4-370D-4C7B-AB72-26EA702F9983}" srcOrd="3" destOrd="0" presId="urn:microsoft.com/office/officeart/2005/8/layout/chevron2"/>
    <dgm:cxn modelId="{00FD8504-6F36-4BCF-91E7-E8EC98799B39}" type="presParOf" srcId="{C29920BF-0781-43B3-9459-0BBD2C4583FF}" destId="{3709EF2E-B01C-4338-8049-0924BAA049E4}" srcOrd="4" destOrd="0" presId="urn:microsoft.com/office/officeart/2005/8/layout/chevron2"/>
    <dgm:cxn modelId="{C3253FA0-2EB0-4E46-8544-191B634294F7}" type="presParOf" srcId="{3709EF2E-B01C-4338-8049-0924BAA049E4}" destId="{0A4563B4-08AD-476A-8699-1EA2A9A2E6BE}" srcOrd="0" destOrd="0" presId="urn:microsoft.com/office/officeart/2005/8/layout/chevron2"/>
    <dgm:cxn modelId="{937140FC-86CB-48D5-902B-FB2199369463}" type="presParOf" srcId="{3709EF2E-B01C-4338-8049-0924BAA049E4}" destId="{646BC2E7-8158-47DE-8D94-52EAA9F4E5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9501B5-75CD-4F82-9FA4-29334E938A3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DCE1F6-D60C-4F2F-8D6A-7708B368A73E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Collection centers</a:t>
          </a:r>
          <a:endParaRPr lang="en-IN" sz="1200" dirty="0">
            <a:solidFill>
              <a:schemeClr val="bg1"/>
            </a:solidFill>
          </a:endParaRPr>
        </a:p>
      </dgm:t>
    </dgm:pt>
    <dgm:pt modelId="{D63BF1D3-B2D3-4432-A8BC-F17AF660511D}" type="parTrans" cxnId="{0A1EF7B7-3BCC-4623-BF1E-D9E7C3791E4B}">
      <dgm:prSet/>
      <dgm:spPr/>
      <dgm:t>
        <a:bodyPr/>
        <a:lstStyle/>
        <a:p>
          <a:endParaRPr lang="en-IN"/>
        </a:p>
      </dgm:t>
    </dgm:pt>
    <dgm:pt modelId="{94B185E3-2FD3-46C5-BED5-678C2EFA799E}" type="sibTrans" cxnId="{0A1EF7B7-3BCC-4623-BF1E-D9E7C3791E4B}">
      <dgm:prSet/>
      <dgm:spPr/>
      <dgm:t>
        <a:bodyPr/>
        <a:lstStyle/>
        <a:p>
          <a:endParaRPr lang="en-IN"/>
        </a:p>
      </dgm:t>
    </dgm:pt>
    <dgm:pt modelId="{8AA53768-BDA6-49C5-BA79-EFE19A4DC01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Items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are checked for </a:t>
          </a:r>
          <a:r>
            <a:rPr lang="en-US" sz="1300" b="1" baseline="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QUALITY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. Weighed and farmers </a:t>
          </a:r>
          <a:r>
            <a:rPr lang="en-US" sz="1300" b="1" baseline="0" dirty="0">
              <a:latin typeface="Muli" panose="02000503000000000000" pitchFamily="2" charset="0"/>
              <a:cs typeface="MV Boli" panose="02000500030200090000" pitchFamily="2" charset="0"/>
            </a:rPr>
            <a:t>immediately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gets the </a:t>
          </a:r>
          <a:r>
            <a:rPr lang="en-US" sz="1300" b="1" baseline="0" dirty="0">
              <a:latin typeface="Muli" panose="02000503000000000000" pitchFamily="2" charset="0"/>
              <a:cs typeface="MV Boli" panose="02000500030200090000" pitchFamily="2" charset="0"/>
            </a:rPr>
            <a:t>receipt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.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ABF9D13E-A297-4FE0-B902-BA233EF065B8}" type="parTrans" cxnId="{66CD596A-AF02-4EA0-86FE-A73C28D9B998}">
      <dgm:prSet/>
      <dgm:spPr/>
      <dgm:t>
        <a:bodyPr/>
        <a:lstStyle/>
        <a:p>
          <a:endParaRPr lang="en-IN"/>
        </a:p>
      </dgm:t>
    </dgm:pt>
    <dgm:pt modelId="{B5F7B707-DDC8-4C95-AC11-D87ED12FCBB5}" type="sibTrans" cxnId="{66CD596A-AF02-4EA0-86FE-A73C28D9B998}">
      <dgm:prSet/>
      <dgm:spPr/>
      <dgm:t>
        <a:bodyPr/>
        <a:lstStyle/>
        <a:p>
          <a:endParaRPr lang="en-IN"/>
        </a:p>
      </dgm:t>
    </dgm:pt>
    <dgm:pt modelId="{5333FB48-0E8C-428D-A3B9-9E01638BA52E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Fulfillment Centers</a:t>
          </a:r>
          <a:endParaRPr lang="en-IN" sz="1200" dirty="0">
            <a:solidFill>
              <a:schemeClr val="bg1"/>
            </a:solidFill>
          </a:endParaRPr>
        </a:p>
      </dgm:t>
    </dgm:pt>
    <dgm:pt modelId="{87548467-2394-4F2B-8453-C5082677E95D}" type="parTrans" cxnId="{4A91215A-E458-42C7-BF34-BE643F2AACBC}">
      <dgm:prSet/>
      <dgm:spPr/>
      <dgm:t>
        <a:bodyPr/>
        <a:lstStyle/>
        <a:p>
          <a:endParaRPr lang="en-IN"/>
        </a:p>
      </dgm:t>
    </dgm:pt>
    <dgm:pt modelId="{59D1C9F3-8F5F-4337-9F33-48AE759A30E0}" type="sibTrans" cxnId="{4A91215A-E458-42C7-BF34-BE643F2AACBC}">
      <dgm:prSet/>
      <dgm:spPr/>
      <dgm:t>
        <a:bodyPr/>
        <a:lstStyle/>
        <a:p>
          <a:endParaRPr lang="en-IN"/>
        </a:p>
      </dgm:t>
    </dgm:pt>
    <dgm:pt modelId="{EC38495D-BCBF-410B-B3A1-6063B5DA00AA}">
      <dgm:prSet phldrT="[Text]" custT="1"/>
      <dgm:spPr/>
      <dgm:t>
        <a:bodyPr/>
        <a:lstStyle/>
        <a:p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Items from multiple fulfillment centers are brought to fulfillment centers, and </a:t>
          </a:r>
          <a:r>
            <a:rPr lang="en-US" sz="1300" b="1" dirty="0">
              <a:latin typeface="Muli" panose="02000503000000000000" pitchFamily="2" charset="0"/>
              <a:cs typeface="MV Boli" panose="02000500030200090000" pitchFamily="2" charset="0"/>
            </a:rPr>
            <a:t>batched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 according to distribution center wise as per customer demand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6E10E6F0-C455-46AF-8C10-62CA8C5AB0F5}" type="parTrans" cxnId="{04D5FE90-E89E-449C-938D-DDC3B65080EC}">
      <dgm:prSet/>
      <dgm:spPr/>
      <dgm:t>
        <a:bodyPr/>
        <a:lstStyle/>
        <a:p>
          <a:endParaRPr lang="en-IN"/>
        </a:p>
      </dgm:t>
    </dgm:pt>
    <dgm:pt modelId="{E91AED8A-7FEE-4124-B010-C57B6BF86C15}" type="sibTrans" cxnId="{04D5FE90-E89E-449C-938D-DDC3B65080EC}">
      <dgm:prSet/>
      <dgm:spPr/>
      <dgm:t>
        <a:bodyPr/>
        <a:lstStyle/>
        <a:p>
          <a:endParaRPr lang="en-IN"/>
        </a:p>
      </dgm:t>
    </dgm:pt>
    <dgm:pt modelId="{A8C9FC16-599E-4324-8B31-FB2043380BB2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Distribution Centers</a:t>
          </a:r>
          <a:endParaRPr lang="en-IN" sz="1200" dirty="0">
            <a:solidFill>
              <a:schemeClr val="bg1"/>
            </a:solidFill>
          </a:endParaRPr>
        </a:p>
      </dgm:t>
    </dgm:pt>
    <dgm:pt modelId="{86A00C85-8C0A-4C9E-9F85-56CC51FB9C12}" type="parTrans" cxnId="{C4A36D0E-4904-4158-938A-A83F62B0CA37}">
      <dgm:prSet/>
      <dgm:spPr/>
      <dgm:t>
        <a:bodyPr/>
        <a:lstStyle/>
        <a:p>
          <a:endParaRPr lang="en-IN"/>
        </a:p>
      </dgm:t>
    </dgm:pt>
    <dgm:pt modelId="{47FD5C7F-5DBB-4EFD-89FC-4CDFE5084954}" type="sibTrans" cxnId="{C4A36D0E-4904-4158-938A-A83F62B0CA37}">
      <dgm:prSet/>
      <dgm:spPr/>
      <dgm:t>
        <a:bodyPr/>
        <a:lstStyle/>
        <a:p>
          <a:endParaRPr lang="en-IN"/>
        </a:p>
      </dgm:t>
    </dgm:pt>
    <dgm:pt modelId="{DEB6123F-A9F9-4EB7-ABA0-E4B723178D03}">
      <dgm:prSet phldrT="[Text]" custT="1"/>
      <dgm:spPr/>
      <dgm:t>
        <a:bodyPr/>
        <a:lstStyle/>
        <a:p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Crates are loaded into vehicles and </a:t>
          </a:r>
          <a:r>
            <a:rPr lang="en-US" sz="1300" b="1" dirty="0">
              <a:latin typeface="Muli" panose="02000503000000000000" pitchFamily="2" charset="0"/>
              <a:cs typeface="MV Boli" panose="02000500030200090000" pitchFamily="2" charset="0"/>
            </a:rPr>
            <a:t>distributed</a:t>
          </a:r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.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D9F376C7-EF56-4611-84C7-AA4FAF6336E0}" type="sibTrans" cxnId="{6A4E678C-A7C3-4663-A274-267210980160}">
      <dgm:prSet/>
      <dgm:spPr/>
      <dgm:t>
        <a:bodyPr/>
        <a:lstStyle/>
        <a:p>
          <a:endParaRPr lang="en-IN"/>
        </a:p>
      </dgm:t>
    </dgm:pt>
    <dgm:pt modelId="{77AD9E50-744B-4161-BA24-22BC8B62E5BA}" type="parTrans" cxnId="{6A4E678C-A7C3-4663-A274-267210980160}">
      <dgm:prSet/>
      <dgm:spPr/>
      <dgm:t>
        <a:bodyPr/>
        <a:lstStyle/>
        <a:p>
          <a:endParaRPr lang="en-IN"/>
        </a:p>
      </dgm:t>
    </dgm:pt>
    <dgm:pt modelId="{773C940F-ACEC-4C77-A000-282EC45F352F}">
      <dgm:prSet phldrT="[Text]" custT="1"/>
      <dgm:spPr/>
      <dgm:t>
        <a:bodyPr/>
        <a:lstStyle/>
        <a:p>
          <a:r>
            <a:rPr lang="en-US" sz="1300" dirty="0">
              <a:latin typeface="Muli" panose="02000503000000000000" pitchFamily="2" charset="0"/>
              <a:cs typeface="MV Boli" panose="02000500030200090000" pitchFamily="2" charset="0"/>
            </a:rPr>
            <a:t>In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the way back, driver </a:t>
          </a:r>
          <a:r>
            <a:rPr lang="en-US" sz="1300" b="1" baseline="0" dirty="0">
              <a:latin typeface="Muli" panose="02000503000000000000" pitchFamily="2" charset="0"/>
              <a:cs typeface="MV Boli" panose="02000500030200090000" pitchFamily="2" charset="0"/>
            </a:rPr>
            <a:t>collects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b="1" baseline="0" dirty="0">
              <a:latin typeface="Muli" panose="02000503000000000000" pitchFamily="2" charset="0"/>
              <a:cs typeface="MV Boli" panose="02000500030200090000" pitchFamily="2" charset="0"/>
            </a:rPr>
            <a:t>empty crate and cash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both and </a:t>
          </a:r>
          <a:r>
            <a:rPr lang="en-US" sz="1300" b="1" baseline="0" dirty="0">
              <a:latin typeface="Muli" panose="02000503000000000000" pitchFamily="2" charset="0"/>
              <a:cs typeface="MV Boli" panose="02000500030200090000" pitchFamily="2" charset="0"/>
            </a:rPr>
            <a:t>deposit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it at </a:t>
          </a:r>
          <a:r>
            <a:rPr lang="en-US" sz="1300" b="1" baseline="0" dirty="0">
              <a:latin typeface="Muli" panose="02000503000000000000" pitchFamily="2" charset="0"/>
              <a:cs typeface="MV Boli" panose="02000500030200090000" pitchFamily="2" charset="0"/>
            </a:rPr>
            <a:t>D</a:t>
          </a:r>
          <a:r>
            <a:rPr lang="en-US" sz="1300" baseline="0" dirty="0">
              <a:latin typeface="Muli" panose="02000503000000000000" pitchFamily="2" charset="0"/>
              <a:cs typeface="MV Boli" panose="02000500030200090000" pitchFamily="2" charset="0"/>
            </a:rPr>
            <a:t> centers.</a:t>
          </a:r>
          <a:endParaRPr lang="en-IN" sz="1300" dirty="0">
            <a:latin typeface="Muli" panose="02000503000000000000" pitchFamily="2" charset="0"/>
            <a:cs typeface="MV Boli" panose="02000500030200090000" pitchFamily="2" charset="0"/>
          </a:endParaRPr>
        </a:p>
      </dgm:t>
    </dgm:pt>
    <dgm:pt modelId="{28785C1C-4963-467C-8712-0C287F88FF92}" type="parTrans" cxnId="{421D3B74-7007-4597-92F4-3391F6400722}">
      <dgm:prSet/>
      <dgm:spPr/>
      <dgm:t>
        <a:bodyPr/>
        <a:lstStyle/>
        <a:p>
          <a:endParaRPr lang="en-IN"/>
        </a:p>
      </dgm:t>
    </dgm:pt>
    <dgm:pt modelId="{2E609055-59D4-4AD3-A6D9-8ABA5351DE42}" type="sibTrans" cxnId="{421D3B74-7007-4597-92F4-3391F6400722}">
      <dgm:prSet/>
      <dgm:spPr/>
      <dgm:t>
        <a:bodyPr/>
        <a:lstStyle/>
        <a:p>
          <a:endParaRPr lang="en-IN"/>
        </a:p>
      </dgm:t>
    </dgm:pt>
    <dgm:pt modelId="{89C17496-7FF1-4193-A2A5-7DE72D9D3FF1}">
      <dgm:prSet phldrT="[Text]" custT="1"/>
      <dgm:spPr/>
      <dgm:t>
        <a:bodyPr/>
        <a:lstStyle/>
        <a:p>
          <a:r>
            <a:rPr lang="en-IN" sz="1300" dirty="0">
              <a:latin typeface="+mn-lt"/>
              <a:cs typeface="MV Boli" panose="02000500030200090000" pitchFamily="2" charset="0"/>
            </a:rPr>
            <a:t>Retailers</a:t>
          </a:r>
        </a:p>
      </dgm:t>
    </dgm:pt>
    <dgm:pt modelId="{F5E29D5F-1276-4E6E-9D72-A5160F61C9CF}" type="parTrans" cxnId="{C7B3F89A-9CC7-445F-8DD0-2C8AE2C20C83}">
      <dgm:prSet/>
      <dgm:spPr/>
      <dgm:t>
        <a:bodyPr/>
        <a:lstStyle/>
        <a:p>
          <a:endParaRPr lang="en-IN"/>
        </a:p>
      </dgm:t>
    </dgm:pt>
    <dgm:pt modelId="{83520C2E-6FF6-4E26-8FEC-59DAAFECEBF8}" type="sibTrans" cxnId="{C7B3F89A-9CC7-445F-8DD0-2C8AE2C20C83}">
      <dgm:prSet/>
      <dgm:spPr/>
      <dgm:t>
        <a:bodyPr/>
        <a:lstStyle/>
        <a:p>
          <a:endParaRPr lang="en-IN"/>
        </a:p>
      </dgm:t>
    </dgm:pt>
    <dgm:pt modelId="{C29920BF-0781-43B3-9459-0BBD2C4583FF}" type="pres">
      <dgm:prSet presAssocID="{B39501B5-75CD-4F82-9FA4-29334E938A36}" presName="linearFlow" presStyleCnt="0">
        <dgm:presLayoutVars>
          <dgm:dir/>
          <dgm:animLvl val="lvl"/>
          <dgm:resizeHandles val="exact"/>
        </dgm:presLayoutVars>
      </dgm:prSet>
      <dgm:spPr/>
    </dgm:pt>
    <dgm:pt modelId="{4686E386-7AAC-4E09-AD77-D3A9F80578DD}" type="pres">
      <dgm:prSet presAssocID="{83DCE1F6-D60C-4F2F-8D6A-7708B368A73E}" presName="composite" presStyleCnt="0"/>
      <dgm:spPr/>
    </dgm:pt>
    <dgm:pt modelId="{83807946-A80E-4F4E-906D-616389BA55FA}" type="pres">
      <dgm:prSet presAssocID="{83DCE1F6-D60C-4F2F-8D6A-7708B368A73E}" presName="parentText" presStyleLbl="alignNode1" presStyleIdx="0" presStyleCnt="4" custScaleX="128826" custScaleY="146154">
        <dgm:presLayoutVars>
          <dgm:chMax val="1"/>
          <dgm:bulletEnabled val="1"/>
        </dgm:presLayoutVars>
      </dgm:prSet>
      <dgm:spPr/>
    </dgm:pt>
    <dgm:pt modelId="{2682A27B-0EC4-4ED5-AA16-5E557CFF946B}" type="pres">
      <dgm:prSet presAssocID="{83DCE1F6-D60C-4F2F-8D6A-7708B368A73E}" presName="descendantText" presStyleLbl="alignAcc1" presStyleIdx="0" presStyleCnt="4" custScaleX="93074" custScaleY="177437" custLinFactNeighborX="646" custLinFactNeighborY="-2045">
        <dgm:presLayoutVars>
          <dgm:bulletEnabled val="1"/>
        </dgm:presLayoutVars>
      </dgm:prSet>
      <dgm:spPr/>
    </dgm:pt>
    <dgm:pt modelId="{4E32267C-EEA6-4C06-957D-16939D64B0E2}" type="pres">
      <dgm:prSet presAssocID="{94B185E3-2FD3-46C5-BED5-678C2EFA799E}" presName="sp" presStyleCnt="0"/>
      <dgm:spPr/>
    </dgm:pt>
    <dgm:pt modelId="{DA55352B-B7C7-4471-A426-AE0B18BFA063}" type="pres">
      <dgm:prSet presAssocID="{5333FB48-0E8C-428D-A3B9-9E01638BA52E}" presName="composite" presStyleCnt="0"/>
      <dgm:spPr/>
    </dgm:pt>
    <dgm:pt modelId="{78DBCE73-B432-4B40-8623-35E7E18864FD}" type="pres">
      <dgm:prSet presAssocID="{5333FB48-0E8C-428D-A3B9-9E01638BA52E}" presName="parentText" presStyleLbl="alignNode1" presStyleIdx="1" presStyleCnt="4" custScaleX="121178">
        <dgm:presLayoutVars>
          <dgm:chMax val="1"/>
          <dgm:bulletEnabled val="1"/>
        </dgm:presLayoutVars>
      </dgm:prSet>
      <dgm:spPr/>
    </dgm:pt>
    <dgm:pt modelId="{5A6BE36A-45B9-4296-9917-A4D710C4ED1F}" type="pres">
      <dgm:prSet presAssocID="{5333FB48-0E8C-428D-A3B9-9E01638BA52E}" presName="descendantText" presStyleLbl="alignAcc1" presStyleIdx="1" presStyleCnt="4" custScaleX="92076" custScaleY="119862" custLinFactNeighborX="944" custLinFactNeighborY="-5771">
        <dgm:presLayoutVars>
          <dgm:bulletEnabled val="1"/>
        </dgm:presLayoutVars>
      </dgm:prSet>
      <dgm:spPr/>
    </dgm:pt>
    <dgm:pt modelId="{E7220AA4-370D-4C7B-AB72-26EA702F9983}" type="pres">
      <dgm:prSet presAssocID="{59D1C9F3-8F5F-4337-9F33-48AE759A30E0}" presName="sp" presStyleCnt="0"/>
      <dgm:spPr/>
    </dgm:pt>
    <dgm:pt modelId="{3709EF2E-B01C-4338-8049-0924BAA049E4}" type="pres">
      <dgm:prSet presAssocID="{A8C9FC16-599E-4324-8B31-FB2043380BB2}" presName="composite" presStyleCnt="0"/>
      <dgm:spPr/>
    </dgm:pt>
    <dgm:pt modelId="{0A4563B4-08AD-476A-8699-1EA2A9A2E6BE}" type="pres">
      <dgm:prSet presAssocID="{A8C9FC16-599E-4324-8B31-FB2043380BB2}" presName="parentText" presStyleLbl="alignNode1" presStyleIdx="2" presStyleCnt="4" custScaleX="124440" custLinFactNeighborY="-1321">
        <dgm:presLayoutVars>
          <dgm:chMax val="1"/>
          <dgm:bulletEnabled val="1"/>
        </dgm:presLayoutVars>
      </dgm:prSet>
      <dgm:spPr/>
    </dgm:pt>
    <dgm:pt modelId="{646BC2E7-8158-47DE-8D94-52EAA9F4E58D}" type="pres">
      <dgm:prSet presAssocID="{A8C9FC16-599E-4324-8B31-FB2043380BB2}" presName="descendantText" presStyleLbl="alignAcc1" presStyleIdx="2" presStyleCnt="4" custScaleX="93948" custLinFactNeighborX="1142" custLinFactNeighborY="708">
        <dgm:presLayoutVars>
          <dgm:bulletEnabled val="1"/>
        </dgm:presLayoutVars>
      </dgm:prSet>
      <dgm:spPr/>
    </dgm:pt>
    <dgm:pt modelId="{1661CFB8-4BF8-4F04-82E9-36C3EDF31EAD}" type="pres">
      <dgm:prSet presAssocID="{47FD5C7F-5DBB-4EFD-89FC-4CDFE5084954}" presName="sp" presStyleCnt="0"/>
      <dgm:spPr/>
    </dgm:pt>
    <dgm:pt modelId="{47E5BB8B-37F8-4700-A103-C9A3FF4367F0}" type="pres">
      <dgm:prSet presAssocID="{89C17496-7FF1-4193-A2A5-7DE72D9D3FF1}" presName="composite" presStyleCnt="0"/>
      <dgm:spPr/>
    </dgm:pt>
    <dgm:pt modelId="{3C2DFA8F-67EC-43C9-8952-418D0F67719E}" type="pres">
      <dgm:prSet presAssocID="{89C17496-7FF1-4193-A2A5-7DE72D9D3FF1}" presName="parentText" presStyleLbl="alignNode1" presStyleIdx="3" presStyleCnt="4" custScaleX="126877" custLinFactNeighborX="-3148" custLinFactNeighborY="-12203">
        <dgm:presLayoutVars>
          <dgm:chMax val="1"/>
          <dgm:bulletEnabled val="1"/>
        </dgm:presLayoutVars>
      </dgm:prSet>
      <dgm:spPr/>
    </dgm:pt>
    <dgm:pt modelId="{B156B8C9-BF4F-4FDB-9FE4-08F7D027B763}" type="pres">
      <dgm:prSet presAssocID="{89C17496-7FF1-4193-A2A5-7DE72D9D3FF1}" presName="descendantText" presStyleLbl="alignAcc1" presStyleIdx="3" presStyleCnt="4" custScaleX="91854" custScaleY="154884" custLinFactNeighborX="-587" custLinFactNeighborY="-2825">
        <dgm:presLayoutVars>
          <dgm:bulletEnabled val="1"/>
        </dgm:presLayoutVars>
      </dgm:prSet>
      <dgm:spPr/>
    </dgm:pt>
  </dgm:ptLst>
  <dgm:cxnLst>
    <dgm:cxn modelId="{5BDFF409-CB57-40B9-848F-3A2D845737B1}" type="presOf" srcId="{EC38495D-BCBF-410B-B3A1-6063B5DA00AA}" destId="{5A6BE36A-45B9-4296-9917-A4D710C4ED1F}" srcOrd="0" destOrd="0" presId="urn:microsoft.com/office/officeart/2005/8/layout/chevron2"/>
    <dgm:cxn modelId="{C4A36D0E-4904-4158-938A-A83F62B0CA37}" srcId="{B39501B5-75CD-4F82-9FA4-29334E938A36}" destId="{A8C9FC16-599E-4324-8B31-FB2043380BB2}" srcOrd="2" destOrd="0" parTransId="{86A00C85-8C0A-4C9E-9F85-56CC51FB9C12}" sibTransId="{47FD5C7F-5DBB-4EFD-89FC-4CDFE5084954}"/>
    <dgm:cxn modelId="{40B21B1E-5941-4D19-B789-E23F02C037DE}" type="presOf" srcId="{8AA53768-BDA6-49C5-BA79-EFE19A4DC018}" destId="{2682A27B-0EC4-4ED5-AA16-5E557CFF946B}" srcOrd="0" destOrd="0" presId="urn:microsoft.com/office/officeart/2005/8/layout/chevron2"/>
    <dgm:cxn modelId="{D6EC9126-7B60-4FC6-9639-D12AF8802F72}" type="presOf" srcId="{DEB6123F-A9F9-4EB7-ABA0-E4B723178D03}" destId="{646BC2E7-8158-47DE-8D94-52EAA9F4E58D}" srcOrd="0" destOrd="0" presId="urn:microsoft.com/office/officeart/2005/8/layout/chevron2"/>
    <dgm:cxn modelId="{CF05EC30-D697-46F8-9B45-C679F6D15D93}" type="presOf" srcId="{773C940F-ACEC-4C77-A000-282EC45F352F}" destId="{B156B8C9-BF4F-4FDB-9FE4-08F7D027B763}" srcOrd="0" destOrd="0" presId="urn:microsoft.com/office/officeart/2005/8/layout/chevron2"/>
    <dgm:cxn modelId="{66CD596A-AF02-4EA0-86FE-A73C28D9B998}" srcId="{83DCE1F6-D60C-4F2F-8D6A-7708B368A73E}" destId="{8AA53768-BDA6-49C5-BA79-EFE19A4DC018}" srcOrd="0" destOrd="0" parTransId="{ABF9D13E-A297-4FE0-B902-BA233EF065B8}" sibTransId="{B5F7B707-DDC8-4C95-AC11-D87ED12FCBB5}"/>
    <dgm:cxn modelId="{FDB2EE6C-4DF8-41DB-9D9E-4AD846E469A9}" type="presOf" srcId="{5333FB48-0E8C-428D-A3B9-9E01638BA52E}" destId="{78DBCE73-B432-4B40-8623-35E7E18864FD}" srcOrd="0" destOrd="0" presId="urn:microsoft.com/office/officeart/2005/8/layout/chevron2"/>
    <dgm:cxn modelId="{421D3B74-7007-4597-92F4-3391F6400722}" srcId="{89C17496-7FF1-4193-A2A5-7DE72D9D3FF1}" destId="{773C940F-ACEC-4C77-A000-282EC45F352F}" srcOrd="0" destOrd="0" parTransId="{28785C1C-4963-467C-8712-0C287F88FF92}" sibTransId="{2E609055-59D4-4AD3-A6D9-8ABA5351DE42}"/>
    <dgm:cxn modelId="{4A91215A-E458-42C7-BF34-BE643F2AACBC}" srcId="{B39501B5-75CD-4F82-9FA4-29334E938A36}" destId="{5333FB48-0E8C-428D-A3B9-9E01638BA52E}" srcOrd="1" destOrd="0" parTransId="{87548467-2394-4F2B-8453-C5082677E95D}" sibTransId="{59D1C9F3-8F5F-4337-9F33-48AE759A30E0}"/>
    <dgm:cxn modelId="{6A4E678C-A7C3-4663-A274-267210980160}" srcId="{A8C9FC16-599E-4324-8B31-FB2043380BB2}" destId="{DEB6123F-A9F9-4EB7-ABA0-E4B723178D03}" srcOrd="0" destOrd="0" parTransId="{77AD9E50-744B-4161-BA24-22BC8B62E5BA}" sibTransId="{D9F376C7-EF56-4611-84C7-AA4FAF6336E0}"/>
    <dgm:cxn modelId="{04D5FE90-E89E-449C-938D-DDC3B65080EC}" srcId="{5333FB48-0E8C-428D-A3B9-9E01638BA52E}" destId="{EC38495D-BCBF-410B-B3A1-6063B5DA00AA}" srcOrd="0" destOrd="0" parTransId="{6E10E6F0-C455-46AF-8C10-62CA8C5AB0F5}" sibTransId="{E91AED8A-7FEE-4124-B010-C57B6BF86C15}"/>
    <dgm:cxn modelId="{A1F28199-9DA4-4AD5-85D8-CFEB10291A7F}" type="presOf" srcId="{89C17496-7FF1-4193-A2A5-7DE72D9D3FF1}" destId="{3C2DFA8F-67EC-43C9-8952-418D0F67719E}" srcOrd="0" destOrd="0" presId="urn:microsoft.com/office/officeart/2005/8/layout/chevron2"/>
    <dgm:cxn modelId="{C7B3F89A-9CC7-445F-8DD0-2C8AE2C20C83}" srcId="{B39501B5-75CD-4F82-9FA4-29334E938A36}" destId="{89C17496-7FF1-4193-A2A5-7DE72D9D3FF1}" srcOrd="3" destOrd="0" parTransId="{F5E29D5F-1276-4E6E-9D72-A5160F61C9CF}" sibTransId="{83520C2E-6FF6-4E26-8FEC-59DAAFECEBF8}"/>
    <dgm:cxn modelId="{0A1EF7B7-3BCC-4623-BF1E-D9E7C3791E4B}" srcId="{B39501B5-75CD-4F82-9FA4-29334E938A36}" destId="{83DCE1F6-D60C-4F2F-8D6A-7708B368A73E}" srcOrd="0" destOrd="0" parTransId="{D63BF1D3-B2D3-4432-A8BC-F17AF660511D}" sibTransId="{94B185E3-2FD3-46C5-BED5-678C2EFA799E}"/>
    <dgm:cxn modelId="{368787CC-BD4E-4C6A-91F9-A56714B89A7E}" type="presOf" srcId="{B39501B5-75CD-4F82-9FA4-29334E938A36}" destId="{C29920BF-0781-43B3-9459-0BBD2C4583FF}" srcOrd="0" destOrd="0" presId="urn:microsoft.com/office/officeart/2005/8/layout/chevron2"/>
    <dgm:cxn modelId="{F38926D2-8A06-4597-9EAB-0800EB4455E9}" type="presOf" srcId="{A8C9FC16-599E-4324-8B31-FB2043380BB2}" destId="{0A4563B4-08AD-476A-8699-1EA2A9A2E6BE}" srcOrd="0" destOrd="0" presId="urn:microsoft.com/office/officeart/2005/8/layout/chevron2"/>
    <dgm:cxn modelId="{3B4D55F4-5FA2-4FE3-9058-667DC1A0ED26}" type="presOf" srcId="{83DCE1F6-D60C-4F2F-8D6A-7708B368A73E}" destId="{83807946-A80E-4F4E-906D-616389BA55FA}" srcOrd="0" destOrd="0" presId="urn:microsoft.com/office/officeart/2005/8/layout/chevron2"/>
    <dgm:cxn modelId="{9B9BF8F1-7829-45A0-9223-DD70E1EC2327}" type="presParOf" srcId="{C29920BF-0781-43B3-9459-0BBD2C4583FF}" destId="{4686E386-7AAC-4E09-AD77-D3A9F80578DD}" srcOrd="0" destOrd="0" presId="urn:microsoft.com/office/officeart/2005/8/layout/chevron2"/>
    <dgm:cxn modelId="{771DB1F1-341E-434E-BE79-F2FB3DA67B4D}" type="presParOf" srcId="{4686E386-7AAC-4E09-AD77-D3A9F80578DD}" destId="{83807946-A80E-4F4E-906D-616389BA55FA}" srcOrd="0" destOrd="0" presId="urn:microsoft.com/office/officeart/2005/8/layout/chevron2"/>
    <dgm:cxn modelId="{AC088DE4-1535-4332-85A4-0A2E572AD0D9}" type="presParOf" srcId="{4686E386-7AAC-4E09-AD77-D3A9F80578DD}" destId="{2682A27B-0EC4-4ED5-AA16-5E557CFF946B}" srcOrd="1" destOrd="0" presId="urn:microsoft.com/office/officeart/2005/8/layout/chevron2"/>
    <dgm:cxn modelId="{F76633A1-15B2-44F5-96FE-0E87BFAA65C8}" type="presParOf" srcId="{C29920BF-0781-43B3-9459-0BBD2C4583FF}" destId="{4E32267C-EEA6-4C06-957D-16939D64B0E2}" srcOrd="1" destOrd="0" presId="urn:microsoft.com/office/officeart/2005/8/layout/chevron2"/>
    <dgm:cxn modelId="{917FF45F-FC8F-4D94-B55A-00FBD846B747}" type="presParOf" srcId="{C29920BF-0781-43B3-9459-0BBD2C4583FF}" destId="{DA55352B-B7C7-4471-A426-AE0B18BFA063}" srcOrd="2" destOrd="0" presId="urn:microsoft.com/office/officeart/2005/8/layout/chevron2"/>
    <dgm:cxn modelId="{9EF27D79-E0E6-4D49-8958-8D6BC362D9AD}" type="presParOf" srcId="{DA55352B-B7C7-4471-A426-AE0B18BFA063}" destId="{78DBCE73-B432-4B40-8623-35E7E18864FD}" srcOrd="0" destOrd="0" presId="urn:microsoft.com/office/officeart/2005/8/layout/chevron2"/>
    <dgm:cxn modelId="{0DF9A6C6-D431-46FF-9E10-1A6E37ED5382}" type="presParOf" srcId="{DA55352B-B7C7-4471-A426-AE0B18BFA063}" destId="{5A6BE36A-45B9-4296-9917-A4D710C4ED1F}" srcOrd="1" destOrd="0" presId="urn:microsoft.com/office/officeart/2005/8/layout/chevron2"/>
    <dgm:cxn modelId="{35A27E5E-5F5F-43BC-9BC8-F3FB3AFAEA3A}" type="presParOf" srcId="{C29920BF-0781-43B3-9459-0BBD2C4583FF}" destId="{E7220AA4-370D-4C7B-AB72-26EA702F9983}" srcOrd="3" destOrd="0" presId="urn:microsoft.com/office/officeart/2005/8/layout/chevron2"/>
    <dgm:cxn modelId="{00FD8504-6F36-4BCF-91E7-E8EC98799B39}" type="presParOf" srcId="{C29920BF-0781-43B3-9459-0BBD2C4583FF}" destId="{3709EF2E-B01C-4338-8049-0924BAA049E4}" srcOrd="4" destOrd="0" presId="urn:microsoft.com/office/officeart/2005/8/layout/chevron2"/>
    <dgm:cxn modelId="{C3253FA0-2EB0-4E46-8544-191B634294F7}" type="presParOf" srcId="{3709EF2E-B01C-4338-8049-0924BAA049E4}" destId="{0A4563B4-08AD-476A-8699-1EA2A9A2E6BE}" srcOrd="0" destOrd="0" presId="urn:microsoft.com/office/officeart/2005/8/layout/chevron2"/>
    <dgm:cxn modelId="{937140FC-86CB-48D5-902B-FB2199369463}" type="presParOf" srcId="{3709EF2E-B01C-4338-8049-0924BAA049E4}" destId="{646BC2E7-8158-47DE-8D94-52EAA9F4E58D}" srcOrd="1" destOrd="0" presId="urn:microsoft.com/office/officeart/2005/8/layout/chevron2"/>
    <dgm:cxn modelId="{5B229A77-05E3-4E70-89C3-F9AA53C5A0AC}" type="presParOf" srcId="{C29920BF-0781-43B3-9459-0BBD2C4583FF}" destId="{1661CFB8-4BF8-4F04-82E9-36C3EDF31EAD}" srcOrd="5" destOrd="0" presId="urn:microsoft.com/office/officeart/2005/8/layout/chevron2"/>
    <dgm:cxn modelId="{C2DFCD23-FE76-43B2-935C-1233FACA96D4}" type="presParOf" srcId="{C29920BF-0781-43B3-9459-0BBD2C4583FF}" destId="{47E5BB8B-37F8-4700-A103-C9A3FF4367F0}" srcOrd="6" destOrd="0" presId="urn:microsoft.com/office/officeart/2005/8/layout/chevron2"/>
    <dgm:cxn modelId="{AA65AAA3-B75F-4F4E-BF9A-2E1530591B95}" type="presParOf" srcId="{47E5BB8B-37F8-4700-A103-C9A3FF4367F0}" destId="{3C2DFA8F-67EC-43C9-8952-418D0F67719E}" srcOrd="0" destOrd="0" presId="urn:microsoft.com/office/officeart/2005/8/layout/chevron2"/>
    <dgm:cxn modelId="{3C36F67C-CF79-45D7-B0E0-919420C706B0}" type="presParOf" srcId="{47E5BB8B-37F8-4700-A103-C9A3FF4367F0}" destId="{B156B8C9-BF4F-4FDB-9FE4-08F7D027B7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05C195-E69B-41B9-9C93-5B62372545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72ED7E-D238-410B-BA8A-579D7B2D4FE9}">
      <dgm:prSet phldrT="[Text]" custT="1"/>
      <dgm:spPr>
        <a:solidFill>
          <a:schemeClr val="bg1">
            <a:alpha val="20000"/>
          </a:schemeClr>
        </a:solidFill>
      </dgm:spPr>
      <dgm:t>
        <a:bodyPr/>
        <a:lstStyle/>
        <a:p>
          <a:pPr>
            <a:buClr>
              <a:schemeClr val="bg2"/>
            </a:buClr>
            <a:buFont typeface="Arial" panose="020B0604020202020204" pitchFamily="34" charset="0"/>
            <a:buChar char="•"/>
          </a:pP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Implementing </a:t>
          </a:r>
          <a:r>
            <a:rPr lang="en-IN" sz="11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feedback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after every transaction and even getting to know how they found out about the service so that it can be further improved.</a:t>
          </a:r>
          <a:endParaRPr lang="en-IN" sz="1100" dirty="0">
            <a:solidFill>
              <a:schemeClr val="tx1">
                <a:lumMod val="50000"/>
              </a:schemeClr>
            </a:solidFill>
          </a:endParaRPr>
        </a:p>
      </dgm:t>
    </dgm:pt>
    <dgm:pt modelId="{DDC9DCFD-2C79-4DDF-B28C-594AA17EDC31}" type="parTrans" cxnId="{E1A1371F-ED1E-43EC-81AE-FCEA54550B05}">
      <dgm:prSet/>
      <dgm:spPr/>
      <dgm:t>
        <a:bodyPr/>
        <a:lstStyle/>
        <a:p>
          <a:endParaRPr lang="en-IN"/>
        </a:p>
      </dgm:t>
    </dgm:pt>
    <dgm:pt modelId="{72802014-5D48-455B-8674-D9FCB0C3616B}" type="sibTrans" cxnId="{E1A1371F-ED1E-43EC-81AE-FCEA54550B05}">
      <dgm:prSet/>
      <dgm:spPr/>
      <dgm:t>
        <a:bodyPr/>
        <a:lstStyle/>
        <a:p>
          <a:endParaRPr lang="en-IN"/>
        </a:p>
      </dgm:t>
    </dgm:pt>
    <dgm:pt modelId="{5E454EA9-C4E7-48EA-9AD8-484856C1B4AD}">
      <dgm:prSet phldrT="[Text]" custT="1"/>
      <dgm:spPr>
        <a:solidFill>
          <a:schemeClr val="bg1"/>
        </a:solidFill>
      </dgm:spPr>
      <dgm:t>
        <a:bodyPr/>
        <a:lstStyle/>
        <a:p>
          <a:pPr>
            <a:buClr>
              <a:schemeClr val="bg2"/>
            </a:buClr>
            <a:buFont typeface="Arial" panose="020B0604020202020204" pitchFamily="34" charset="0"/>
            <a:buChar char="•"/>
          </a:pP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Advertising blogs released by the company itself over popular social media handles such as </a:t>
          </a:r>
          <a:r>
            <a:rPr lang="en-IN" sz="11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Facebook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.</a:t>
          </a:r>
          <a:endParaRPr lang="en-IN" sz="1100" dirty="0">
            <a:solidFill>
              <a:schemeClr val="tx1">
                <a:lumMod val="50000"/>
              </a:schemeClr>
            </a:solidFill>
          </a:endParaRPr>
        </a:p>
      </dgm:t>
    </dgm:pt>
    <dgm:pt modelId="{229596EB-D4CC-484D-A502-C359881DDCFA}" type="parTrans" cxnId="{D700AC2C-9B31-401F-9B56-ECA9CBE64FC0}">
      <dgm:prSet/>
      <dgm:spPr/>
      <dgm:t>
        <a:bodyPr/>
        <a:lstStyle/>
        <a:p>
          <a:endParaRPr lang="en-IN"/>
        </a:p>
      </dgm:t>
    </dgm:pt>
    <dgm:pt modelId="{A5311F91-D708-453C-A860-143BAD6C6B16}" type="sibTrans" cxnId="{D700AC2C-9B31-401F-9B56-ECA9CBE64FC0}">
      <dgm:prSet/>
      <dgm:spPr/>
      <dgm:t>
        <a:bodyPr/>
        <a:lstStyle/>
        <a:p>
          <a:endParaRPr lang="en-IN"/>
        </a:p>
      </dgm:t>
    </dgm:pt>
    <dgm:pt modelId="{31391ADE-82FD-4656-B053-9A8B0D16042A}">
      <dgm:prSet phldrT="[Text]" custT="1"/>
      <dgm:spPr>
        <a:solidFill>
          <a:schemeClr val="bg1"/>
        </a:solidFill>
      </dgm:spPr>
      <dgm:t>
        <a:bodyPr/>
        <a:lstStyle/>
        <a:p>
          <a:pPr>
            <a:buClr>
              <a:schemeClr val="bg2"/>
            </a:buClr>
            <a:buFont typeface="Arial" panose="020B0604020202020204" pitchFamily="34" charset="0"/>
            <a:buChar char="•"/>
          </a:pP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Conducting offline </a:t>
          </a:r>
          <a:r>
            <a:rPr lang="en-IN" sz="11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workshops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for rural farmers around 3-5 villages and explaining how services of </a:t>
          </a:r>
          <a:r>
            <a:rPr lang="en-IN" sz="1100" dirty="0" err="1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Ninjacart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benefit them and having one to one conversations with them which even helps </a:t>
          </a:r>
          <a:r>
            <a:rPr lang="en-IN" sz="1100" dirty="0" err="1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Ninjacart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re innovate itself. This can be then even increased to a larger scale.</a:t>
          </a:r>
          <a:endParaRPr lang="en-IN" sz="1100" dirty="0">
            <a:solidFill>
              <a:schemeClr val="tx1">
                <a:lumMod val="50000"/>
              </a:schemeClr>
            </a:solidFill>
          </a:endParaRPr>
        </a:p>
      </dgm:t>
    </dgm:pt>
    <dgm:pt modelId="{B1A4A103-1CD9-479A-8552-F13BA52ED8E1}" type="parTrans" cxnId="{7B45A468-6EEC-4EBB-B5DB-B207FC52677F}">
      <dgm:prSet/>
      <dgm:spPr/>
      <dgm:t>
        <a:bodyPr/>
        <a:lstStyle/>
        <a:p>
          <a:endParaRPr lang="en-IN"/>
        </a:p>
      </dgm:t>
    </dgm:pt>
    <dgm:pt modelId="{92DAFF58-011F-42FA-92C5-858DCD23A51C}" type="sibTrans" cxnId="{7B45A468-6EEC-4EBB-B5DB-B207FC52677F}">
      <dgm:prSet/>
      <dgm:spPr/>
      <dgm:t>
        <a:bodyPr/>
        <a:lstStyle/>
        <a:p>
          <a:endParaRPr lang="en-IN"/>
        </a:p>
      </dgm:t>
    </dgm:pt>
    <dgm:pt modelId="{8C7840FE-2FB4-474E-B2B1-121EAA6C7032}">
      <dgm:prSet phldrT="[Text]" custT="1"/>
      <dgm:spPr>
        <a:solidFill>
          <a:schemeClr val="bg1"/>
        </a:solidFill>
      </dgm:spPr>
      <dgm:t>
        <a:bodyPr/>
        <a:lstStyle/>
        <a:p>
          <a:pPr>
            <a:buClr>
              <a:schemeClr val="bg2"/>
            </a:buClr>
            <a:buFont typeface="Arial" panose="020B0604020202020204" pitchFamily="34" charset="0"/>
            <a:buChar char="•"/>
          </a:pP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Offline advertising can also be done in places such as rural </a:t>
          </a:r>
          <a:r>
            <a:rPr lang="en-IN" sz="11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cinema theatres.</a:t>
          </a:r>
          <a:endParaRPr lang="en-IN" sz="1100" dirty="0">
            <a:solidFill>
              <a:schemeClr val="tx1">
                <a:lumMod val="50000"/>
              </a:schemeClr>
            </a:solidFill>
          </a:endParaRPr>
        </a:p>
      </dgm:t>
    </dgm:pt>
    <dgm:pt modelId="{0A365AF0-AD4E-459A-B9BB-DD3D46A98AE1}" type="parTrans" cxnId="{FB56AD56-3FD4-4627-8B74-7A766122EAD4}">
      <dgm:prSet/>
      <dgm:spPr/>
      <dgm:t>
        <a:bodyPr/>
        <a:lstStyle/>
        <a:p>
          <a:endParaRPr lang="en-IN"/>
        </a:p>
      </dgm:t>
    </dgm:pt>
    <dgm:pt modelId="{5FC0A4F7-A9B8-4F96-A5CF-8D47BAC1889E}" type="sibTrans" cxnId="{FB56AD56-3FD4-4627-8B74-7A766122EAD4}">
      <dgm:prSet/>
      <dgm:spPr/>
      <dgm:t>
        <a:bodyPr/>
        <a:lstStyle/>
        <a:p>
          <a:endParaRPr lang="en-IN"/>
        </a:p>
      </dgm:t>
    </dgm:pt>
    <dgm:pt modelId="{DF11D247-C258-4DE8-8994-34533503EDFE}">
      <dgm:prSet phldrT="[Text]" custT="1"/>
      <dgm:spPr>
        <a:solidFill>
          <a:schemeClr val="bg1"/>
        </a:solidFill>
      </dgm:spPr>
      <dgm:t>
        <a:bodyPr/>
        <a:lstStyle/>
        <a:p>
          <a:pPr>
            <a:buClr>
              <a:schemeClr val="bg2"/>
            </a:buClr>
            <a:buFont typeface="Arial" panose="020B0604020202020204" pitchFamily="34" charset="0"/>
            <a:buChar char="•"/>
          </a:pPr>
          <a:r>
            <a:rPr lang="en-IN" sz="11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Analysing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current data and drawing some insights from it.</a:t>
          </a:r>
          <a:endParaRPr lang="en-IN" sz="1100" dirty="0">
            <a:solidFill>
              <a:schemeClr val="tx1">
                <a:lumMod val="50000"/>
              </a:schemeClr>
            </a:solidFill>
          </a:endParaRPr>
        </a:p>
      </dgm:t>
    </dgm:pt>
    <dgm:pt modelId="{A6C45E9C-F2AF-4002-964F-1E8643C93BB0}" type="parTrans" cxnId="{239E00A4-EFBB-4632-831D-648FC58B43B7}">
      <dgm:prSet/>
      <dgm:spPr/>
      <dgm:t>
        <a:bodyPr/>
        <a:lstStyle/>
        <a:p>
          <a:endParaRPr lang="en-IN"/>
        </a:p>
      </dgm:t>
    </dgm:pt>
    <dgm:pt modelId="{7FABCEB4-B681-40D9-BF56-79E9F9374B42}" type="sibTrans" cxnId="{239E00A4-EFBB-4632-831D-648FC58B43B7}">
      <dgm:prSet/>
      <dgm:spPr/>
      <dgm:t>
        <a:bodyPr/>
        <a:lstStyle/>
        <a:p>
          <a:endParaRPr lang="en-IN"/>
        </a:p>
      </dgm:t>
    </dgm:pt>
    <dgm:pt modelId="{108D03DF-8168-466D-A384-B74EF87C9481}">
      <dgm:prSet phldrT="[Text]" custT="1"/>
      <dgm:spPr>
        <a:solidFill>
          <a:schemeClr val="bg1"/>
        </a:solidFill>
      </dgm:spPr>
      <dgm:t>
        <a:bodyPr/>
        <a:lstStyle/>
        <a:p>
          <a:pPr>
            <a:buClr>
              <a:schemeClr val="bg2"/>
            </a:buClr>
            <a:buFont typeface="Arial" panose="020B0604020202020204" pitchFamily="34" charset="0"/>
            <a:buChar char="•"/>
          </a:pPr>
          <a:r>
            <a:rPr lang="en-IN" sz="11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Partnering</a:t>
          </a:r>
          <a:r>
            <a:rPr lang="en-IN" sz="11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with local stores where farmers acquire seeds , fertilizers and tools can also be done. </a:t>
          </a:r>
          <a:endParaRPr lang="en-IN" sz="1100" dirty="0">
            <a:solidFill>
              <a:schemeClr val="tx1">
                <a:lumMod val="50000"/>
              </a:schemeClr>
            </a:solidFill>
          </a:endParaRPr>
        </a:p>
      </dgm:t>
    </dgm:pt>
    <dgm:pt modelId="{85AF924B-9039-484F-9DEF-828272A7EC5E}" type="parTrans" cxnId="{BF715FA4-ADE2-4017-8D61-7029B2869177}">
      <dgm:prSet/>
      <dgm:spPr/>
      <dgm:t>
        <a:bodyPr/>
        <a:lstStyle/>
        <a:p>
          <a:endParaRPr lang="en-IN"/>
        </a:p>
      </dgm:t>
    </dgm:pt>
    <dgm:pt modelId="{D632D834-C2D3-42B2-8588-3A11723BDE4D}" type="sibTrans" cxnId="{BF715FA4-ADE2-4017-8D61-7029B2869177}">
      <dgm:prSet/>
      <dgm:spPr/>
      <dgm:t>
        <a:bodyPr/>
        <a:lstStyle/>
        <a:p>
          <a:endParaRPr lang="en-IN"/>
        </a:p>
      </dgm:t>
    </dgm:pt>
    <dgm:pt modelId="{B35FDFB2-B761-4FB9-B19E-44C44B21BFCC}" type="pres">
      <dgm:prSet presAssocID="{0D05C195-E69B-41B9-9C93-5B62372545FE}" presName="Name0" presStyleCnt="0">
        <dgm:presLayoutVars>
          <dgm:chMax val="7"/>
          <dgm:chPref val="7"/>
          <dgm:dir/>
        </dgm:presLayoutVars>
      </dgm:prSet>
      <dgm:spPr/>
    </dgm:pt>
    <dgm:pt modelId="{45A42AC6-6706-4FA1-A6E5-303E8A26A35F}" type="pres">
      <dgm:prSet presAssocID="{0D05C195-E69B-41B9-9C93-5B62372545FE}" presName="Name1" presStyleCnt="0"/>
      <dgm:spPr/>
    </dgm:pt>
    <dgm:pt modelId="{1EEA176D-BADB-4EEC-BA71-250342D59557}" type="pres">
      <dgm:prSet presAssocID="{0D05C195-E69B-41B9-9C93-5B62372545FE}" presName="cycle" presStyleCnt="0"/>
      <dgm:spPr/>
    </dgm:pt>
    <dgm:pt modelId="{5FDE70C0-6EB6-4864-9E90-BCAB58E3282A}" type="pres">
      <dgm:prSet presAssocID="{0D05C195-E69B-41B9-9C93-5B62372545FE}" presName="srcNode" presStyleLbl="node1" presStyleIdx="0" presStyleCnt="6"/>
      <dgm:spPr/>
    </dgm:pt>
    <dgm:pt modelId="{40998E38-3CB6-45C0-984E-740406F10487}" type="pres">
      <dgm:prSet presAssocID="{0D05C195-E69B-41B9-9C93-5B62372545FE}" presName="conn" presStyleLbl="parChTrans1D2" presStyleIdx="0" presStyleCnt="1"/>
      <dgm:spPr/>
    </dgm:pt>
    <dgm:pt modelId="{CCF7B92E-6ADF-4CFC-977E-18464BE05B91}" type="pres">
      <dgm:prSet presAssocID="{0D05C195-E69B-41B9-9C93-5B62372545FE}" presName="extraNode" presStyleLbl="node1" presStyleIdx="0" presStyleCnt="6"/>
      <dgm:spPr/>
    </dgm:pt>
    <dgm:pt modelId="{FBA9F3E2-C2B4-4F66-9BCE-73F4A8F94FD9}" type="pres">
      <dgm:prSet presAssocID="{0D05C195-E69B-41B9-9C93-5B62372545FE}" presName="dstNode" presStyleLbl="node1" presStyleIdx="0" presStyleCnt="6"/>
      <dgm:spPr/>
    </dgm:pt>
    <dgm:pt modelId="{61FE20EF-17BA-4668-A748-942A63A873C3}" type="pres">
      <dgm:prSet presAssocID="{31391ADE-82FD-4656-B053-9A8B0D16042A}" presName="text_1" presStyleLbl="node1" presStyleIdx="0" presStyleCnt="6">
        <dgm:presLayoutVars>
          <dgm:bulletEnabled val="1"/>
        </dgm:presLayoutVars>
      </dgm:prSet>
      <dgm:spPr/>
    </dgm:pt>
    <dgm:pt modelId="{2ECB4D70-7E1A-4486-B2CE-AB63E09711F7}" type="pres">
      <dgm:prSet presAssocID="{31391ADE-82FD-4656-B053-9A8B0D16042A}" presName="accent_1" presStyleCnt="0"/>
      <dgm:spPr/>
    </dgm:pt>
    <dgm:pt modelId="{940575C6-9A87-4CE8-A6CC-706455CE8685}" type="pres">
      <dgm:prSet presAssocID="{31391ADE-82FD-4656-B053-9A8B0D16042A}" presName="accentRepeatNode" presStyleLbl="solidFgAcc1" presStyleIdx="0" presStyleCnt="6"/>
      <dgm:spPr/>
    </dgm:pt>
    <dgm:pt modelId="{859487AD-A360-4CFA-8A0B-CE3484D10A51}" type="pres">
      <dgm:prSet presAssocID="{108D03DF-8168-466D-A384-B74EF87C9481}" presName="text_2" presStyleLbl="node1" presStyleIdx="1" presStyleCnt="6">
        <dgm:presLayoutVars>
          <dgm:bulletEnabled val="1"/>
        </dgm:presLayoutVars>
      </dgm:prSet>
      <dgm:spPr/>
    </dgm:pt>
    <dgm:pt modelId="{440F6E3B-1B07-43FA-B99C-2599BA4C1BF3}" type="pres">
      <dgm:prSet presAssocID="{108D03DF-8168-466D-A384-B74EF87C9481}" presName="accent_2" presStyleCnt="0"/>
      <dgm:spPr/>
    </dgm:pt>
    <dgm:pt modelId="{CCAF6F5C-F84D-4CAA-AA5E-11E1B7B85D25}" type="pres">
      <dgm:prSet presAssocID="{108D03DF-8168-466D-A384-B74EF87C9481}" presName="accentRepeatNode" presStyleLbl="solidFgAcc1" presStyleIdx="1" presStyleCnt="6"/>
      <dgm:spPr/>
    </dgm:pt>
    <dgm:pt modelId="{A843FA75-9940-43D6-9332-31A1BB85374A}" type="pres">
      <dgm:prSet presAssocID="{5E454EA9-C4E7-48EA-9AD8-484856C1B4AD}" presName="text_3" presStyleLbl="node1" presStyleIdx="2" presStyleCnt="6">
        <dgm:presLayoutVars>
          <dgm:bulletEnabled val="1"/>
        </dgm:presLayoutVars>
      </dgm:prSet>
      <dgm:spPr/>
    </dgm:pt>
    <dgm:pt modelId="{622E6A12-7264-464A-AD14-D6795432E151}" type="pres">
      <dgm:prSet presAssocID="{5E454EA9-C4E7-48EA-9AD8-484856C1B4AD}" presName="accent_3" presStyleCnt="0"/>
      <dgm:spPr/>
    </dgm:pt>
    <dgm:pt modelId="{BA712E04-121C-4026-BCA2-2E650AFC2AF1}" type="pres">
      <dgm:prSet presAssocID="{5E454EA9-C4E7-48EA-9AD8-484856C1B4AD}" presName="accentRepeatNode" presStyleLbl="solidFgAcc1" presStyleIdx="2" presStyleCnt="6"/>
      <dgm:spPr/>
    </dgm:pt>
    <dgm:pt modelId="{AAE2EF8E-4C10-4C0C-B5FE-CFD30EAE08D0}" type="pres">
      <dgm:prSet presAssocID="{8C7840FE-2FB4-474E-B2B1-121EAA6C7032}" presName="text_4" presStyleLbl="node1" presStyleIdx="3" presStyleCnt="6">
        <dgm:presLayoutVars>
          <dgm:bulletEnabled val="1"/>
        </dgm:presLayoutVars>
      </dgm:prSet>
      <dgm:spPr/>
    </dgm:pt>
    <dgm:pt modelId="{3D301044-CFC3-4322-B557-38263471ECE6}" type="pres">
      <dgm:prSet presAssocID="{8C7840FE-2FB4-474E-B2B1-121EAA6C7032}" presName="accent_4" presStyleCnt="0"/>
      <dgm:spPr/>
    </dgm:pt>
    <dgm:pt modelId="{707EB147-37F0-4197-A6E2-A77D7BA7332E}" type="pres">
      <dgm:prSet presAssocID="{8C7840FE-2FB4-474E-B2B1-121EAA6C7032}" presName="accentRepeatNode" presStyleLbl="solidFgAcc1" presStyleIdx="3" presStyleCnt="6"/>
      <dgm:spPr/>
    </dgm:pt>
    <dgm:pt modelId="{7024450A-C0EF-4145-A418-9C14DE065469}" type="pres">
      <dgm:prSet presAssocID="{2E72ED7E-D238-410B-BA8A-579D7B2D4FE9}" presName="text_5" presStyleLbl="node1" presStyleIdx="4" presStyleCnt="6">
        <dgm:presLayoutVars>
          <dgm:bulletEnabled val="1"/>
        </dgm:presLayoutVars>
      </dgm:prSet>
      <dgm:spPr/>
    </dgm:pt>
    <dgm:pt modelId="{1559BBCA-B17D-47F6-86ED-01AD7860FCE5}" type="pres">
      <dgm:prSet presAssocID="{2E72ED7E-D238-410B-BA8A-579D7B2D4FE9}" presName="accent_5" presStyleCnt="0"/>
      <dgm:spPr/>
    </dgm:pt>
    <dgm:pt modelId="{078FEFB5-4E72-4E80-8CFC-F219A2BAFC4E}" type="pres">
      <dgm:prSet presAssocID="{2E72ED7E-D238-410B-BA8A-579D7B2D4FE9}" presName="accentRepeatNode" presStyleLbl="solidFgAcc1" presStyleIdx="4" presStyleCnt="6"/>
      <dgm:spPr/>
    </dgm:pt>
    <dgm:pt modelId="{87E7AAAC-E079-4B19-A82A-6C18B277423B}" type="pres">
      <dgm:prSet presAssocID="{DF11D247-C258-4DE8-8994-34533503EDFE}" presName="text_6" presStyleLbl="node1" presStyleIdx="5" presStyleCnt="6">
        <dgm:presLayoutVars>
          <dgm:bulletEnabled val="1"/>
        </dgm:presLayoutVars>
      </dgm:prSet>
      <dgm:spPr/>
    </dgm:pt>
    <dgm:pt modelId="{C30C1B8F-310A-4968-8A2C-72F58D0D4642}" type="pres">
      <dgm:prSet presAssocID="{DF11D247-C258-4DE8-8994-34533503EDFE}" presName="accent_6" presStyleCnt="0"/>
      <dgm:spPr/>
    </dgm:pt>
    <dgm:pt modelId="{68584834-2225-4674-8157-92C1D777152E}" type="pres">
      <dgm:prSet presAssocID="{DF11D247-C258-4DE8-8994-34533503EDFE}" presName="accentRepeatNode" presStyleLbl="solidFgAcc1" presStyleIdx="5" presStyleCnt="6"/>
      <dgm:spPr/>
    </dgm:pt>
  </dgm:ptLst>
  <dgm:cxnLst>
    <dgm:cxn modelId="{1BCD9305-2B77-4A96-A619-8B1085EC8A81}" type="presOf" srcId="{0D05C195-E69B-41B9-9C93-5B62372545FE}" destId="{B35FDFB2-B761-4FB9-B19E-44C44B21BFCC}" srcOrd="0" destOrd="0" presId="urn:microsoft.com/office/officeart/2008/layout/VerticalCurvedList"/>
    <dgm:cxn modelId="{A4F08916-E303-44BB-A81B-2E259F11CA1F}" type="presOf" srcId="{92DAFF58-011F-42FA-92C5-858DCD23A51C}" destId="{40998E38-3CB6-45C0-984E-740406F10487}" srcOrd="0" destOrd="0" presId="urn:microsoft.com/office/officeart/2008/layout/VerticalCurvedList"/>
    <dgm:cxn modelId="{E1A1371F-ED1E-43EC-81AE-FCEA54550B05}" srcId="{0D05C195-E69B-41B9-9C93-5B62372545FE}" destId="{2E72ED7E-D238-410B-BA8A-579D7B2D4FE9}" srcOrd="4" destOrd="0" parTransId="{DDC9DCFD-2C79-4DDF-B28C-594AA17EDC31}" sibTransId="{72802014-5D48-455B-8674-D9FCB0C3616B}"/>
    <dgm:cxn modelId="{D700AC2C-9B31-401F-9B56-ECA9CBE64FC0}" srcId="{0D05C195-E69B-41B9-9C93-5B62372545FE}" destId="{5E454EA9-C4E7-48EA-9AD8-484856C1B4AD}" srcOrd="2" destOrd="0" parTransId="{229596EB-D4CC-484D-A502-C359881DDCFA}" sibTransId="{A5311F91-D708-453C-A860-143BAD6C6B16}"/>
    <dgm:cxn modelId="{41352E2E-54BC-442F-87CF-71E84DAF3E63}" type="presOf" srcId="{108D03DF-8168-466D-A384-B74EF87C9481}" destId="{859487AD-A360-4CFA-8A0B-CE3484D10A51}" srcOrd="0" destOrd="0" presId="urn:microsoft.com/office/officeart/2008/layout/VerticalCurvedList"/>
    <dgm:cxn modelId="{7B45A468-6EEC-4EBB-B5DB-B207FC52677F}" srcId="{0D05C195-E69B-41B9-9C93-5B62372545FE}" destId="{31391ADE-82FD-4656-B053-9A8B0D16042A}" srcOrd="0" destOrd="0" parTransId="{B1A4A103-1CD9-479A-8552-F13BA52ED8E1}" sibTransId="{92DAFF58-011F-42FA-92C5-858DCD23A51C}"/>
    <dgm:cxn modelId="{D7BE1670-2331-4B97-A7B4-4040BB87FA4F}" type="presOf" srcId="{DF11D247-C258-4DE8-8994-34533503EDFE}" destId="{87E7AAAC-E079-4B19-A82A-6C18B277423B}" srcOrd="0" destOrd="0" presId="urn:microsoft.com/office/officeart/2008/layout/VerticalCurvedList"/>
    <dgm:cxn modelId="{FB56AD56-3FD4-4627-8B74-7A766122EAD4}" srcId="{0D05C195-E69B-41B9-9C93-5B62372545FE}" destId="{8C7840FE-2FB4-474E-B2B1-121EAA6C7032}" srcOrd="3" destOrd="0" parTransId="{0A365AF0-AD4E-459A-B9BB-DD3D46A98AE1}" sibTransId="{5FC0A4F7-A9B8-4F96-A5CF-8D47BAC1889E}"/>
    <dgm:cxn modelId="{239E00A4-EFBB-4632-831D-648FC58B43B7}" srcId="{0D05C195-E69B-41B9-9C93-5B62372545FE}" destId="{DF11D247-C258-4DE8-8994-34533503EDFE}" srcOrd="5" destOrd="0" parTransId="{A6C45E9C-F2AF-4002-964F-1E8643C93BB0}" sibTransId="{7FABCEB4-B681-40D9-BF56-79E9F9374B42}"/>
    <dgm:cxn modelId="{BF715FA4-ADE2-4017-8D61-7029B2869177}" srcId="{0D05C195-E69B-41B9-9C93-5B62372545FE}" destId="{108D03DF-8168-466D-A384-B74EF87C9481}" srcOrd="1" destOrd="0" parTransId="{85AF924B-9039-484F-9DEF-828272A7EC5E}" sibTransId="{D632D834-C2D3-42B2-8588-3A11723BDE4D}"/>
    <dgm:cxn modelId="{F0DF4DDD-DF7B-4DB8-A92D-3CC60F90C7E0}" type="presOf" srcId="{8C7840FE-2FB4-474E-B2B1-121EAA6C7032}" destId="{AAE2EF8E-4C10-4C0C-B5FE-CFD30EAE08D0}" srcOrd="0" destOrd="0" presId="urn:microsoft.com/office/officeart/2008/layout/VerticalCurvedList"/>
    <dgm:cxn modelId="{597FF7ED-6CB5-41D9-B9B3-10A3CDD16B8F}" type="presOf" srcId="{5E454EA9-C4E7-48EA-9AD8-484856C1B4AD}" destId="{A843FA75-9940-43D6-9332-31A1BB85374A}" srcOrd="0" destOrd="0" presId="urn:microsoft.com/office/officeart/2008/layout/VerticalCurvedList"/>
    <dgm:cxn modelId="{38569BF0-11DC-40B6-801F-B83588A04CCA}" type="presOf" srcId="{2E72ED7E-D238-410B-BA8A-579D7B2D4FE9}" destId="{7024450A-C0EF-4145-A418-9C14DE065469}" srcOrd="0" destOrd="0" presId="urn:microsoft.com/office/officeart/2008/layout/VerticalCurvedList"/>
    <dgm:cxn modelId="{3F666FFC-13D4-41B9-AE74-85F48B61D3F0}" type="presOf" srcId="{31391ADE-82FD-4656-B053-9A8B0D16042A}" destId="{61FE20EF-17BA-4668-A748-942A63A873C3}" srcOrd="0" destOrd="0" presId="urn:microsoft.com/office/officeart/2008/layout/VerticalCurvedList"/>
    <dgm:cxn modelId="{EDCB5834-BE98-4DFB-B2DC-3A5048935495}" type="presParOf" srcId="{B35FDFB2-B761-4FB9-B19E-44C44B21BFCC}" destId="{45A42AC6-6706-4FA1-A6E5-303E8A26A35F}" srcOrd="0" destOrd="0" presId="urn:microsoft.com/office/officeart/2008/layout/VerticalCurvedList"/>
    <dgm:cxn modelId="{DE191767-C8F4-40D3-A952-10964E8C717F}" type="presParOf" srcId="{45A42AC6-6706-4FA1-A6E5-303E8A26A35F}" destId="{1EEA176D-BADB-4EEC-BA71-250342D59557}" srcOrd="0" destOrd="0" presId="urn:microsoft.com/office/officeart/2008/layout/VerticalCurvedList"/>
    <dgm:cxn modelId="{9C31E9D4-A051-4A64-88B5-72C2B33F9DA0}" type="presParOf" srcId="{1EEA176D-BADB-4EEC-BA71-250342D59557}" destId="{5FDE70C0-6EB6-4864-9E90-BCAB58E3282A}" srcOrd="0" destOrd="0" presId="urn:microsoft.com/office/officeart/2008/layout/VerticalCurvedList"/>
    <dgm:cxn modelId="{4E7AB768-23A0-42A5-9428-354C8608E5B8}" type="presParOf" srcId="{1EEA176D-BADB-4EEC-BA71-250342D59557}" destId="{40998E38-3CB6-45C0-984E-740406F10487}" srcOrd="1" destOrd="0" presId="urn:microsoft.com/office/officeart/2008/layout/VerticalCurvedList"/>
    <dgm:cxn modelId="{16E01589-6AF4-47C4-BF51-5FB1201BB7B8}" type="presParOf" srcId="{1EEA176D-BADB-4EEC-BA71-250342D59557}" destId="{CCF7B92E-6ADF-4CFC-977E-18464BE05B91}" srcOrd="2" destOrd="0" presId="urn:microsoft.com/office/officeart/2008/layout/VerticalCurvedList"/>
    <dgm:cxn modelId="{385E28B5-C609-4949-A5E8-6B90F45A2436}" type="presParOf" srcId="{1EEA176D-BADB-4EEC-BA71-250342D59557}" destId="{FBA9F3E2-C2B4-4F66-9BCE-73F4A8F94FD9}" srcOrd="3" destOrd="0" presId="urn:microsoft.com/office/officeart/2008/layout/VerticalCurvedList"/>
    <dgm:cxn modelId="{548BDD2D-9558-4830-A136-8D1557D4F265}" type="presParOf" srcId="{45A42AC6-6706-4FA1-A6E5-303E8A26A35F}" destId="{61FE20EF-17BA-4668-A748-942A63A873C3}" srcOrd="1" destOrd="0" presId="urn:microsoft.com/office/officeart/2008/layout/VerticalCurvedList"/>
    <dgm:cxn modelId="{1F21826D-4745-41FF-8231-9D8D924CADCA}" type="presParOf" srcId="{45A42AC6-6706-4FA1-A6E5-303E8A26A35F}" destId="{2ECB4D70-7E1A-4486-B2CE-AB63E09711F7}" srcOrd="2" destOrd="0" presId="urn:microsoft.com/office/officeart/2008/layout/VerticalCurvedList"/>
    <dgm:cxn modelId="{AEA8D5C8-A8B0-4AA5-9C59-1990D3F00A88}" type="presParOf" srcId="{2ECB4D70-7E1A-4486-B2CE-AB63E09711F7}" destId="{940575C6-9A87-4CE8-A6CC-706455CE8685}" srcOrd="0" destOrd="0" presId="urn:microsoft.com/office/officeart/2008/layout/VerticalCurvedList"/>
    <dgm:cxn modelId="{FF8CE36B-7502-4A4B-BE6E-295BDC292C0C}" type="presParOf" srcId="{45A42AC6-6706-4FA1-A6E5-303E8A26A35F}" destId="{859487AD-A360-4CFA-8A0B-CE3484D10A51}" srcOrd="3" destOrd="0" presId="urn:microsoft.com/office/officeart/2008/layout/VerticalCurvedList"/>
    <dgm:cxn modelId="{4DCA2501-8F63-43A0-B7F1-BE3A9C59DAC4}" type="presParOf" srcId="{45A42AC6-6706-4FA1-A6E5-303E8A26A35F}" destId="{440F6E3B-1B07-43FA-B99C-2599BA4C1BF3}" srcOrd="4" destOrd="0" presId="urn:microsoft.com/office/officeart/2008/layout/VerticalCurvedList"/>
    <dgm:cxn modelId="{30BDCDBA-43E7-46F6-9A4F-46C8A451DA02}" type="presParOf" srcId="{440F6E3B-1B07-43FA-B99C-2599BA4C1BF3}" destId="{CCAF6F5C-F84D-4CAA-AA5E-11E1B7B85D25}" srcOrd="0" destOrd="0" presId="urn:microsoft.com/office/officeart/2008/layout/VerticalCurvedList"/>
    <dgm:cxn modelId="{C7E4D8EB-1771-4057-B8D4-BABE72F832FD}" type="presParOf" srcId="{45A42AC6-6706-4FA1-A6E5-303E8A26A35F}" destId="{A843FA75-9940-43D6-9332-31A1BB85374A}" srcOrd="5" destOrd="0" presId="urn:microsoft.com/office/officeart/2008/layout/VerticalCurvedList"/>
    <dgm:cxn modelId="{E974E80B-EA8C-494F-A256-29887E4B5419}" type="presParOf" srcId="{45A42AC6-6706-4FA1-A6E5-303E8A26A35F}" destId="{622E6A12-7264-464A-AD14-D6795432E151}" srcOrd="6" destOrd="0" presId="urn:microsoft.com/office/officeart/2008/layout/VerticalCurvedList"/>
    <dgm:cxn modelId="{7F73D443-A119-440A-9F15-14A2C8A7D56E}" type="presParOf" srcId="{622E6A12-7264-464A-AD14-D6795432E151}" destId="{BA712E04-121C-4026-BCA2-2E650AFC2AF1}" srcOrd="0" destOrd="0" presId="urn:microsoft.com/office/officeart/2008/layout/VerticalCurvedList"/>
    <dgm:cxn modelId="{571E8AD5-4C54-4123-8BD2-5AA06B67C664}" type="presParOf" srcId="{45A42AC6-6706-4FA1-A6E5-303E8A26A35F}" destId="{AAE2EF8E-4C10-4C0C-B5FE-CFD30EAE08D0}" srcOrd="7" destOrd="0" presId="urn:microsoft.com/office/officeart/2008/layout/VerticalCurvedList"/>
    <dgm:cxn modelId="{266880C4-855C-4B0D-A35B-0567378BFAE1}" type="presParOf" srcId="{45A42AC6-6706-4FA1-A6E5-303E8A26A35F}" destId="{3D301044-CFC3-4322-B557-38263471ECE6}" srcOrd="8" destOrd="0" presId="urn:microsoft.com/office/officeart/2008/layout/VerticalCurvedList"/>
    <dgm:cxn modelId="{2A280646-CDB7-4909-8A87-AD2E05B07D34}" type="presParOf" srcId="{3D301044-CFC3-4322-B557-38263471ECE6}" destId="{707EB147-37F0-4197-A6E2-A77D7BA7332E}" srcOrd="0" destOrd="0" presId="urn:microsoft.com/office/officeart/2008/layout/VerticalCurvedList"/>
    <dgm:cxn modelId="{BE4FA853-2619-4505-8C0E-58437B675242}" type="presParOf" srcId="{45A42AC6-6706-4FA1-A6E5-303E8A26A35F}" destId="{7024450A-C0EF-4145-A418-9C14DE065469}" srcOrd="9" destOrd="0" presId="urn:microsoft.com/office/officeart/2008/layout/VerticalCurvedList"/>
    <dgm:cxn modelId="{14D42E7A-2769-44F6-B3B8-55BBF66017BA}" type="presParOf" srcId="{45A42AC6-6706-4FA1-A6E5-303E8A26A35F}" destId="{1559BBCA-B17D-47F6-86ED-01AD7860FCE5}" srcOrd="10" destOrd="0" presId="urn:microsoft.com/office/officeart/2008/layout/VerticalCurvedList"/>
    <dgm:cxn modelId="{9ACCB98D-D9AD-46D2-A018-8AC26F75D58E}" type="presParOf" srcId="{1559BBCA-B17D-47F6-86ED-01AD7860FCE5}" destId="{078FEFB5-4E72-4E80-8CFC-F219A2BAFC4E}" srcOrd="0" destOrd="0" presId="urn:microsoft.com/office/officeart/2008/layout/VerticalCurvedList"/>
    <dgm:cxn modelId="{F6B94EFF-3C8B-4202-B413-49FD4011CE8F}" type="presParOf" srcId="{45A42AC6-6706-4FA1-A6E5-303E8A26A35F}" destId="{87E7AAAC-E079-4B19-A82A-6C18B277423B}" srcOrd="11" destOrd="0" presId="urn:microsoft.com/office/officeart/2008/layout/VerticalCurvedList"/>
    <dgm:cxn modelId="{59BB044B-A0D3-4901-8419-D48A795798C6}" type="presParOf" srcId="{45A42AC6-6706-4FA1-A6E5-303E8A26A35F}" destId="{C30C1B8F-310A-4968-8A2C-72F58D0D4642}" srcOrd="12" destOrd="0" presId="urn:microsoft.com/office/officeart/2008/layout/VerticalCurvedList"/>
    <dgm:cxn modelId="{2BCB0CBC-6E9F-453D-BB21-1A45E85F87AC}" type="presParOf" srcId="{C30C1B8F-310A-4968-8A2C-72F58D0D4642}" destId="{68584834-2225-4674-8157-92C1D77715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8A656-F2D0-4DC5-96CA-C3C90601D502}">
      <dsp:nvSpPr>
        <dsp:cNvPr id="0" name=""/>
        <dsp:cNvSpPr/>
      </dsp:nvSpPr>
      <dsp:spPr>
        <a:xfrm>
          <a:off x="0" y="486362"/>
          <a:ext cx="457203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ECE48-BD37-4BAC-9D85-5948BAD7F1CC}">
      <dsp:nvSpPr>
        <dsp:cNvPr id="0" name=""/>
        <dsp:cNvSpPr/>
      </dsp:nvSpPr>
      <dsp:spPr>
        <a:xfrm>
          <a:off x="228601" y="45593"/>
          <a:ext cx="3343289" cy="70644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>
              <a:solidFill>
                <a:schemeClr val="tx1"/>
              </a:solidFill>
              <a:latin typeface="Muli" panose="02000503000000000000" pitchFamily="2" charset="0"/>
              <a:cs typeface="MV Boli" panose="02000500030200090000" pitchFamily="2" charset="0"/>
            </a:rPr>
            <a:t>Ninjacart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kern="1200" dirty="0">
              <a:solidFill>
                <a:schemeClr val="accent6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rPr>
            <a:t>works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with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37000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farmers across </a:t>
          </a:r>
          <a:r>
            <a:rPr lang="en-US" sz="1800" b="1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20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states.</a:t>
          </a:r>
        </a:p>
      </dsp:txBody>
      <dsp:txXfrm>
        <a:off x="263087" y="80079"/>
        <a:ext cx="3274317" cy="637476"/>
      </dsp:txXfrm>
    </dsp:sp>
    <dsp:sp modelId="{B6DD0C3A-FD52-4799-A81C-0ACB129855F4}">
      <dsp:nvSpPr>
        <dsp:cNvPr id="0" name=""/>
        <dsp:cNvSpPr/>
      </dsp:nvSpPr>
      <dsp:spPr>
        <a:xfrm>
          <a:off x="0" y="1476719"/>
          <a:ext cx="457203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E9EAC-1160-49C4-BDD4-7890D9D7DF71}">
      <dsp:nvSpPr>
        <dsp:cNvPr id="0" name=""/>
        <dsp:cNvSpPr/>
      </dsp:nvSpPr>
      <dsp:spPr>
        <a:xfrm>
          <a:off x="228601" y="1037162"/>
          <a:ext cx="3343417" cy="705236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~</a:t>
          </a: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4000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farmers contribute to </a:t>
          </a:r>
          <a:r>
            <a:rPr lang="en-US" sz="1300" b="1" kern="1200" dirty="0">
              <a:solidFill>
                <a:schemeClr val="tx1"/>
              </a:solidFill>
              <a:latin typeface="Muli" panose="02000503000000000000" pitchFamily="2" charset="0"/>
              <a:cs typeface="MV Boli" panose="02000500030200090000" pitchFamily="2" charset="0"/>
            </a:rPr>
            <a:t>daily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pool of </a:t>
          </a: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1400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tonnes of produce.</a:t>
          </a:r>
        </a:p>
      </dsp:txBody>
      <dsp:txXfrm>
        <a:off x="263028" y="1071589"/>
        <a:ext cx="3274563" cy="636382"/>
      </dsp:txXfrm>
    </dsp:sp>
    <dsp:sp modelId="{1E2AD85E-AE39-422A-A5A4-03B2440D37E7}">
      <dsp:nvSpPr>
        <dsp:cNvPr id="0" name=""/>
        <dsp:cNvSpPr/>
      </dsp:nvSpPr>
      <dsp:spPr>
        <a:xfrm>
          <a:off x="0" y="2432447"/>
          <a:ext cx="457203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9B703-CFF2-45C7-90BE-247676644FF7}">
      <dsp:nvSpPr>
        <dsp:cNvPr id="0" name=""/>
        <dsp:cNvSpPr/>
      </dsp:nvSpPr>
      <dsp:spPr>
        <a:xfrm>
          <a:off x="228601" y="2027519"/>
          <a:ext cx="3343289" cy="670608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Serving </a:t>
          </a: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17000+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b="1" kern="1200" dirty="0">
              <a:solidFill>
                <a:schemeClr val="tx1"/>
              </a:solidFill>
              <a:latin typeface="Muli" panose="02000503000000000000" pitchFamily="2" charset="0"/>
              <a:cs typeface="MV Boli" panose="02000500030200090000" pitchFamily="2" charset="0"/>
            </a:rPr>
            <a:t>Retailers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across </a:t>
          </a: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7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major cities.</a:t>
          </a:r>
        </a:p>
      </dsp:txBody>
      <dsp:txXfrm>
        <a:off x="261337" y="2060255"/>
        <a:ext cx="3277817" cy="605136"/>
      </dsp:txXfrm>
    </dsp:sp>
    <dsp:sp modelId="{CC438BA7-5DB7-4E8E-ABF2-418DB0908929}">
      <dsp:nvSpPr>
        <dsp:cNvPr id="0" name=""/>
        <dsp:cNvSpPr/>
      </dsp:nvSpPr>
      <dsp:spPr>
        <a:xfrm>
          <a:off x="0" y="3429829"/>
          <a:ext cx="457203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9615E-E86E-4484-A679-F504C67E86DD}">
      <dsp:nvSpPr>
        <dsp:cNvPr id="0" name=""/>
        <dsp:cNvSpPr/>
      </dsp:nvSpPr>
      <dsp:spPr>
        <a:xfrm>
          <a:off x="228601" y="2983247"/>
          <a:ext cx="3343289" cy="712261"/>
        </a:xfrm>
        <a:prstGeom prst="roundRect">
          <a:avLst/>
        </a:prstGeom>
        <a:solidFill>
          <a:schemeClr val="bg1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1700+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Employees, </a:t>
          </a: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300+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 Helpers, </a:t>
          </a:r>
          <a:r>
            <a:rPr lang="en-US" sz="1800" kern="120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200+ </a:t>
          </a:r>
          <a:r>
            <a:rPr lang="en-US" sz="1300" kern="1200" dirty="0">
              <a:solidFill>
                <a:srgbClr val="002060"/>
              </a:solidFill>
              <a:latin typeface="Muli" panose="02000503000000000000" pitchFamily="2" charset="0"/>
              <a:cs typeface="MV Boli" panose="02000500030200090000" pitchFamily="2" charset="0"/>
            </a:rPr>
            <a:t>Drivers.</a:t>
          </a:r>
        </a:p>
      </dsp:txBody>
      <dsp:txXfrm>
        <a:off x="263371" y="3018017"/>
        <a:ext cx="3273749" cy="642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07946-A80E-4F4E-906D-616389BA55FA}">
      <dsp:nvSpPr>
        <dsp:cNvPr id="0" name=""/>
        <dsp:cNvSpPr/>
      </dsp:nvSpPr>
      <dsp:spPr>
        <a:xfrm rot="5400000">
          <a:off x="-278690" y="353710"/>
          <a:ext cx="1705610" cy="10523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Forecasting</a:t>
          </a:r>
          <a:endParaRPr lang="en-IN" sz="1200" kern="1200" dirty="0"/>
        </a:p>
      </dsp:txBody>
      <dsp:txXfrm rot="-5400000">
        <a:off x="47928" y="553281"/>
        <a:ext cx="1052375" cy="653235"/>
      </dsp:txXfrm>
    </dsp:sp>
    <dsp:sp modelId="{2682A27B-0EC4-4ED5-AA16-5E557CFF946B}">
      <dsp:nvSpPr>
        <dsp:cNvPr id="0" name=""/>
        <dsp:cNvSpPr/>
      </dsp:nvSpPr>
      <dsp:spPr>
        <a:xfrm rot="5400000">
          <a:off x="3393531" y="-2194672"/>
          <a:ext cx="1345942" cy="57406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latin typeface="Muli" panose="02000503000000000000" pitchFamily="2" charset="0"/>
              <a:cs typeface="MV Boli" panose="02000500030200090000" pitchFamily="2" charset="0"/>
            </a:rPr>
            <a:t>Analytics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combine weekly growth plan with historic demand data and market conditions to prepare the weekly sales and procurement forecast at </a:t>
          </a:r>
          <a:r>
            <a:rPr lang="en-US" sz="1300" b="1" kern="1200" dirty="0">
              <a:latin typeface="Muli" panose="02000503000000000000" pitchFamily="2" charset="0"/>
              <a:cs typeface="MV Boli" panose="02000500030200090000" pitchFamily="2" charset="0"/>
            </a:rPr>
            <a:t>SKU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level.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It helps in purchase planning and planning supply chain more efficiently.</a:t>
          </a:r>
        </a:p>
      </dsp:txBody>
      <dsp:txXfrm rot="-5400000">
        <a:off x="1196157" y="68405"/>
        <a:ext cx="5674988" cy="1214536"/>
      </dsp:txXfrm>
    </dsp:sp>
    <dsp:sp modelId="{78DBCE73-B432-4B40-8623-35E7E18864FD}">
      <dsp:nvSpPr>
        <dsp:cNvPr id="0" name=""/>
        <dsp:cNvSpPr/>
      </dsp:nvSpPr>
      <dsp:spPr>
        <a:xfrm rot="5400000">
          <a:off x="-40620" y="1673947"/>
          <a:ext cx="1166995" cy="9898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Pricing</a:t>
          </a:r>
          <a:endParaRPr lang="en-IN" sz="1200" kern="1200" dirty="0"/>
        </a:p>
      </dsp:txBody>
      <dsp:txXfrm rot="-5400000">
        <a:off x="47929" y="2080349"/>
        <a:ext cx="989899" cy="177096"/>
      </dsp:txXfrm>
    </dsp:sp>
    <dsp:sp modelId="{5A6BE36A-45B9-4296-9917-A4D710C4ED1F}">
      <dsp:nvSpPr>
        <dsp:cNvPr id="0" name=""/>
        <dsp:cNvSpPr/>
      </dsp:nvSpPr>
      <dsp:spPr>
        <a:xfrm rot="5400000">
          <a:off x="3645970" y="-945517"/>
          <a:ext cx="796845" cy="57714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Pricing is based on price data collected from various markets </a:t>
          </a:r>
          <a:r>
            <a:rPr lang="en-US" sz="1300" b="1" kern="1200" dirty="0">
              <a:latin typeface="Muli" panose="02000503000000000000" pitchFamily="2" charset="0"/>
              <a:cs typeface="MV Boli" panose="02000500030200090000" pitchFamily="2" charset="0"/>
            </a:rPr>
            <a:t>a day before delivery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.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</dsp:txBody>
      <dsp:txXfrm rot="-5400000">
        <a:off x="1158659" y="1580693"/>
        <a:ext cx="5732570" cy="719047"/>
      </dsp:txXfrm>
    </dsp:sp>
    <dsp:sp modelId="{0A4563B4-08AD-476A-8699-1EA2A9A2E6BE}">
      <dsp:nvSpPr>
        <dsp:cNvPr id="0" name=""/>
        <dsp:cNvSpPr/>
      </dsp:nvSpPr>
      <dsp:spPr>
        <a:xfrm rot="5400000">
          <a:off x="-27297" y="2661167"/>
          <a:ext cx="1166995" cy="10165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Farmer Harvesting</a:t>
          </a:r>
          <a:endParaRPr lang="en-IN" sz="1200" kern="1200" dirty="0"/>
        </a:p>
      </dsp:txBody>
      <dsp:txXfrm rot="-5400000">
        <a:off x="47928" y="3094215"/>
        <a:ext cx="1016546" cy="150449"/>
      </dsp:txXfrm>
    </dsp:sp>
    <dsp:sp modelId="{646BC2E7-8158-47DE-8D94-52EAA9F4E58D}">
      <dsp:nvSpPr>
        <dsp:cNvPr id="0" name=""/>
        <dsp:cNvSpPr/>
      </dsp:nvSpPr>
      <dsp:spPr>
        <a:xfrm rot="5400000">
          <a:off x="3170644" y="626701"/>
          <a:ext cx="758546" cy="4676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Based on Pricing and indents, farmers harvests the produce. Harvested crops are sent to collection centers.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</dsp:txBody>
      <dsp:txXfrm rot="-5400000">
        <a:off x="1211692" y="2622683"/>
        <a:ext cx="4639422" cy="684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07946-A80E-4F4E-906D-616389BA55FA}">
      <dsp:nvSpPr>
        <dsp:cNvPr id="0" name=""/>
        <dsp:cNvSpPr/>
      </dsp:nvSpPr>
      <dsp:spPr>
        <a:xfrm rot="5400000">
          <a:off x="-238417" y="333444"/>
          <a:ext cx="1551684" cy="9574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Collection centers</a:t>
          </a:r>
          <a:endParaRPr lang="en-IN" sz="1200" kern="1200" dirty="0">
            <a:solidFill>
              <a:schemeClr val="bg1"/>
            </a:solidFill>
          </a:endParaRPr>
        </a:p>
      </dsp:txBody>
      <dsp:txXfrm rot="-5400000">
        <a:off x="58724" y="515004"/>
        <a:ext cx="957402" cy="594282"/>
      </dsp:txXfrm>
    </dsp:sp>
    <dsp:sp modelId="{2682A27B-0EC4-4ED5-AA16-5E557CFF946B}">
      <dsp:nvSpPr>
        <dsp:cNvPr id="0" name=""/>
        <dsp:cNvSpPr/>
      </dsp:nvSpPr>
      <dsp:spPr>
        <a:xfrm rot="5400000">
          <a:off x="3164658" y="-2022968"/>
          <a:ext cx="1224476" cy="5270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Items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are checked for </a:t>
          </a:r>
          <a:r>
            <a:rPr lang="en-US" sz="1300" b="1" kern="1200" baseline="0" dirty="0">
              <a:solidFill>
                <a:srgbClr val="C00000"/>
              </a:solidFill>
              <a:latin typeface="Muli" panose="02000503000000000000" pitchFamily="2" charset="0"/>
              <a:cs typeface="MV Boli" panose="02000500030200090000" pitchFamily="2" charset="0"/>
            </a:rPr>
            <a:t>QUALITY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. Weighed and farmers </a:t>
          </a:r>
          <a:r>
            <a:rPr lang="en-US" sz="1300" b="1" kern="1200" baseline="0" dirty="0">
              <a:latin typeface="Muli" panose="02000503000000000000" pitchFamily="2" charset="0"/>
              <a:cs typeface="MV Boli" panose="02000500030200090000" pitchFamily="2" charset="0"/>
            </a:rPr>
            <a:t>immediately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gets the </a:t>
          </a:r>
          <a:r>
            <a:rPr lang="en-US" sz="1300" b="1" kern="1200" baseline="0" dirty="0">
              <a:latin typeface="Muli" panose="02000503000000000000" pitchFamily="2" charset="0"/>
              <a:cs typeface="MV Boli" panose="02000500030200090000" pitchFamily="2" charset="0"/>
            </a:rPr>
            <a:t>receipt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.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</dsp:txBody>
      <dsp:txXfrm rot="-5400000">
        <a:off x="1141689" y="59775"/>
        <a:ext cx="5210641" cy="1104928"/>
      </dsp:txXfrm>
    </dsp:sp>
    <dsp:sp modelId="{78DBCE73-B432-4B40-8623-35E7E18864FD}">
      <dsp:nvSpPr>
        <dsp:cNvPr id="0" name=""/>
        <dsp:cNvSpPr/>
      </dsp:nvSpPr>
      <dsp:spPr>
        <a:xfrm rot="5400000">
          <a:off x="-21833" y="1615570"/>
          <a:ext cx="1061677" cy="900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Fulfillment Centers</a:t>
          </a:r>
          <a:endParaRPr lang="en-IN" sz="1200" kern="1200" dirty="0">
            <a:solidFill>
              <a:schemeClr val="bg1"/>
            </a:solidFill>
          </a:endParaRPr>
        </a:p>
      </dsp:txBody>
      <dsp:txXfrm rot="-5400000">
        <a:off x="58724" y="1985295"/>
        <a:ext cx="900564" cy="161113"/>
      </dsp:txXfrm>
    </dsp:sp>
    <dsp:sp modelId="{5A6BE36A-45B9-4296-9917-A4D710C4ED1F}">
      <dsp:nvSpPr>
        <dsp:cNvPr id="0" name=""/>
        <dsp:cNvSpPr/>
      </dsp:nvSpPr>
      <dsp:spPr>
        <a:xfrm rot="5400000">
          <a:off x="3316781" y="-735095"/>
          <a:ext cx="827156" cy="51506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Items from multiple fulfillment centers are brought to fulfillment centers, and </a:t>
          </a:r>
          <a:r>
            <a:rPr lang="en-US" sz="1300" b="1" kern="1200" dirty="0">
              <a:latin typeface="Muli" panose="02000503000000000000" pitchFamily="2" charset="0"/>
              <a:cs typeface="MV Boli" panose="02000500030200090000" pitchFamily="2" charset="0"/>
            </a:rPr>
            <a:t>batched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 according to distribution center wise as per customer demand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</dsp:txBody>
      <dsp:txXfrm rot="-5400000">
        <a:off x="1155030" y="1467034"/>
        <a:ext cx="5110280" cy="746400"/>
      </dsp:txXfrm>
    </dsp:sp>
    <dsp:sp modelId="{0A4563B4-08AD-476A-8699-1EA2A9A2E6BE}">
      <dsp:nvSpPr>
        <dsp:cNvPr id="0" name=""/>
        <dsp:cNvSpPr/>
      </dsp:nvSpPr>
      <dsp:spPr>
        <a:xfrm rot="5400000">
          <a:off x="-9712" y="2529594"/>
          <a:ext cx="1061677" cy="9248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Distribution Centers</a:t>
          </a:r>
          <a:endParaRPr lang="en-IN" sz="1200" kern="1200" dirty="0">
            <a:solidFill>
              <a:schemeClr val="bg1"/>
            </a:solidFill>
          </a:endParaRPr>
        </a:p>
      </dsp:txBody>
      <dsp:txXfrm rot="-5400000">
        <a:off x="58724" y="2923561"/>
        <a:ext cx="924806" cy="136871"/>
      </dsp:txXfrm>
    </dsp:sp>
    <dsp:sp modelId="{646BC2E7-8158-47DE-8D94-52EAA9F4E58D}">
      <dsp:nvSpPr>
        <dsp:cNvPr id="0" name=""/>
        <dsp:cNvSpPr/>
      </dsp:nvSpPr>
      <dsp:spPr>
        <a:xfrm rot="5400000">
          <a:off x="4047623" y="-407852"/>
          <a:ext cx="690090" cy="64659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Crates are loaded into vehicles and </a:t>
          </a:r>
          <a:r>
            <a:rPr lang="en-US" sz="1300" b="1" kern="1200" dirty="0">
              <a:latin typeface="Muli" panose="02000503000000000000" pitchFamily="2" charset="0"/>
              <a:cs typeface="MV Boli" panose="02000500030200090000" pitchFamily="2" charset="0"/>
            </a:rPr>
            <a:t>distributed</a:t>
          </a: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.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</dsp:txBody>
      <dsp:txXfrm rot="-5400000">
        <a:off x="1159702" y="2513756"/>
        <a:ext cx="6432247" cy="622716"/>
      </dsp:txXfrm>
    </dsp:sp>
    <dsp:sp modelId="{3C2DFA8F-67EC-43C9-8952-418D0F67719E}">
      <dsp:nvSpPr>
        <dsp:cNvPr id="0" name=""/>
        <dsp:cNvSpPr/>
      </dsp:nvSpPr>
      <dsp:spPr>
        <a:xfrm rot="5400000">
          <a:off x="-24051" y="3534551"/>
          <a:ext cx="1061677" cy="9429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+mn-lt"/>
              <a:cs typeface="MV Boli" panose="02000500030200090000" pitchFamily="2" charset="0"/>
            </a:rPr>
            <a:t>Retailers</a:t>
          </a:r>
        </a:p>
      </dsp:txBody>
      <dsp:txXfrm rot="-5400000">
        <a:off x="35330" y="3946630"/>
        <a:ext cx="942917" cy="118760"/>
      </dsp:txXfrm>
    </dsp:sp>
    <dsp:sp modelId="{B156B8C9-BF4F-4FDB-9FE4-08F7D027B763}">
      <dsp:nvSpPr>
        <dsp:cNvPr id="0" name=""/>
        <dsp:cNvSpPr/>
      </dsp:nvSpPr>
      <dsp:spPr>
        <a:xfrm rot="5400000">
          <a:off x="3768180" y="769370"/>
          <a:ext cx="1068839" cy="6321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Muli" panose="02000503000000000000" pitchFamily="2" charset="0"/>
              <a:cs typeface="MV Boli" panose="02000500030200090000" pitchFamily="2" charset="0"/>
            </a:rPr>
            <a:t>In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the way back, driver </a:t>
          </a:r>
          <a:r>
            <a:rPr lang="en-US" sz="1300" b="1" kern="1200" baseline="0" dirty="0">
              <a:latin typeface="Muli" panose="02000503000000000000" pitchFamily="2" charset="0"/>
              <a:cs typeface="MV Boli" panose="02000500030200090000" pitchFamily="2" charset="0"/>
            </a:rPr>
            <a:t>collects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</a:t>
          </a:r>
          <a:r>
            <a:rPr lang="en-US" sz="1300" b="1" kern="1200" baseline="0" dirty="0">
              <a:latin typeface="Muli" panose="02000503000000000000" pitchFamily="2" charset="0"/>
              <a:cs typeface="MV Boli" panose="02000500030200090000" pitchFamily="2" charset="0"/>
            </a:rPr>
            <a:t>empty crate and cash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both and </a:t>
          </a:r>
          <a:r>
            <a:rPr lang="en-US" sz="1300" b="1" kern="1200" baseline="0" dirty="0">
              <a:latin typeface="Muli" panose="02000503000000000000" pitchFamily="2" charset="0"/>
              <a:cs typeface="MV Boli" panose="02000500030200090000" pitchFamily="2" charset="0"/>
            </a:rPr>
            <a:t>deposit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it at </a:t>
          </a:r>
          <a:r>
            <a:rPr lang="en-US" sz="1300" b="1" kern="1200" baseline="0" dirty="0">
              <a:latin typeface="Muli" panose="02000503000000000000" pitchFamily="2" charset="0"/>
              <a:cs typeface="MV Boli" panose="02000500030200090000" pitchFamily="2" charset="0"/>
            </a:rPr>
            <a:t>D</a:t>
          </a:r>
          <a:r>
            <a:rPr lang="en-US" sz="1300" kern="1200" baseline="0" dirty="0">
              <a:latin typeface="Muli" panose="02000503000000000000" pitchFamily="2" charset="0"/>
              <a:cs typeface="MV Boli" panose="02000500030200090000" pitchFamily="2" charset="0"/>
            </a:rPr>
            <a:t> centers.</a:t>
          </a:r>
          <a:endParaRPr lang="en-IN" sz="1300" kern="1200" dirty="0">
            <a:latin typeface="Muli" panose="02000503000000000000" pitchFamily="2" charset="0"/>
            <a:cs typeface="MV Boli" panose="02000500030200090000" pitchFamily="2" charset="0"/>
          </a:endParaRPr>
        </a:p>
      </dsp:txBody>
      <dsp:txXfrm rot="-5400000">
        <a:off x="1141692" y="3448034"/>
        <a:ext cx="6269640" cy="9644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98E38-3CB6-45C0-984E-740406F10487}">
      <dsp:nvSpPr>
        <dsp:cNvPr id="0" name=""/>
        <dsp:cNvSpPr/>
      </dsp:nvSpPr>
      <dsp:spPr>
        <a:xfrm>
          <a:off x="-4675804" y="-716793"/>
          <a:ext cx="5569594" cy="5569594"/>
        </a:xfrm>
        <a:prstGeom prst="blockArc">
          <a:avLst>
            <a:gd name="adj1" fmla="val 18900000"/>
            <a:gd name="adj2" fmla="val 2700000"/>
            <a:gd name="adj3" fmla="val 38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E20EF-17BA-4668-A748-942A63A873C3}">
      <dsp:nvSpPr>
        <dsp:cNvPr id="0" name=""/>
        <dsp:cNvSpPr/>
      </dsp:nvSpPr>
      <dsp:spPr>
        <a:xfrm>
          <a:off x="333701" y="217802"/>
          <a:ext cx="7962902" cy="43543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63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Arial" panose="020B0604020202020204" pitchFamily="34" charset="0"/>
            <a:buNone/>
          </a:pP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Conducting offline </a:t>
          </a:r>
          <a:r>
            <a:rPr lang="en-IN" sz="1100" b="1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workshops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for rural farmers around 3-5 villages and explaining how services of </a:t>
          </a:r>
          <a:r>
            <a:rPr lang="en-IN" sz="1100" kern="1200" dirty="0" err="1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Ninjacart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benefit them and having one to one conversations with them which even helps </a:t>
          </a:r>
          <a:r>
            <a:rPr lang="en-IN" sz="1100" kern="1200" dirty="0" err="1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Ninjacart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re innovate itself. This can be then even increased to a larger scale.</a:t>
          </a:r>
          <a:endParaRPr lang="en-IN" sz="1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333701" y="217802"/>
        <a:ext cx="7962902" cy="435438"/>
      </dsp:txXfrm>
    </dsp:sp>
    <dsp:sp modelId="{940575C6-9A87-4CE8-A6CC-706455CE8685}">
      <dsp:nvSpPr>
        <dsp:cNvPr id="0" name=""/>
        <dsp:cNvSpPr/>
      </dsp:nvSpPr>
      <dsp:spPr>
        <a:xfrm>
          <a:off x="61552" y="163372"/>
          <a:ext cx="544298" cy="544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487AD-A360-4CFA-8A0B-CE3484D10A51}">
      <dsp:nvSpPr>
        <dsp:cNvPr id="0" name=""/>
        <dsp:cNvSpPr/>
      </dsp:nvSpPr>
      <dsp:spPr>
        <a:xfrm>
          <a:off x="691879" y="870877"/>
          <a:ext cx="7604724" cy="43543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63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Arial" panose="020B0604020202020204" pitchFamily="34" charset="0"/>
            <a:buNone/>
          </a:pPr>
          <a:r>
            <a:rPr lang="en-IN" sz="1100" b="1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Partnering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with local stores where farmers acquire seeds , fertilizers and tools can also be done. </a:t>
          </a:r>
          <a:endParaRPr lang="en-IN" sz="1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691879" y="870877"/>
        <a:ext cx="7604724" cy="435438"/>
      </dsp:txXfrm>
    </dsp:sp>
    <dsp:sp modelId="{CCAF6F5C-F84D-4CAA-AA5E-11E1B7B85D25}">
      <dsp:nvSpPr>
        <dsp:cNvPr id="0" name=""/>
        <dsp:cNvSpPr/>
      </dsp:nvSpPr>
      <dsp:spPr>
        <a:xfrm>
          <a:off x="419730" y="816447"/>
          <a:ext cx="544298" cy="544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3FA75-9940-43D6-9332-31A1BB85374A}">
      <dsp:nvSpPr>
        <dsp:cNvPr id="0" name=""/>
        <dsp:cNvSpPr/>
      </dsp:nvSpPr>
      <dsp:spPr>
        <a:xfrm>
          <a:off x="855665" y="1523953"/>
          <a:ext cx="7440938" cy="43543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63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Arial" panose="020B0604020202020204" pitchFamily="34" charset="0"/>
            <a:buNone/>
          </a:pP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Advertising blogs released by the company itself over popular social media handles such as </a:t>
          </a:r>
          <a:r>
            <a:rPr lang="en-IN" sz="1100" b="1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Facebook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.</a:t>
          </a:r>
          <a:endParaRPr lang="en-IN" sz="1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855665" y="1523953"/>
        <a:ext cx="7440938" cy="435438"/>
      </dsp:txXfrm>
    </dsp:sp>
    <dsp:sp modelId="{BA712E04-121C-4026-BCA2-2E650AFC2AF1}">
      <dsp:nvSpPr>
        <dsp:cNvPr id="0" name=""/>
        <dsp:cNvSpPr/>
      </dsp:nvSpPr>
      <dsp:spPr>
        <a:xfrm>
          <a:off x="583516" y="1469523"/>
          <a:ext cx="544298" cy="544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2EF8E-4C10-4C0C-B5FE-CFD30EAE08D0}">
      <dsp:nvSpPr>
        <dsp:cNvPr id="0" name=""/>
        <dsp:cNvSpPr/>
      </dsp:nvSpPr>
      <dsp:spPr>
        <a:xfrm>
          <a:off x="855665" y="2176615"/>
          <a:ext cx="7440938" cy="43543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63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Arial" panose="020B0604020202020204" pitchFamily="34" charset="0"/>
            <a:buNone/>
          </a:pP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Offline advertising can also be done in places such as rural </a:t>
          </a:r>
          <a:r>
            <a:rPr lang="en-IN" sz="1100" b="1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cinema theatres.</a:t>
          </a:r>
          <a:endParaRPr lang="en-IN" sz="1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855665" y="2176615"/>
        <a:ext cx="7440938" cy="435438"/>
      </dsp:txXfrm>
    </dsp:sp>
    <dsp:sp modelId="{707EB147-37F0-4197-A6E2-A77D7BA7332E}">
      <dsp:nvSpPr>
        <dsp:cNvPr id="0" name=""/>
        <dsp:cNvSpPr/>
      </dsp:nvSpPr>
      <dsp:spPr>
        <a:xfrm>
          <a:off x="583516" y="2122185"/>
          <a:ext cx="544298" cy="544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4450A-C0EF-4145-A418-9C14DE065469}">
      <dsp:nvSpPr>
        <dsp:cNvPr id="0" name=""/>
        <dsp:cNvSpPr/>
      </dsp:nvSpPr>
      <dsp:spPr>
        <a:xfrm>
          <a:off x="691879" y="2829691"/>
          <a:ext cx="7604724" cy="435438"/>
        </a:xfrm>
        <a:prstGeom prst="rect">
          <a:avLst/>
        </a:prstGeom>
        <a:solidFill>
          <a:schemeClr val="bg1">
            <a:alpha val="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63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Arial" panose="020B0604020202020204" pitchFamily="34" charset="0"/>
            <a:buNone/>
          </a:pP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Implementing </a:t>
          </a:r>
          <a:r>
            <a:rPr lang="en-IN" sz="1100" b="1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feedback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after every transaction and even getting to know how they found out about the service so that it can be further improved.</a:t>
          </a:r>
          <a:endParaRPr lang="en-IN" sz="1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691879" y="2829691"/>
        <a:ext cx="7604724" cy="435438"/>
      </dsp:txXfrm>
    </dsp:sp>
    <dsp:sp modelId="{078FEFB5-4E72-4E80-8CFC-F219A2BAFC4E}">
      <dsp:nvSpPr>
        <dsp:cNvPr id="0" name=""/>
        <dsp:cNvSpPr/>
      </dsp:nvSpPr>
      <dsp:spPr>
        <a:xfrm>
          <a:off x="419730" y="2775261"/>
          <a:ext cx="544298" cy="544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7AAAC-E079-4B19-A82A-6C18B277423B}">
      <dsp:nvSpPr>
        <dsp:cNvPr id="0" name=""/>
        <dsp:cNvSpPr/>
      </dsp:nvSpPr>
      <dsp:spPr>
        <a:xfrm>
          <a:off x="333701" y="3482766"/>
          <a:ext cx="7962902" cy="43543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630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bg2"/>
            </a:buClr>
            <a:buFont typeface="Arial" panose="020B0604020202020204" pitchFamily="34" charset="0"/>
            <a:buNone/>
          </a:pPr>
          <a:r>
            <a:rPr lang="en-IN" sz="1100" b="1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Analysing</a:t>
          </a:r>
          <a:r>
            <a:rPr lang="en-IN" sz="1100" kern="1200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</a:rPr>
            <a:t> current data and drawing some insights from it.</a:t>
          </a:r>
          <a:endParaRPr lang="en-IN" sz="1100" kern="1200" dirty="0">
            <a:solidFill>
              <a:schemeClr val="tx1">
                <a:lumMod val="50000"/>
              </a:schemeClr>
            </a:solidFill>
          </a:endParaRPr>
        </a:p>
      </dsp:txBody>
      <dsp:txXfrm>
        <a:off x="333701" y="3482766"/>
        <a:ext cx="7962902" cy="435438"/>
      </dsp:txXfrm>
    </dsp:sp>
    <dsp:sp modelId="{68584834-2225-4674-8157-92C1D777152E}">
      <dsp:nvSpPr>
        <dsp:cNvPr id="0" name=""/>
        <dsp:cNvSpPr/>
      </dsp:nvSpPr>
      <dsp:spPr>
        <a:xfrm>
          <a:off x="61552" y="3428337"/>
          <a:ext cx="544298" cy="544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5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467544" y="1059582"/>
            <a:ext cx="5391000" cy="30243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A simplified case study of startup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          </a:t>
            </a:r>
            <a:r>
              <a:rPr lang="en-US" sz="6600" dirty="0"/>
              <a:t>Ninjacart</a:t>
            </a:r>
            <a:br>
              <a:rPr lang="en-US" sz="6600" dirty="0"/>
            </a:b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By :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 err="1">
                <a:solidFill>
                  <a:srgbClr val="002060"/>
                </a:solidFill>
              </a:rPr>
              <a:t>HumanSparks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(Roshan Dev Prajapati,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Sree Rakhi Kudipudi)</a:t>
            </a:r>
            <a:endParaRPr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142858"/>
            <a:ext cx="6300300" cy="121444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92D050"/>
                </a:solidFill>
              </a:rPr>
              <a:t>Here comes the</a:t>
            </a:r>
            <a:br>
              <a:rPr lang="en" dirty="0">
                <a:solidFill>
                  <a:srgbClr val="92D050"/>
                </a:solidFill>
              </a:rPr>
            </a:br>
            <a:r>
              <a:rPr lang="en" sz="4000" dirty="0">
                <a:solidFill>
                  <a:srgbClr val="92D050"/>
                </a:solidFill>
              </a:rPr>
              <a:t>Competitors!</a:t>
            </a:r>
            <a:endParaRPr sz="4000" dirty="0">
              <a:solidFill>
                <a:srgbClr val="92D05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786446" y="428610"/>
            <a:ext cx="3071834" cy="73866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Light" pitchFamily="34" charset="0"/>
              </a:rPr>
              <a:t>In terms of revenue, Ninjacart stands 2</a:t>
            </a:r>
            <a:r>
              <a:rPr lang="en-US" baseline="30000" dirty="0">
                <a:latin typeface="Copperplate Gothic Light" pitchFamily="34" charset="0"/>
              </a:rPr>
              <a:t>nd</a:t>
            </a:r>
            <a:r>
              <a:rPr lang="en-US" dirty="0">
                <a:latin typeface="Copperplate Gothic Light" pitchFamily="34" charset="0"/>
              </a:rPr>
              <a:t> , But it is growing very fast.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56A85-C258-4214-85B9-98722C9EBC2F}"/>
              </a:ext>
            </a:extLst>
          </p:cNvPr>
          <p:cNvSpPr txBox="1"/>
          <p:nvPr/>
        </p:nvSpPr>
        <p:spPr>
          <a:xfrm>
            <a:off x="4114800" y="211587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12E66-FA77-4E3D-93EC-A9A38DDF16F5}"/>
              </a:ext>
            </a:extLst>
          </p:cNvPr>
          <p:cNvSpPr txBox="1"/>
          <p:nvPr/>
        </p:nvSpPr>
        <p:spPr>
          <a:xfrm>
            <a:off x="683568" y="1505693"/>
            <a:ext cx="4345632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800" dirty="0" err="1">
                <a:latin typeface="Muli" panose="02000503000000000000" pitchFamily="2" charset="0"/>
              </a:rPr>
              <a:t>Jumbotail</a:t>
            </a:r>
            <a:endParaRPr lang="en-IN" sz="2800" dirty="0">
              <a:latin typeface="Muli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800" dirty="0" err="1">
                <a:latin typeface="Muli" panose="02000503000000000000" pitchFamily="2" charset="0"/>
              </a:rPr>
              <a:t>Farmioc</a:t>
            </a:r>
            <a:endParaRPr lang="en-IN" sz="2800" dirty="0">
              <a:latin typeface="Muli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800" dirty="0" err="1">
                <a:latin typeface="Muli" panose="02000503000000000000" pitchFamily="2" charset="0"/>
              </a:rPr>
              <a:t>Chilibeli</a:t>
            </a:r>
            <a:endParaRPr lang="en-IN" sz="2800" dirty="0">
              <a:latin typeface="Muli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800" dirty="0" err="1">
                <a:latin typeface="Muli" panose="02000503000000000000" pitchFamily="2" charset="0"/>
              </a:rPr>
              <a:t>ArgoStar</a:t>
            </a:r>
            <a:endParaRPr lang="en-IN" sz="2800" dirty="0">
              <a:latin typeface="Muli" panose="02000503000000000000" pitchFamily="2" charset="0"/>
            </a:endParaRPr>
          </a:p>
          <a:p>
            <a:pPr marL="457200" indent="-45720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IN" sz="2800" dirty="0" err="1">
                <a:latin typeface="Muli" panose="02000503000000000000" pitchFamily="2" charset="0"/>
              </a:rPr>
              <a:t>byFarmerz</a:t>
            </a:r>
            <a:endParaRPr lang="en-IN" sz="2800" dirty="0">
              <a:latin typeface="Muli" panose="02000503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7474-B93D-4B3E-BE71-9CB39A39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8430"/>
            <a:ext cx="6300300" cy="857400"/>
          </a:xfrm>
        </p:spPr>
        <p:txBody>
          <a:bodyPr/>
          <a:lstStyle/>
          <a:p>
            <a:r>
              <a:rPr lang="en-IN" dirty="0"/>
              <a:t>Audience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4693-DCE7-4770-8395-639D200C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419622"/>
            <a:ext cx="8147248" cy="3275448"/>
          </a:xfrm>
        </p:spPr>
        <p:txBody>
          <a:bodyPr/>
          <a:lstStyle/>
          <a:p>
            <a:pPr marL="127000" indent="0">
              <a:buNone/>
            </a:pPr>
            <a:endParaRPr lang="en-IN" sz="2800" b="1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IN" sz="2800" b="1" dirty="0">
                <a:solidFill>
                  <a:schemeClr val="bg2"/>
                </a:solidFill>
              </a:rPr>
              <a:t>Present:</a:t>
            </a:r>
          </a:p>
          <a:p>
            <a:pPr marL="127000" indent="0">
              <a:buNone/>
            </a:pPr>
            <a:endParaRPr lang="en-IN" sz="2800" b="1" dirty="0">
              <a:solidFill>
                <a:schemeClr val="bg2"/>
              </a:solidFill>
            </a:endParaRPr>
          </a:p>
          <a:p>
            <a:r>
              <a:rPr lang="en-IN" dirty="0" err="1">
                <a:solidFill>
                  <a:schemeClr val="tx1">
                    <a:lumMod val="50000"/>
                  </a:schemeClr>
                </a:solidFill>
              </a:rPr>
              <a:t>Ninjacart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 as of now works with 37000 farmers across 20 states.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~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4000 farmers contribute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daily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 pool of 1400 tones of produce.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Serving 17000+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Retailers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 across 7 major cities.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4910-3554-4BDA-9E13-8E4BA3892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8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4693-DCE7-4770-8395-639D200C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627534"/>
            <a:ext cx="8147248" cy="3275448"/>
          </a:xfrm>
        </p:spPr>
        <p:txBody>
          <a:bodyPr/>
          <a:lstStyle/>
          <a:p>
            <a:pPr marL="127000" indent="0">
              <a:buNone/>
            </a:pPr>
            <a:r>
              <a:rPr lang="en-IN" sz="2800" b="1" dirty="0">
                <a:solidFill>
                  <a:schemeClr val="bg2"/>
                </a:solidFill>
              </a:rPr>
              <a:t>Targeted Audience:</a:t>
            </a:r>
          </a:p>
          <a:p>
            <a:pPr marL="127000" indent="0">
              <a:buNone/>
            </a:pPr>
            <a:endParaRPr lang="en-IN" sz="2800" b="1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Total number of customers that can use </a:t>
            </a:r>
            <a:r>
              <a:rPr lang="en-IN" dirty="0" err="1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Ninjacart</a:t>
            </a: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  = (Total number of farmers) + (Total number of retailers)</a:t>
            </a: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Total number of farmers = total population(1350m) * percentage of farmers(21%) * literacy rate in rural India(64.5%) * percentage of internet users in rural India(25.5%) = 46.5m</a:t>
            </a: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Total number of retail users = total population(1350m) % average family size(4) % average number of families that attend a retail store in a day(50) % average literacy rate of India(75%)= 5.06m</a:t>
            </a:r>
          </a:p>
          <a:p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Total targeted audience =46.5+5.06 = 51.6m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4910-3554-4BDA-9E13-8E4BA3892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1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39552" y="1203598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Personas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541A1-A197-46EC-8303-D57261FB2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31E5C-C8A9-408D-A154-C0518AA9AABD}"/>
              </a:ext>
            </a:extLst>
          </p:cNvPr>
          <p:cNvSpPr txBox="1"/>
          <p:nvPr/>
        </p:nvSpPr>
        <p:spPr>
          <a:xfrm>
            <a:off x="395536" y="1203598"/>
            <a:ext cx="7674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Murali is a small farmer in rural Andhra Pradesh.</a:t>
            </a: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His family has 5 members.</a:t>
            </a: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studied till 9</a:t>
            </a:r>
            <a:r>
              <a:rPr lang="en-IN" sz="1600" baseline="30000" dirty="0">
                <a:latin typeface="Muli" panose="02000503000000000000" pitchFamily="2" charset="0"/>
              </a:rPr>
              <a:t>th</a:t>
            </a:r>
            <a:r>
              <a:rPr lang="en-IN" sz="1600" dirty="0">
                <a:latin typeface="Muli" panose="02000503000000000000" pitchFamily="2" charset="0"/>
              </a:rPr>
              <a:t> standard and knows how to use a smartphone.</a:t>
            </a: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cultivates bananas in 3 acres of land.</a:t>
            </a: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spends his </a:t>
            </a:r>
            <a:r>
              <a:rPr lang="en-IN" sz="1600" dirty="0" err="1">
                <a:latin typeface="Muli" panose="02000503000000000000" pitchFamily="2" charset="0"/>
              </a:rPr>
              <a:t>wholen</a:t>
            </a:r>
            <a:r>
              <a:rPr lang="en-IN" sz="1600" dirty="0">
                <a:latin typeface="Muli" panose="02000503000000000000" pitchFamily="2" charset="0"/>
              </a:rPr>
              <a:t> year to cultivate the crop but is worried about the market price and fears selling his crop at an unreasonable price.</a:t>
            </a: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10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B0F01-8661-4E1F-B52E-A1416593A5AE}"/>
              </a:ext>
            </a:extLst>
          </p:cNvPr>
          <p:cNvSpPr txBox="1"/>
          <p:nvPr/>
        </p:nvSpPr>
        <p:spPr>
          <a:xfrm>
            <a:off x="395536" y="33514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Case 1</a:t>
            </a:r>
            <a:endParaRPr lang="en-IN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7DD68-BB1E-4418-8D43-CA75A177023D}"/>
              </a:ext>
            </a:extLst>
          </p:cNvPr>
          <p:cNvSpPr txBox="1"/>
          <p:nvPr/>
        </p:nvSpPr>
        <p:spPr>
          <a:xfrm>
            <a:off x="395536" y="2643758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is even scared that the payment would be delayed.</a:t>
            </a:r>
          </a:p>
        </p:txBody>
      </p:sp>
    </p:spTree>
    <p:extLst>
      <p:ext uri="{BB962C8B-B14F-4D97-AF65-F5344CB8AC3E}">
        <p14:creationId xmlns:p14="http://schemas.microsoft.com/office/powerpoint/2010/main" val="367350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541A1-A197-46EC-8303-D57261FB2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31E5C-C8A9-408D-A154-C0518AA9AABD}"/>
              </a:ext>
            </a:extLst>
          </p:cNvPr>
          <p:cNvSpPr txBox="1"/>
          <p:nvPr/>
        </p:nvSpPr>
        <p:spPr>
          <a:xfrm>
            <a:off x="395536" y="1203598"/>
            <a:ext cx="76745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Ankita is a small farmer in rural Maharashtra.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She is a single mother of 2 children.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She studied till 10</a:t>
            </a:r>
            <a:r>
              <a:rPr lang="en-IN" sz="1600" baseline="30000" dirty="0">
                <a:latin typeface="Muli" panose="02000503000000000000" pitchFamily="2" charset="0"/>
              </a:rPr>
              <a:t>th</a:t>
            </a:r>
            <a:r>
              <a:rPr lang="en-IN" sz="1600" dirty="0">
                <a:latin typeface="Muli" panose="02000503000000000000" pitchFamily="2" charset="0"/>
              </a:rPr>
              <a:t> standard and knows how to use a smartphone.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She cultivates potatoes in 3 acres of land.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She spends 4 months a year to cultivate the crop but is worried about the storage costs 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B0F01-8661-4E1F-B52E-A1416593A5AE}"/>
              </a:ext>
            </a:extLst>
          </p:cNvPr>
          <p:cNvSpPr txBox="1"/>
          <p:nvPr/>
        </p:nvSpPr>
        <p:spPr>
          <a:xfrm>
            <a:off x="395536" y="33514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Case 2</a:t>
            </a:r>
            <a:endParaRPr lang="en-IN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7DD68-BB1E-4418-8D43-CA75A177023D}"/>
              </a:ext>
            </a:extLst>
          </p:cNvPr>
          <p:cNvSpPr txBox="1"/>
          <p:nvPr/>
        </p:nvSpPr>
        <p:spPr>
          <a:xfrm>
            <a:off x="395536" y="264375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She is often tricked and weight was even miscalculated leading to huge loses. 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She is even scared that the cost for transportation might be a burden for after all spending all her money on the produce.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3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541A1-A197-46EC-8303-D57261FB2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31E5C-C8A9-408D-A154-C0518AA9AABD}"/>
              </a:ext>
            </a:extLst>
          </p:cNvPr>
          <p:cNvSpPr txBox="1"/>
          <p:nvPr/>
        </p:nvSpPr>
        <p:spPr>
          <a:xfrm>
            <a:off x="395536" y="1203598"/>
            <a:ext cx="7674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Ramesh is a small retailer in Delhi.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His family consists of 4 people. 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studied till 12</a:t>
            </a:r>
            <a:r>
              <a:rPr lang="en-IN" sz="1600" baseline="30000" dirty="0">
                <a:latin typeface="Muli" panose="02000503000000000000" pitchFamily="2" charset="0"/>
              </a:rPr>
              <a:t>th</a:t>
            </a:r>
            <a:r>
              <a:rPr lang="en-IN" sz="1600" dirty="0">
                <a:latin typeface="Muli" panose="02000503000000000000" pitchFamily="2" charset="0"/>
              </a:rPr>
              <a:t> standard and knows how to browse internet.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has a small shop and sells vegetables.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has to travel for 4 hours 5 times a week for acquiring the produce. 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B0F01-8661-4E1F-B52E-A1416593A5AE}"/>
              </a:ext>
            </a:extLst>
          </p:cNvPr>
          <p:cNvSpPr txBox="1"/>
          <p:nvPr/>
        </p:nvSpPr>
        <p:spPr>
          <a:xfrm>
            <a:off x="395536" y="33514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Case 3</a:t>
            </a:r>
            <a:endParaRPr lang="en-IN" sz="32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7DD68-BB1E-4418-8D43-CA75A177023D}"/>
              </a:ext>
            </a:extLst>
          </p:cNvPr>
          <p:cNvSpPr txBox="1"/>
          <p:nvPr/>
        </p:nvSpPr>
        <p:spPr>
          <a:xfrm>
            <a:off x="395536" y="2440416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The truck owner sometimes even demands him to pay more or sometimes even denies him if he has a better offer.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even has no choice but have to select the available the that are available.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r>
              <a:rPr lang="en-IN" sz="1600" dirty="0">
                <a:latin typeface="Muli" panose="02000503000000000000" pitchFamily="2" charset="0"/>
              </a:rPr>
              <a:t>He even gets complaints about the hygiene issues which he has no control over. </a:t>
            </a:r>
          </a:p>
          <a:p>
            <a:pPr marL="285750" indent="-285750">
              <a:buClr>
                <a:schemeClr val="bg2"/>
              </a:buClr>
              <a:buSzPct val="90000"/>
              <a:buFont typeface="Wingdings" panose="05000000000000000000" pitchFamily="2" charset="2"/>
              <a:buChar char="Ø"/>
            </a:pPr>
            <a:endParaRPr lang="en-IN" sz="1600" dirty="0">
              <a:latin typeface="Muli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44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539552" y="1491630"/>
            <a:ext cx="4973100" cy="14401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000" dirty="0"/>
              <a:t>The solution is</a:t>
            </a:r>
            <a:br>
              <a:rPr lang="en" sz="3200" dirty="0"/>
            </a:br>
            <a:r>
              <a:rPr lang="en-US" sz="6000" dirty="0" err="1"/>
              <a:t>Ninjacart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55754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0A1E84-E21D-4EFF-8B5D-CFE3BA310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3B0FD-A090-4A67-9D12-78B7DEABC228}"/>
              </a:ext>
            </a:extLst>
          </p:cNvPr>
          <p:cNvSpPr txBox="1"/>
          <p:nvPr/>
        </p:nvSpPr>
        <p:spPr>
          <a:xfrm>
            <a:off x="179512" y="12347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/>
                </a:solidFill>
                <a:latin typeface="Poppins" panose="020B0604020202020204" charset="0"/>
                <a:cs typeface="Poppins" panose="020B0604020202020204" charset="0"/>
              </a:rPr>
              <a:t>Plans to attract target audience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2706580-9D39-44B3-8A39-EA8EF5ECB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52183"/>
              </p:ext>
            </p:extLst>
          </p:nvPr>
        </p:nvGraphicFramePr>
        <p:xfrm>
          <a:off x="467544" y="786724"/>
          <a:ext cx="8352928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73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42910" y="285734"/>
            <a:ext cx="6786610" cy="8572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92D050"/>
                </a:solidFill>
              </a:rPr>
              <a:t>Initials you must know!</a:t>
            </a:r>
            <a:endParaRPr sz="4000" dirty="0">
              <a:solidFill>
                <a:srgbClr val="92D050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73028" y="1889703"/>
            <a:ext cx="4331019" cy="28717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Ninjacart</a:t>
            </a:r>
            <a:r>
              <a:rPr lang="en-US" sz="2000" dirty="0">
                <a:latin typeface="Muli" panose="02000503000000000000" pitchFamily="2" charset="0"/>
                <a:cs typeface="MV Boli" panose="02000500030200090000" pitchFamily="2" charset="0"/>
              </a:rPr>
              <a:t> is India’s Leading </a:t>
            </a:r>
            <a:r>
              <a:rPr lang="en-US" sz="2000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Agri-Tech </a:t>
            </a:r>
            <a:r>
              <a:rPr lang="en-US" sz="2000" dirty="0">
                <a:latin typeface="Muli" panose="02000503000000000000" pitchFamily="2" charset="0"/>
                <a:cs typeface="MV Boli" panose="02000500030200090000" pitchFamily="2" charset="0"/>
              </a:rPr>
              <a:t>platform with Integrated supply chain of </a:t>
            </a:r>
            <a:r>
              <a:rPr lang="en-US" sz="2000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perishables</a:t>
            </a:r>
            <a:r>
              <a:rPr lang="en-US" sz="2000" dirty="0">
                <a:latin typeface="Muli" panose="02000503000000000000" pitchFamily="2" charset="0"/>
                <a:cs typeface="MV Boli" panose="02000500030200090000" pitchFamily="2" charset="0"/>
              </a:rPr>
              <a:t> that connects farmers with Businesses. 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00826" y="1428742"/>
            <a:ext cx="14555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2D050"/>
                </a:solidFill>
                <a:latin typeface="Ink Free" panose="03080402000500000000" pitchFamily="66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Since</a:t>
            </a:r>
          </a:p>
          <a:p>
            <a:r>
              <a:rPr lang="en-US" sz="1800" b="1" dirty="0">
                <a:solidFill>
                  <a:srgbClr val="92D050"/>
                </a:solidFill>
                <a:latin typeface="Ink Free" panose="03080402000500000000" pitchFamily="66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2015</a:t>
            </a:r>
          </a:p>
        </p:txBody>
      </p:sp>
      <p:sp>
        <p:nvSpPr>
          <p:cNvPr id="9" name="Google Shape;463;p40"/>
          <p:cNvSpPr/>
          <p:nvPr/>
        </p:nvSpPr>
        <p:spPr>
          <a:xfrm>
            <a:off x="7322363" y="1500180"/>
            <a:ext cx="533875" cy="50006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09769" y="267494"/>
            <a:ext cx="4672018" cy="64294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rgbClr val="92D050"/>
                </a:solidFill>
              </a:rPr>
              <a:t>Statistics</a:t>
            </a:r>
            <a:endParaRPr sz="4000" i="1" dirty="0">
              <a:solidFill>
                <a:srgbClr val="92D050"/>
              </a:solidFill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291794004"/>
              </p:ext>
            </p:extLst>
          </p:nvPr>
        </p:nvGraphicFramePr>
        <p:xfrm>
          <a:off x="709755" y="1059582"/>
          <a:ext cx="4572032" cy="3929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Google Shape;33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4320" y="1214428"/>
            <a:ext cx="2376264" cy="295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357173"/>
            <a:ext cx="7186634" cy="71437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rgbClr val="92D050"/>
                </a:solidFill>
              </a:rPr>
              <a:t>Looking at the market!</a:t>
            </a:r>
            <a:endParaRPr sz="4000" i="1" dirty="0">
              <a:solidFill>
                <a:srgbClr val="92D050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428742"/>
            <a:ext cx="4695600" cy="30718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b="1" dirty="0">
                <a:solidFill>
                  <a:schemeClr val="tx1"/>
                </a:solidFill>
                <a:latin typeface="Muli" panose="02000503000000000000" pitchFamily="2" charset="0"/>
                <a:cs typeface="MV Boli" panose="02000500030200090000" pitchFamily="2" charset="0"/>
              </a:rPr>
              <a:t>Ninjacart</a:t>
            </a:r>
            <a:r>
              <a:rPr lang="en" dirty="0">
                <a:latin typeface="Muli" panose="02000503000000000000" pitchFamily="2" charset="0"/>
                <a:cs typeface="MV Boli" panose="02000500030200090000" pitchFamily="2" charset="0"/>
              </a:rPr>
              <a:t> lies compositely in </a:t>
            </a:r>
            <a:r>
              <a:rPr lang="en" b="1" dirty="0">
                <a:solidFill>
                  <a:schemeClr val="tx1"/>
                </a:solidFill>
                <a:latin typeface="Muli" panose="02000503000000000000" pitchFamily="2" charset="0"/>
                <a:cs typeface="MV Boli" panose="02000500030200090000" pitchFamily="2" charset="0"/>
              </a:rPr>
              <a:t>Agri-Tech</a:t>
            </a:r>
            <a:r>
              <a:rPr lang="en" dirty="0">
                <a:latin typeface="Muli" panose="02000503000000000000" pitchFamily="2" charset="0"/>
                <a:cs typeface="MV Boli" panose="02000500030200090000" pitchFamily="2" charset="0"/>
              </a:rPr>
              <a:t> Industry with </a:t>
            </a:r>
            <a:r>
              <a:rPr lang="en" b="1" dirty="0">
                <a:latin typeface="Muli" panose="02000503000000000000" pitchFamily="2" charset="0"/>
                <a:cs typeface="MV Boli" panose="02000500030200090000" pitchFamily="2" charset="0"/>
              </a:rPr>
              <a:t>B2B</a:t>
            </a:r>
            <a:r>
              <a:rPr lang="en" dirty="0">
                <a:latin typeface="Muli" panose="02000503000000000000" pitchFamily="2" charset="0"/>
                <a:cs typeface="MV Boli" panose="02000500030200090000" pitchFamily="2" charset="0"/>
              </a:rPr>
              <a:t> transactions.</a:t>
            </a:r>
            <a:endParaRPr dirty="0">
              <a:latin typeface="Muli" panose="02000503000000000000" pitchFamily="2" charset="0"/>
              <a:cs typeface="MV Boli" panose="02000500030200090000" pitchFamily="2" charset="0"/>
            </a:endParaRPr>
          </a:p>
          <a:p>
            <a:pPr lvl="0">
              <a:spcBef>
                <a:spcPts val="0"/>
              </a:spcBef>
            </a:pPr>
            <a:r>
              <a:rPr lang="en-US" b="1" dirty="0">
                <a:latin typeface="Muli" panose="02000503000000000000" pitchFamily="2" charset="0"/>
                <a:cs typeface="MV Boli" panose="02000500030200090000" pitchFamily="2" charset="0"/>
              </a:rPr>
              <a:t>Size:</a:t>
            </a:r>
            <a:r>
              <a:rPr lang="en-US" dirty="0">
                <a:latin typeface="Muli" panose="02000503000000000000" pitchFamily="2" charset="0"/>
                <a:cs typeface="MV Boli" panose="02000500030200090000" pitchFamily="2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190</a:t>
            </a:r>
            <a:r>
              <a:rPr lang="en-US" dirty="0">
                <a:latin typeface="Muli" panose="02000503000000000000" pitchFamily="2" charset="0"/>
                <a:cs typeface="MV Boli" panose="02000500030200090000" pitchFamily="2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Bn</a:t>
            </a:r>
            <a:r>
              <a:rPr lang="en-US" dirty="0">
                <a:latin typeface="Muli" panose="02000503000000000000" pitchFamily="2" charset="0"/>
                <a:cs typeface="MV Boli" panose="02000500030200090000" pitchFamily="2" charset="0"/>
              </a:rPr>
              <a:t> Market growing </a:t>
            </a:r>
            <a:r>
              <a:rPr lang="en-US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9%</a:t>
            </a:r>
            <a:r>
              <a:rPr lang="en-US" dirty="0">
                <a:latin typeface="Muli" panose="02000503000000000000" pitchFamily="2" charset="0"/>
                <a:cs typeface="MV Boli" panose="02000500030200090000" pitchFamily="2" charset="0"/>
              </a:rPr>
              <a:t> annually and will touch </a:t>
            </a:r>
            <a:r>
              <a:rPr lang="en-US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250Bn </a:t>
            </a:r>
            <a:r>
              <a:rPr lang="en-US" dirty="0">
                <a:latin typeface="Muli" panose="02000503000000000000" pitchFamily="2" charset="0"/>
                <a:cs typeface="MV Boli" panose="02000500030200090000" pitchFamily="2" charset="0"/>
              </a:rPr>
              <a:t>by </a:t>
            </a:r>
            <a:r>
              <a:rPr lang="en-US" b="1" dirty="0">
                <a:latin typeface="Muli" panose="02000503000000000000" pitchFamily="2" charset="0"/>
                <a:cs typeface="MV Boli" panose="02000500030200090000" pitchFamily="2" charset="0"/>
              </a:rPr>
              <a:t>2023.</a:t>
            </a:r>
            <a:endParaRPr b="1" dirty="0">
              <a:latin typeface="Muli" panose="02000503000000000000" pitchFamily="2" charset="0"/>
              <a:cs typeface="MV Boli" panose="02000500030200090000" pitchFamily="2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 dirty="0">
                <a:latin typeface="Muli" panose="02000503000000000000" pitchFamily="2" charset="0"/>
                <a:cs typeface="MV Boli" panose="02000500030200090000" pitchFamily="2" charset="0"/>
              </a:rPr>
              <a:t>Bengaluru</a:t>
            </a:r>
            <a:r>
              <a:rPr lang="en" dirty="0">
                <a:latin typeface="Muli" panose="02000503000000000000" pitchFamily="2" charset="0"/>
                <a:cs typeface="MV Boli" panose="02000500030200090000" pitchFamily="2" charset="0"/>
              </a:rPr>
              <a:t> itself is </a:t>
            </a:r>
            <a:r>
              <a:rPr lang="en" dirty="0">
                <a:solidFill>
                  <a:srgbClr val="C00000"/>
                </a:solidFill>
                <a:latin typeface="Muli" panose="02000503000000000000" pitchFamily="2" charset="0"/>
                <a:cs typeface="MV Boli" panose="02000500030200090000" pitchFamily="2" charset="0"/>
              </a:rPr>
              <a:t>30Bn</a:t>
            </a:r>
            <a:r>
              <a:rPr lang="en" dirty="0">
                <a:latin typeface="Muli" panose="02000503000000000000" pitchFamily="2" charset="0"/>
                <a:cs typeface="MV Boli" panose="02000500030200090000" pitchFamily="2" charset="0"/>
              </a:rPr>
              <a:t> perishable market. </a:t>
            </a:r>
            <a:endParaRPr dirty="0">
              <a:latin typeface="Muli" panose="02000503000000000000" pitchFamily="2" charset="0"/>
              <a:cs typeface="MV Boli" panose="02000500030200090000" pitchFamily="2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143768" y="500048"/>
            <a:ext cx="1643074" cy="1538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pperplate Gothic Light" pitchFamily="34" charset="0"/>
              </a:rPr>
              <a:t>Fun Fact :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Copperplate Gothic Light" pitchFamily="34" charset="0"/>
              </a:rPr>
              <a:t>This sector is completely Recession proof.</a:t>
            </a:r>
          </a:p>
          <a:p>
            <a:pPr algn="ctr"/>
            <a:r>
              <a:rPr lang="en" sz="2400" b="1" dirty="0">
                <a:solidFill>
                  <a:srgbClr val="92D050"/>
                </a:solidFill>
              </a:rPr>
              <a:t>😉😋</a:t>
            </a:r>
            <a:endParaRPr lang="en-US" sz="2400" b="1" dirty="0">
              <a:solidFill>
                <a:srgbClr val="92D05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285735"/>
            <a:ext cx="6300300" cy="8572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rgbClr val="92D050"/>
                </a:solidFill>
              </a:rPr>
              <a:t>Need of Ninjacart!</a:t>
            </a:r>
            <a:endParaRPr sz="4000" i="1" dirty="0">
              <a:solidFill>
                <a:srgbClr val="92D050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6" name="Picture 5" descr="Screenshot (10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571618"/>
            <a:ext cx="5315370" cy="3077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198" y="428610"/>
            <a:ext cx="2357454" cy="1285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683568" y="453185"/>
            <a:ext cx="3043230" cy="7858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rgbClr val="92D050"/>
                </a:solidFill>
              </a:rPr>
              <a:t>Solutions!</a:t>
            </a:r>
            <a:endParaRPr sz="4000" i="1" dirty="0">
              <a:solidFill>
                <a:srgbClr val="92D050"/>
              </a:solidFill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1" name="Picture 10" descr="Screenshot (10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000245"/>
            <a:ext cx="6000791" cy="27146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Google Shape;3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152" y="51470"/>
            <a:ext cx="2403414" cy="16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Screenshot (109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264" y="2285998"/>
            <a:ext cx="1996750" cy="22860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8" name="Google Shape;70;p15"/>
          <p:cNvSpPr txBox="1">
            <a:spLocks noGrp="1"/>
          </p:cNvSpPr>
          <p:nvPr>
            <p:ph type="title"/>
          </p:nvPr>
        </p:nvSpPr>
        <p:spPr>
          <a:xfrm>
            <a:off x="251520" y="-28919"/>
            <a:ext cx="6257940" cy="7858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pc="300" dirty="0">
                <a:solidFill>
                  <a:srgbClr val="92D050"/>
                </a:solidFill>
              </a:rPr>
              <a:t>How they do it?</a:t>
            </a:r>
            <a:endParaRPr sz="4000" spc="300" dirty="0">
              <a:solidFill>
                <a:srgbClr val="92D050"/>
              </a:solidFill>
            </a:endParaRPr>
          </a:p>
        </p:txBody>
      </p:sp>
      <p:grpSp>
        <p:nvGrpSpPr>
          <p:cNvPr id="14" name="Google Shape;534;p40"/>
          <p:cNvGrpSpPr/>
          <p:nvPr/>
        </p:nvGrpSpPr>
        <p:grpSpPr>
          <a:xfrm>
            <a:off x="7596336" y="339502"/>
            <a:ext cx="1071570" cy="762464"/>
            <a:chOff x="5300400" y="3670175"/>
            <a:chExt cx="421300" cy="399325"/>
          </a:xfrm>
        </p:grpSpPr>
        <p:sp>
          <p:nvSpPr>
            <p:cNvPr id="15" name="Google Shape;535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6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7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8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9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FD01F4-07E3-4625-ACBC-78872736C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322067"/>
              </p:ext>
            </p:extLst>
          </p:nvPr>
        </p:nvGraphicFramePr>
        <p:xfrm>
          <a:off x="263941" y="994211"/>
          <a:ext cx="6984776" cy="375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092280" y="483518"/>
            <a:ext cx="176543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pperplate Gothic Light" pitchFamily="34" charset="0"/>
              </a:rPr>
              <a:t>FACT :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pperplate Gothic Light" pitchFamily="34" charset="0"/>
              </a:rPr>
              <a:t>From forecasting to retailers, the whole process takes only 12 hours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969C50-A1C2-4942-8ADD-9A51003C0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92106"/>
              </p:ext>
            </p:extLst>
          </p:nvPr>
        </p:nvGraphicFramePr>
        <p:xfrm>
          <a:off x="189971" y="267494"/>
          <a:ext cx="762563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28596" y="2466144"/>
            <a:ext cx="2775252" cy="202704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>
                    <a:lumMod val="50000"/>
                  </a:schemeClr>
                </a:solidFill>
                <a:latin typeface="Muli" panose="02000503000000000000" pitchFamily="2" charset="0"/>
                <a:cs typeface="MV Boli" panose="02000500030200090000" pitchFamily="2" charset="0"/>
              </a:rPr>
              <a:t>Most of the communications are based on application based software created and maintained by the company.</a:t>
            </a:r>
            <a:endParaRPr sz="1800" b="1" dirty="0">
              <a:solidFill>
                <a:schemeClr val="tx1">
                  <a:lumMod val="50000"/>
                </a:schemeClr>
              </a:solidFill>
              <a:latin typeface="Muli" panose="02000503000000000000" pitchFamily="2" charset="0"/>
              <a:cs typeface="MV Boli" panose="02000500030200090000" pitchFamily="2" charset="0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800"/>
            <a:ext cx="2007300" cy="35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28596" y="1059582"/>
            <a:ext cx="2542200" cy="7273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Mobile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12" name="Picture 11" descr="Screenshot (11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785800"/>
            <a:ext cx="2000264" cy="357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950</Words>
  <Application>Microsoft Office PowerPoint</Application>
  <PresentationFormat>On-screen Show (16:9)</PresentationFormat>
  <Paragraphs>127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Century Gothic</vt:lpstr>
      <vt:lpstr>Poppins</vt:lpstr>
      <vt:lpstr>Muli</vt:lpstr>
      <vt:lpstr>Poppins Light</vt:lpstr>
      <vt:lpstr>Wingdings</vt:lpstr>
      <vt:lpstr>Ink Free</vt:lpstr>
      <vt:lpstr>Arial</vt:lpstr>
      <vt:lpstr>Copperplate Gothic Light</vt:lpstr>
      <vt:lpstr>Gower template</vt:lpstr>
      <vt:lpstr>A simplified case study of startup                       Ninjacart  By : HumanSparks  (Roshan Dev Prajapati, Sree Rakhi Kudipudi)</vt:lpstr>
      <vt:lpstr>Initials you must know!</vt:lpstr>
      <vt:lpstr>Statistics</vt:lpstr>
      <vt:lpstr>Looking at the market!</vt:lpstr>
      <vt:lpstr>Need of Ninjacart!</vt:lpstr>
      <vt:lpstr>Solutions!</vt:lpstr>
      <vt:lpstr>How they do it?</vt:lpstr>
      <vt:lpstr>PowerPoint Presentation</vt:lpstr>
      <vt:lpstr>Mobile</vt:lpstr>
      <vt:lpstr>Here comes the Competitors!</vt:lpstr>
      <vt:lpstr>Audience Analysis</vt:lpstr>
      <vt:lpstr>PowerPoint Presentation</vt:lpstr>
      <vt:lpstr>User Personas</vt:lpstr>
      <vt:lpstr>PowerPoint Presentation</vt:lpstr>
      <vt:lpstr>PowerPoint Presentation</vt:lpstr>
      <vt:lpstr>PowerPoint Presentation</vt:lpstr>
      <vt:lpstr>The solution is Ninjacart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Roshan dev Prajapati</dc:creator>
  <cp:lastModifiedBy>Sree Rakhi Kudipudi</cp:lastModifiedBy>
  <cp:revision>81</cp:revision>
  <dcterms:modified xsi:type="dcterms:W3CDTF">2020-08-12T11:31:59Z</dcterms:modified>
</cp:coreProperties>
</file>