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8" d="100"/>
          <a:sy n="78" d="100"/>
        </p:scale>
        <p:origin x="82"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8BCD481-66FE-4104-B8F1-06D49E8E770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6B4B986-8EB0-4B52-B278-814E016291C5}">
      <dgm:prSet/>
      <dgm:spPr/>
      <dgm:t>
        <a:bodyPr/>
        <a:lstStyle/>
        <a:p>
          <a:r>
            <a:rPr lang="en-US"/>
            <a:t>In this Capstone project, using k-means cluster algorithm I separated the neighborhood into 10(Ten) different clusters and for 103 different lattitude and logitude from dataset, which have very-similar neighborhoods around them. Using the charts above results presented to a particular neighborhood based on average house prices and school rating have been made.</a:t>
          </a:r>
        </a:p>
      </dgm:t>
    </dgm:pt>
    <dgm:pt modelId="{E8BD51DD-4BCC-4BC3-859E-41AFDC0308BA}" type="parTrans" cxnId="{3E63C504-6190-47C6-BEF1-696428C9A8EC}">
      <dgm:prSet/>
      <dgm:spPr/>
      <dgm:t>
        <a:bodyPr/>
        <a:lstStyle/>
        <a:p>
          <a:endParaRPr lang="en-US"/>
        </a:p>
      </dgm:t>
    </dgm:pt>
    <dgm:pt modelId="{B8BD194C-A650-418D-BCA2-F9BF0718C5B0}" type="sibTrans" cxnId="{3E63C504-6190-47C6-BEF1-696428C9A8EC}">
      <dgm:prSet/>
      <dgm:spPr/>
      <dgm:t>
        <a:bodyPr/>
        <a:lstStyle/>
        <a:p>
          <a:endParaRPr lang="en-US"/>
        </a:p>
      </dgm:t>
    </dgm:pt>
    <dgm:pt modelId="{C0371E83-50D3-4BFB-A902-18556EBA9F05}">
      <dgm:prSet/>
      <dgm:spPr/>
      <dgm:t>
        <a:bodyPr/>
        <a:lstStyle/>
        <a:p>
          <a:r>
            <a:rPr lang="en-US"/>
            <a:t>I feel rewarded with the efforts and believe this course with all the topics covered is well worthy of appreciation.</a:t>
          </a:r>
          <a:br>
            <a:rPr lang="en-US"/>
          </a:br>
          <a:r>
            <a:rPr lang="en-US"/>
            <a:t>This project has shown me a practical application to resolve a real situation that has impacting personal and financial impact using Data Science tools.</a:t>
          </a:r>
          <a:br>
            <a:rPr lang="en-US"/>
          </a:br>
          <a:r>
            <a:rPr lang="en-US"/>
            <a:t>The mapping with Folium is a very powerful technique to consolidate information and make the analysis and decision better with confidence.</a:t>
          </a:r>
        </a:p>
      </dgm:t>
    </dgm:pt>
    <dgm:pt modelId="{9667EF8C-8C8E-40BB-8B59-30C2A8F2908F}" type="parTrans" cxnId="{DB6D1D79-A5F4-4125-AE95-D84004C1C21C}">
      <dgm:prSet/>
      <dgm:spPr/>
      <dgm:t>
        <a:bodyPr/>
        <a:lstStyle/>
        <a:p>
          <a:endParaRPr lang="en-US"/>
        </a:p>
      </dgm:t>
    </dgm:pt>
    <dgm:pt modelId="{754158F9-7A85-4557-B920-4411489FD46F}" type="sibTrans" cxnId="{DB6D1D79-A5F4-4125-AE95-D84004C1C21C}">
      <dgm:prSet/>
      <dgm:spPr/>
      <dgm:t>
        <a:bodyPr/>
        <a:lstStyle/>
        <a:p>
          <a:endParaRPr lang="en-US"/>
        </a:p>
      </dgm:t>
    </dgm:pt>
    <dgm:pt modelId="{A78ABA8B-6AAA-4D84-9D12-2E846815E655}" type="pres">
      <dgm:prSet presAssocID="{88BCD481-66FE-4104-B8F1-06D49E8E7705}" presName="root" presStyleCnt="0">
        <dgm:presLayoutVars>
          <dgm:dir/>
          <dgm:resizeHandles val="exact"/>
        </dgm:presLayoutVars>
      </dgm:prSet>
      <dgm:spPr/>
    </dgm:pt>
    <dgm:pt modelId="{1C096324-5CB9-4C24-9586-B941C27B694F}" type="pres">
      <dgm:prSet presAssocID="{36B4B986-8EB0-4B52-B278-814E016291C5}" presName="compNode" presStyleCnt="0"/>
      <dgm:spPr/>
    </dgm:pt>
    <dgm:pt modelId="{67490869-1E8F-4E79-B539-8B9DC8C91F97}" type="pres">
      <dgm:prSet presAssocID="{36B4B986-8EB0-4B52-B278-814E016291C5}" presName="bgRect" presStyleLbl="bgShp" presStyleIdx="0" presStyleCnt="2"/>
      <dgm:spPr/>
    </dgm:pt>
    <dgm:pt modelId="{AAE85D10-EB1E-458F-AFD7-27C43B589DCB}" type="pres">
      <dgm:prSet presAssocID="{36B4B986-8EB0-4B52-B278-814E016291C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hoolhouse"/>
        </a:ext>
      </dgm:extLst>
    </dgm:pt>
    <dgm:pt modelId="{C9C8B433-8689-40FF-BB5B-5B2EDD647974}" type="pres">
      <dgm:prSet presAssocID="{36B4B986-8EB0-4B52-B278-814E016291C5}" presName="spaceRect" presStyleCnt="0"/>
      <dgm:spPr/>
    </dgm:pt>
    <dgm:pt modelId="{BE2B288E-77A1-46E5-9C72-B3D7BA506E4F}" type="pres">
      <dgm:prSet presAssocID="{36B4B986-8EB0-4B52-B278-814E016291C5}" presName="parTx" presStyleLbl="revTx" presStyleIdx="0" presStyleCnt="2">
        <dgm:presLayoutVars>
          <dgm:chMax val="0"/>
          <dgm:chPref val="0"/>
        </dgm:presLayoutVars>
      </dgm:prSet>
      <dgm:spPr/>
    </dgm:pt>
    <dgm:pt modelId="{15A501E4-4DA3-468A-AF1D-0EE55F829B0C}" type="pres">
      <dgm:prSet presAssocID="{B8BD194C-A650-418D-BCA2-F9BF0718C5B0}" presName="sibTrans" presStyleCnt="0"/>
      <dgm:spPr/>
    </dgm:pt>
    <dgm:pt modelId="{36883093-2B0E-462B-97B6-16A0E66C6092}" type="pres">
      <dgm:prSet presAssocID="{C0371E83-50D3-4BFB-A902-18556EBA9F05}" presName="compNode" presStyleCnt="0"/>
      <dgm:spPr/>
    </dgm:pt>
    <dgm:pt modelId="{4A2E3E09-6C1C-4FCB-99C8-0FA5A6CA4748}" type="pres">
      <dgm:prSet presAssocID="{C0371E83-50D3-4BFB-A902-18556EBA9F05}" presName="bgRect" presStyleLbl="bgShp" presStyleIdx="1" presStyleCnt="2"/>
      <dgm:spPr/>
    </dgm:pt>
    <dgm:pt modelId="{C1BA8A4A-E37D-4611-BF88-E9A897B5ED32}" type="pres">
      <dgm:prSet presAssocID="{C0371E83-50D3-4BFB-A902-18556EBA9F0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A9E871BB-1580-403B-837F-51F997447AE8}" type="pres">
      <dgm:prSet presAssocID="{C0371E83-50D3-4BFB-A902-18556EBA9F05}" presName="spaceRect" presStyleCnt="0"/>
      <dgm:spPr/>
    </dgm:pt>
    <dgm:pt modelId="{2B869637-8651-411A-8CCD-1EAE6342A612}" type="pres">
      <dgm:prSet presAssocID="{C0371E83-50D3-4BFB-A902-18556EBA9F05}" presName="parTx" presStyleLbl="revTx" presStyleIdx="1" presStyleCnt="2">
        <dgm:presLayoutVars>
          <dgm:chMax val="0"/>
          <dgm:chPref val="0"/>
        </dgm:presLayoutVars>
      </dgm:prSet>
      <dgm:spPr/>
    </dgm:pt>
  </dgm:ptLst>
  <dgm:cxnLst>
    <dgm:cxn modelId="{3E63C504-6190-47C6-BEF1-696428C9A8EC}" srcId="{88BCD481-66FE-4104-B8F1-06D49E8E7705}" destId="{36B4B986-8EB0-4B52-B278-814E016291C5}" srcOrd="0" destOrd="0" parTransId="{E8BD51DD-4BCC-4BC3-859E-41AFDC0308BA}" sibTransId="{B8BD194C-A650-418D-BCA2-F9BF0718C5B0}"/>
    <dgm:cxn modelId="{004F274D-B268-412B-A6BB-227B34C5C26E}" type="presOf" srcId="{88BCD481-66FE-4104-B8F1-06D49E8E7705}" destId="{A78ABA8B-6AAA-4D84-9D12-2E846815E655}" srcOrd="0" destOrd="0" presId="urn:microsoft.com/office/officeart/2018/2/layout/IconVerticalSolidList"/>
    <dgm:cxn modelId="{DB6D1D79-A5F4-4125-AE95-D84004C1C21C}" srcId="{88BCD481-66FE-4104-B8F1-06D49E8E7705}" destId="{C0371E83-50D3-4BFB-A902-18556EBA9F05}" srcOrd="1" destOrd="0" parTransId="{9667EF8C-8C8E-40BB-8B59-30C2A8F2908F}" sibTransId="{754158F9-7A85-4557-B920-4411489FD46F}"/>
    <dgm:cxn modelId="{5A3D8AA4-AACC-4523-B6E9-3FAFFEEE2E9A}" type="presOf" srcId="{36B4B986-8EB0-4B52-B278-814E016291C5}" destId="{BE2B288E-77A1-46E5-9C72-B3D7BA506E4F}" srcOrd="0" destOrd="0" presId="urn:microsoft.com/office/officeart/2018/2/layout/IconVerticalSolidList"/>
    <dgm:cxn modelId="{5BAF83D7-928D-4721-85B7-E3E6AA57484C}" type="presOf" srcId="{C0371E83-50D3-4BFB-A902-18556EBA9F05}" destId="{2B869637-8651-411A-8CCD-1EAE6342A612}" srcOrd="0" destOrd="0" presId="urn:microsoft.com/office/officeart/2018/2/layout/IconVerticalSolidList"/>
    <dgm:cxn modelId="{061BE58D-1B75-4CBC-A1FF-820825EC2D2D}" type="presParOf" srcId="{A78ABA8B-6AAA-4D84-9D12-2E846815E655}" destId="{1C096324-5CB9-4C24-9586-B941C27B694F}" srcOrd="0" destOrd="0" presId="urn:microsoft.com/office/officeart/2018/2/layout/IconVerticalSolidList"/>
    <dgm:cxn modelId="{A20C049A-8E42-4341-8DA4-A88055A9AD98}" type="presParOf" srcId="{1C096324-5CB9-4C24-9586-B941C27B694F}" destId="{67490869-1E8F-4E79-B539-8B9DC8C91F97}" srcOrd="0" destOrd="0" presId="urn:microsoft.com/office/officeart/2018/2/layout/IconVerticalSolidList"/>
    <dgm:cxn modelId="{23ECEF9A-E391-4656-A896-4AD920F78B31}" type="presParOf" srcId="{1C096324-5CB9-4C24-9586-B941C27B694F}" destId="{AAE85D10-EB1E-458F-AFD7-27C43B589DCB}" srcOrd="1" destOrd="0" presId="urn:microsoft.com/office/officeart/2018/2/layout/IconVerticalSolidList"/>
    <dgm:cxn modelId="{10F27F51-86D6-40AD-82BB-EA8FD522017D}" type="presParOf" srcId="{1C096324-5CB9-4C24-9586-B941C27B694F}" destId="{C9C8B433-8689-40FF-BB5B-5B2EDD647974}" srcOrd="2" destOrd="0" presId="urn:microsoft.com/office/officeart/2018/2/layout/IconVerticalSolidList"/>
    <dgm:cxn modelId="{EF811E48-ECE7-40FF-BC39-BDD5622F3B4E}" type="presParOf" srcId="{1C096324-5CB9-4C24-9586-B941C27B694F}" destId="{BE2B288E-77A1-46E5-9C72-B3D7BA506E4F}" srcOrd="3" destOrd="0" presId="urn:microsoft.com/office/officeart/2018/2/layout/IconVerticalSolidList"/>
    <dgm:cxn modelId="{F36AB8B5-F4E4-4212-8834-3D4D782215B7}" type="presParOf" srcId="{A78ABA8B-6AAA-4D84-9D12-2E846815E655}" destId="{15A501E4-4DA3-468A-AF1D-0EE55F829B0C}" srcOrd="1" destOrd="0" presId="urn:microsoft.com/office/officeart/2018/2/layout/IconVerticalSolidList"/>
    <dgm:cxn modelId="{70ABE9BF-4E1E-4E66-B51C-35B8E9679AF6}" type="presParOf" srcId="{A78ABA8B-6AAA-4D84-9D12-2E846815E655}" destId="{36883093-2B0E-462B-97B6-16A0E66C6092}" srcOrd="2" destOrd="0" presId="urn:microsoft.com/office/officeart/2018/2/layout/IconVerticalSolidList"/>
    <dgm:cxn modelId="{F5FEFD17-A1CC-4C76-9D78-C022F3DB8A85}" type="presParOf" srcId="{36883093-2B0E-462B-97B6-16A0E66C6092}" destId="{4A2E3E09-6C1C-4FCB-99C8-0FA5A6CA4748}" srcOrd="0" destOrd="0" presId="urn:microsoft.com/office/officeart/2018/2/layout/IconVerticalSolidList"/>
    <dgm:cxn modelId="{59303C3F-482C-4013-B8B7-471752913382}" type="presParOf" srcId="{36883093-2B0E-462B-97B6-16A0E66C6092}" destId="{C1BA8A4A-E37D-4611-BF88-E9A897B5ED32}" srcOrd="1" destOrd="0" presId="urn:microsoft.com/office/officeart/2018/2/layout/IconVerticalSolidList"/>
    <dgm:cxn modelId="{148474FD-68BE-4BE3-87A1-C9634E674B9A}" type="presParOf" srcId="{36883093-2B0E-462B-97B6-16A0E66C6092}" destId="{A9E871BB-1580-403B-837F-51F997447AE8}" srcOrd="2" destOrd="0" presId="urn:microsoft.com/office/officeart/2018/2/layout/IconVerticalSolidList"/>
    <dgm:cxn modelId="{EAD9EC67-426E-4AEF-8070-C94636F65C1A}" type="presParOf" srcId="{36883093-2B0E-462B-97B6-16A0E66C6092}" destId="{2B869637-8651-411A-8CCD-1EAE6342A61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90869-1E8F-4E79-B539-8B9DC8C91F97}">
      <dsp:nvSpPr>
        <dsp:cNvPr id="0" name=""/>
        <dsp:cNvSpPr/>
      </dsp:nvSpPr>
      <dsp:spPr>
        <a:xfrm>
          <a:off x="0" y="707092"/>
          <a:ext cx="10515600" cy="130540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E85D10-EB1E-458F-AFD7-27C43B589DCB}">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2B288E-77A1-46E5-9C72-B3D7BA506E4F}">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622300">
            <a:lnSpc>
              <a:spcPct val="90000"/>
            </a:lnSpc>
            <a:spcBef>
              <a:spcPct val="0"/>
            </a:spcBef>
            <a:spcAft>
              <a:spcPct val="35000"/>
            </a:spcAft>
            <a:buNone/>
          </a:pPr>
          <a:r>
            <a:rPr lang="en-US" sz="1400" kern="1200"/>
            <a:t>In this Capstone project, using k-means cluster algorithm I separated the neighborhood into 10(Ten) different clusters and for 103 different lattitude and logitude from dataset, which have very-similar neighborhoods around them. Using the charts above results presented to a particular neighborhood based on average house prices and school rating have been made.</a:t>
          </a:r>
        </a:p>
      </dsp:txBody>
      <dsp:txXfrm>
        <a:off x="1507738" y="707092"/>
        <a:ext cx="9007861" cy="1305401"/>
      </dsp:txXfrm>
    </dsp:sp>
    <dsp:sp modelId="{4A2E3E09-6C1C-4FCB-99C8-0FA5A6CA4748}">
      <dsp:nvSpPr>
        <dsp:cNvPr id="0" name=""/>
        <dsp:cNvSpPr/>
      </dsp:nvSpPr>
      <dsp:spPr>
        <a:xfrm>
          <a:off x="0" y="2338844"/>
          <a:ext cx="10515600" cy="130540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BA8A4A-E37D-4611-BF88-E9A897B5ED32}">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869637-8651-411A-8CCD-1EAE6342A612}">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622300">
            <a:lnSpc>
              <a:spcPct val="90000"/>
            </a:lnSpc>
            <a:spcBef>
              <a:spcPct val="0"/>
            </a:spcBef>
            <a:spcAft>
              <a:spcPct val="35000"/>
            </a:spcAft>
            <a:buNone/>
          </a:pPr>
          <a:r>
            <a:rPr lang="en-US" sz="1400" kern="1200"/>
            <a:t>I feel rewarded with the efforts and believe this course with all the topics covered is well worthy of appreciation.</a:t>
          </a:r>
          <a:br>
            <a:rPr lang="en-US" sz="1400" kern="1200"/>
          </a:br>
          <a:r>
            <a:rPr lang="en-US" sz="1400" kern="1200"/>
            <a:t>This project has shown me a practical application to resolve a real situation that has impacting personal and financial impact using Data Science tools.</a:t>
          </a:r>
          <a:br>
            <a:rPr lang="en-US" sz="1400" kern="1200"/>
          </a:br>
          <a:r>
            <a:rPr lang="en-US" sz="1400" kern="1200"/>
            <a:t>The mapping with Folium is a very powerful technique to consolidate information and make the analysis and decision better with confidence.</a:t>
          </a:r>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798C-CBB5-4BA6-A9A0-CE0A538A25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39D0C61-F828-4EED-AC4C-6ADB9DA5E5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376B5F-1754-4283-9E27-3866F6ACFFB9}"/>
              </a:ext>
            </a:extLst>
          </p:cNvPr>
          <p:cNvSpPr>
            <a:spLocks noGrp="1"/>
          </p:cNvSpPr>
          <p:nvPr>
            <p:ph type="dt" sz="half" idx="10"/>
          </p:nvPr>
        </p:nvSpPr>
        <p:spPr/>
        <p:txBody>
          <a:bodyPr/>
          <a:lstStyle/>
          <a:p>
            <a:fld id="{DFAFA216-CB7E-4A9F-B587-F3AE75A7010B}" type="datetimeFigureOut">
              <a:rPr lang="en-IN" smtClean="0"/>
              <a:t>23-06-2020</a:t>
            </a:fld>
            <a:endParaRPr lang="en-IN"/>
          </a:p>
        </p:txBody>
      </p:sp>
      <p:sp>
        <p:nvSpPr>
          <p:cNvPr id="5" name="Footer Placeholder 4">
            <a:extLst>
              <a:ext uri="{FF2B5EF4-FFF2-40B4-BE49-F238E27FC236}">
                <a16:creationId xmlns:a16="http://schemas.microsoft.com/office/drawing/2014/main" id="{AAAD50DA-3098-4C57-A05B-3ABE15F0C3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6EF290-A1D0-4ACB-84FD-D5BA96463094}"/>
              </a:ext>
            </a:extLst>
          </p:cNvPr>
          <p:cNvSpPr>
            <a:spLocks noGrp="1"/>
          </p:cNvSpPr>
          <p:nvPr>
            <p:ph type="sldNum" sz="quarter" idx="12"/>
          </p:nvPr>
        </p:nvSpPr>
        <p:spPr/>
        <p:txBody>
          <a:bodyPr/>
          <a:lstStyle/>
          <a:p>
            <a:fld id="{D0E09342-4690-4BF7-9AFA-503FE49FF057}" type="slidenum">
              <a:rPr lang="en-IN" smtClean="0"/>
              <a:t>‹#›</a:t>
            </a:fld>
            <a:endParaRPr lang="en-IN"/>
          </a:p>
        </p:txBody>
      </p:sp>
    </p:spTree>
    <p:extLst>
      <p:ext uri="{BB962C8B-B14F-4D97-AF65-F5344CB8AC3E}">
        <p14:creationId xmlns:p14="http://schemas.microsoft.com/office/powerpoint/2010/main" val="4210391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18A27-8F78-41AF-B4F2-8B20D65487C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37F605-6ED3-43A5-A770-1FC3C7F468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4DE992-D404-4774-BC79-5E78BE408757}"/>
              </a:ext>
            </a:extLst>
          </p:cNvPr>
          <p:cNvSpPr>
            <a:spLocks noGrp="1"/>
          </p:cNvSpPr>
          <p:nvPr>
            <p:ph type="dt" sz="half" idx="10"/>
          </p:nvPr>
        </p:nvSpPr>
        <p:spPr/>
        <p:txBody>
          <a:bodyPr/>
          <a:lstStyle/>
          <a:p>
            <a:fld id="{DFAFA216-CB7E-4A9F-B587-F3AE75A7010B}" type="datetimeFigureOut">
              <a:rPr lang="en-IN" smtClean="0"/>
              <a:t>23-06-2020</a:t>
            </a:fld>
            <a:endParaRPr lang="en-IN"/>
          </a:p>
        </p:txBody>
      </p:sp>
      <p:sp>
        <p:nvSpPr>
          <p:cNvPr id="5" name="Footer Placeholder 4">
            <a:extLst>
              <a:ext uri="{FF2B5EF4-FFF2-40B4-BE49-F238E27FC236}">
                <a16:creationId xmlns:a16="http://schemas.microsoft.com/office/drawing/2014/main" id="{8CB4B143-5D59-49E0-9825-13BDD840C7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3AC400-329D-424D-AC11-8D414C88C5B5}"/>
              </a:ext>
            </a:extLst>
          </p:cNvPr>
          <p:cNvSpPr>
            <a:spLocks noGrp="1"/>
          </p:cNvSpPr>
          <p:nvPr>
            <p:ph type="sldNum" sz="quarter" idx="12"/>
          </p:nvPr>
        </p:nvSpPr>
        <p:spPr/>
        <p:txBody>
          <a:bodyPr/>
          <a:lstStyle/>
          <a:p>
            <a:fld id="{D0E09342-4690-4BF7-9AFA-503FE49FF057}" type="slidenum">
              <a:rPr lang="en-IN" smtClean="0"/>
              <a:t>‹#›</a:t>
            </a:fld>
            <a:endParaRPr lang="en-IN"/>
          </a:p>
        </p:txBody>
      </p:sp>
    </p:spTree>
    <p:extLst>
      <p:ext uri="{BB962C8B-B14F-4D97-AF65-F5344CB8AC3E}">
        <p14:creationId xmlns:p14="http://schemas.microsoft.com/office/powerpoint/2010/main" val="436076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9825A7-3E26-487C-97E4-E79E8F76FE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9EACC2-E5D4-4E75-9C0E-092B1CC759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5E6630-5AF3-4855-ADD1-3F102279EF71}"/>
              </a:ext>
            </a:extLst>
          </p:cNvPr>
          <p:cNvSpPr>
            <a:spLocks noGrp="1"/>
          </p:cNvSpPr>
          <p:nvPr>
            <p:ph type="dt" sz="half" idx="10"/>
          </p:nvPr>
        </p:nvSpPr>
        <p:spPr/>
        <p:txBody>
          <a:bodyPr/>
          <a:lstStyle/>
          <a:p>
            <a:fld id="{DFAFA216-CB7E-4A9F-B587-F3AE75A7010B}" type="datetimeFigureOut">
              <a:rPr lang="en-IN" smtClean="0"/>
              <a:t>23-06-2020</a:t>
            </a:fld>
            <a:endParaRPr lang="en-IN"/>
          </a:p>
        </p:txBody>
      </p:sp>
      <p:sp>
        <p:nvSpPr>
          <p:cNvPr id="5" name="Footer Placeholder 4">
            <a:extLst>
              <a:ext uri="{FF2B5EF4-FFF2-40B4-BE49-F238E27FC236}">
                <a16:creationId xmlns:a16="http://schemas.microsoft.com/office/drawing/2014/main" id="{1E943A8C-C496-4A53-BD0B-81A44CC56E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13D9E4-B2C6-476D-A3D6-F35E4A0C0CDF}"/>
              </a:ext>
            </a:extLst>
          </p:cNvPr>
          <p:cNvSpPr>
            <a:spLocks noGrp="1"/>
          </p:cNvSpPr>
          <p:nvPr>
            <p:ph type="sldNum" sz="quarter" idx="12"/>
          </p:nvPr>
        </p:nvSpPr>
        <p:spPr/>
        <p:txBody>
          <a:bodyPr/>
          <a:lstStyle/>
          <a:p>
            <a:fld id="{D0E09342-4690-4BF7-9AFA-503FE49FF057}" type="slidenum">
              <a:rPr lang="en-IN" smtClean="0"/>
              <a:t>‹#›</a:t>
            </a:fld>
            <a:endParaRPr lang="en-IN"/>
          </a:p>
        </p:txBody>
      </p:sp>
    </p:spTree>
    <p:extLst>
      <p:ext uri="{BB962C8B-B14F-4D97-AF65-F5344CB8AC3E}">
        <p14:creationId xmlns:p14="http://schemas.microsoft.com/office/powerpoint/2010/main" val="343527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35A0F-206D-42EE-9543-E4649BF249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D822B6-B773-4C1A-8577-276C6CE4D5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4231C4-2BB4-413E-A69B-DB09EA10BE50}"/>
              </a:ext>
            </a:extLst>
          </p:cNvPr>
          <p:cNvSpPr>
            <a:spLocks noGrp="1"/>
          </p:cNvSpPr>
          <p:nvPr>
            <p:ph type="dt" sz="half" idx="10"/>
          </p:nvPr>
        </p:nvSpPr>
        <p:spPr/>
        <p:txBody>
          <a:bodyPr/>
          <a:lstStyle/>
          <a:p>
            <a:fld id="{DFAFA216-CB7E-4A9F-B587-F3AE75A7010B}" type="datetimeFigureOut">
              <a:rPr lang="en-IN" smtClean="0"/>
              <a:t>23-06-2020</a:t>
            </a:fld>
            <a:endParaRPr lang="en-IN"/>
          </a:p>
        </p:txBody>
      </p:sp>
      <p:sp>
        <p:nvSpPr>
          <p:cNvPr id="5" name="Footer Placeholder 4">
            <a:extLst>
              <a:ext uri="{FF2B5EF4-FFF2-40B4-BE49-F238E27FC236}">
                <a16:creationId xmlns:a16="http://schemas.microsoft.com/office/drawing/2014/main" id="{ABC2364A-422A-4B34-8AD0-D2B39E116B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C05F95-CE98-4025-8EA6-F58A4A3E2166}"/>
              </a:ext>
            </a:extLst>
          </p:cNvPr>
          <p:cNvSpPr>
            <a:spLocks noGrp="1"/>
          </p:cNvSpPr>
          <p:nvPr>
            <p:ph type="sldNum" sz="quarter" idx="12"/>
          </p:nvPr>
        </p:nvSpPr>
        <p:spPr/>
        <p:txBody>
          <a:bodyPr/>
          <a:lstStyle/>
          <a:p>
            <a:fld id="{D0E09342-4690-4BF7-9AFA-503FE49FF057}" type="slidenum">
              <a:rPr lang="en-IN" smtClean="0"/>
              <a:t>‹#›</a:t>
            </a:fld>
            <a:endParaRPr lang="en-IN"/>
          </a:p>
        </p:txBody>
      </p:sp>
    </p:spTree>
    <p:extLst>
      <p:ext uri="{BB962C8B-B14F-4D97-AF65-F5344CB8AC3E}">
        <p14:creationId xmlns:p14="http://schemas.microsoft.com/office/powerpoint/2010/main" val="3452370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3345F-B20E-4CD5-881F-A6D44758F0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6D0ED7-E2FD-4F55-992A-6EB1896DF3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8C1E4D-4673-4368-B583-7CA667F78C81}"/>
              </a:ext>
            </a:extLst>
          </p:cNvPr>
          <p:cNvSpPr>
            <a:spLocks noGrp="1"/>
          </p:cNvSpPr>
          <p:nvPr>
            <p:ph type="dt" sz="half" idx="10"/>
          </p:nvPr>
        </p:nvSpPr>
        <p:spPr/>
        <p:txBody>
          <a:bodyPr/>
          <a:lstStyle/>
          <a:p>
            <a:fld id="{DFAFA216-CB7E-4A9F-B587-F3AE75A7010B}" type="datetimeFigureOut">
              <a:rPr lang="en-IN" smtClean="0"/>
              <a:t>23-06-2020</a:t>
            </a:fld>
            <a:endParaRPr lang="en-IN"/>
          </a:p>
        </p:txBody>
      </p:sp>
      <p:sp>
        <p:nvSpPr>
          <p:cNvPr id="5" name="Footer Placeholder 4">
            <a:extLst>
              <a:ext uri="{FF2B5EF4-FFF2-40B4-BE49-F238E27FC236}">
                <a16:creationId xmlns:a16="http://schemas.microsoft.com/office/drawing/2014/main" id="{B3EF2F50-6286-452B-9354-A5D5DBF946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D22EBB-F884-4472-847F-29194449B6D8}"/>
              </a:ext>
            </a:extLst>
          </p:cNvPr>
          <p:cNvSpPr>
            <a:spLocks noGrp="1"/>
          </p:cNvSpPr>
          <p:nvPr>
            <p:ph type="sldNum" sz="quarter" idx="12"/>
          </p:nvPr>
        </p:nvSpPr>
        <p:spPr/>
        <p:txBody>
          <a:bodyPr/>
          <a:lstStyle/>
          <a:p>
            <a:fld id="{D0E09342-4690-4BF7-9AFA-503FE49FF057}" type="slidenum">
              <a:rPr lang="en-IN" smtClean="0"/>
              <a:t>‹#›</a:t>
            </a:fld>
            <a:endParaRPr lang="en-IN"/>
          </a:p>
        </p:txBody>
      </p:sp>
    </p:spTree>
    <p:extLst>
      <p:ext uri="{BB962C8B-B14F-4D97-AF65-F5344CB8AC3E}">
        <p14:creationId xmlns:p14="http://schemas.microsoft.com/office/powerpoint/2010/main" val="2919867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89D6F-B2A2-4FAF-B1A4-73BB0DF53D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0B1676-4236-4E32-95B8-556B5D5D85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051AE98-54DA-46DD-8D7E-213D45D6A8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B9883B-7EBF-45BD-832F-FA0A9C667F93}"/>
              </a:ext>
            </a:extLst>
          </p:cNvPr>
          <p:cNvSpPr>
            <a:spLocks noGrp="1"/>
          </p:cNvSpPr>
          <p:nvPr>
            <p:ph type="dt" sz="half" idx="10"/>
          </p:nvPr>
        </p:nvSpPr>
        <p:spPr/>
        <p:txBody>
          <a:bodyPr/>
          <a:lstStyle/>
          <a:p>
            <a:fld id="{DFAFA216-CB7E-4A9F-B587-F3AE75A7010B}" type="datetimeFigureOut">
              <a:rPr lang="en-IN" smtClean="0"/>
              <a:t>23-06-2020</a:t>
            </a:fld>
            <a:endParaRPr lang="en-IN"/>
          </a:p>
        </p:txBody>
      </p:sp>
      <p:sp>
        <p:nvSpPr>
          <p:cNvPr id="6" name="Footer Placeholder 5">
            <a:extLst>
              <a:ext uri="{FF2B5EF4-FFF2-40B4-BE49-F238E27FC236}">
                <a16:creationId xmlns:a16="http://schemas.microsoft.com/office/drawing/2014/main" id="{EC2746D5-82EF-411B-944B-77DB8D800F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AF55DC-F466-4F4F-91A5-87DA937BB3DA}"/>
              </a:ext>
            </a:extLst>
          </p:cNvPr>
          <p:cNvSpPr>
            <a:spLocks noGrp="1"/>
          </p:cNvSpPr>
          <p:nvPr>
            <p:ph type="sldNum" sz="quarter" idx="12"/>
          </p:nvPr>
        </p:nvSpPr>
        <p:spPr/>
        <p:txBody>
          <a:bodyPr/>
          <a:lstStyle/>
          <a:p>
            <a:fld id="{D0E09342-4690-4BF7-9AFA-503FE49FF057}" type="slidenum">
              <a:rPr lang="en-IN" smtClean="0"/>
              <a:t>‹#›</a:t>
            </a:fld>
            <a:endParaRPr lang="en-IN"/>
          </a:p>
        </p:txBody>
      </p:sp>
    </p:spTree>
    <p:extLst>
      <p:ext uri="{BB962C8B-B14F-4D97-AF65-F5344CB8AC3E}">
        <p14:creationId xmlns:p14="http://schemas.microsoft.com/office/powerpoint/2010/main" val="1373779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DC7A7-C3E6-4D8E-9BC6-7D0C6AFE02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07C74D-ACE9-4659-8B7E-36CDE86575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EEE77E-1F44-4119-853D-A094F0C9E8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0DB228D-1A92-4E3D-8C30-F08713E982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CE53B3-D12E-4FC9-A5EC-AD439E4809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7E32F86-5602-4361-AF3D-A196F517828B}"/>
              </a:ext>
            </a:extLst>
          </p:cNvPr>
          <p:cNvSpPr>
            <a:spLocks noGrp="1"/>
          </p:cNvSpPr>
          <p:nvPr>
            <p:ph type="dt" sz="half" idx="10"/>
          </p:nvPr>
        </p:nvSpPr>
        <p:spPr/>
        <p:txBody>
          <a:bodyPr/>
          <a:lstStyle/>
          <a:p>
            <a:fld id="{DFAFA216-CB7E-4A9F-B587-F3AE75A7010B}" type="datetimeFigureOut">
              <a:rPr lang="en-IN" smtClean="0"/>
              <a:t>23-06-2020</a:t>
            </a:fld>
            <a:endParaRPr lang="en-IN"/>
          </a:p>
        </p:txBody>
      </p:sp>
      <p:sp>
        <p:nvSpPr>
          <p:cNvPr id="8" name="Footer Placeholder 7">
            <a:extLst>
              <a:ext uri="{FF2B5EF4-FFF2-40B4-BE49-F238E27FC236}">
                <a16:creationId xmlns:a16="http://schemas.microsoft.com/office/drawing/2014/main" id="{22D4DE2A-F5DA-4078-B677-16094FA2E9D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BBED61A-16E1-4BE5-9402-E0355BA499A8}"/>
              </a:ext>
            </a:extLst>
          </p:cNvPr>
          <p:cNvSpPr>
            <a:spLocks noGrp="1"/>
          </p:cNvSpPr>
          <p:nvPr>
            <p:ph type="sldNum" sz="quarter" idx="12"/>
          </p:nvPr>
        </p:nvSpPr>
        <p:spPr/>
        <p:txBody>
          <a:bodyPr/>
          <a:lstStyle/>
          <a:p>
            <a:fld id="{D0E09342-4690-4BF7-9AFA-503FE49FF057}" type="slidenum">
              <a:rPr lang="en-IN" smtClean="0"/>
              <a:t>‹#›</a:t>
            </a:fld>
            <a:endParaRPr lang="en-IN"/>
          </a:p>
        </p:txBody>
      </p:sp>
    </p:spTree>
    <p:extLst>
      <p:ext uri="{BB962C8B-B14F-4D97-AF65-F5344CB8AC3E}">
        <p14:creationId xmlns:p14="http://schemas.microsoft.com/office/powerpoint/2010/main" val="2491884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0F96E-1148-46B8-A3C2-9B75C4C4A6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6E51DF-9506-4168-8EE2-7D3049956389}"/>
              </a:ext>
            </a:extLst>
          </p:cNvPr>
          <p:cNvSpPr>
            <a:spLocks noGrp="1"/>
          </p:cNvSpPr>
          <p:nvPr>
            <p:ph type="dt" sz="half" idx="10"/>
          </p:nvPr>
        </p:nvSpPr>
        <p:spPr/>
        <p:txBody>
          <a:bodyPr/>
          <a:lstStyle/>
          <a:p>
            <a:fld id="{DFAFA216-CB7E-4A9F-B587-F3AE75A7010B}" type="datetimeFigureOut">
              <a:rPr lang="en-IN" smtClean="0"/>
              <a:t>23-06-2020</a:t>
            </a:fld>
            <a:endParaRPr lang="en-IN"/>
          </a:p>
        </p:txBody>
      </p:sp>
      <p:sp>
        <p:nvSpPr>
          <p:cNvPr id="4" name="Footer Placeholder 3">
            <a:extLst>
              <a:ext uri="{FF2B5EF4-FFF2-40B4-BE49-F238E27FC236}">
                <a16:creationId xmlns:a16="http://schemas.microsoft.com/office/drawing/2014/main" id="{6DFD1293-8E97-4FBB-B482-7A571BD2E65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5F010F6-D043-4817-94DF-6D78109D40E5}"/>
              </a:ext>
            </a:extLst>
          </p:cNvPr>
          <p:cNvSpPr>
            <a:spLocks noGrp="1"/>
          </p:cNvSpPr>
          <p:nvPr>
            <p:ph type="sldNum" sz="quarter" idx="12"/>
          </p:nvPr>
        </p:nvSpPr>
        <p:spPr/>
        <p:txBody>
          <a:bodyPr/>
          <a:lstStyle/>
          <a:p>
            <a:fld id="{D0E09342-4690-4BF7-9AFA-503FE49FF057}" type="slidenum">
              <a:rPr lang="en-IN" smtClean="0"/>
              <a:t>‹#›</a:t>
            </a:fld>
            <a:endParaRPr lang="en-IN"/>
          </a:p>
        </p:txBody>
      </p:sp>
    </p:spTree>
    <p:extLst>
      <p:ext uri="{BB962C8B-B14F-4D97-AF65-F5344CB8AC3E}">
        <p14:creationId xmlns:p14="http://schemas.microsoft.com/office/powerpoint/2010/main" val="3769625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2F38E7-B864-48AC-A66D-FB0D82B95E07}"/>
              </a:ext>
            </a:extLst>
          </p:cNvPr>
          <p:cNvSpPr>
            <a:spLocks noGrp="1"/>
          </p:cNvSpPr>
          <p:nvPr>
            <p:ph type="dt" sz="half" idx="10"/>
          </p:nvPr>
        </p:nvSpPr>
        <p:spPr/>
        <p:txBody>
          <a:bodyPr/>
          <a:lstStyle/>
          <a:p>
            <a:fld id="{DFAFA216-CB7E-4A9F-B587-F3AE75A7010B}" type="datetimeFigureOut">
              <a:rPr lang="en-IN" smtClean="0"/>
              <a:t>23-06-2020</a:t>
            </a:fld>
            <a:endParaRPr lang="en-IN"/>
          </a:p>
        </p:txBody>
      </p:sp>
      <p:sp>
        <p:nvSpPr>
          <p:cNvPr id="3" name="Footer Placeholder 2">
            <a:extLst>
              <a:ext uri="{FF2B5EF4-FFF2-40B4-BE49-F238E27FC236}">
                <a16:creationId xmlns:a16="http://schemas.microsoft.com/office/drawing/2014/main" id="{740AA068-C8D3-45AB-BC36-69194C59F1D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A35B30-7687-4B4C-A095-8A810CB3C94A}"/>
              </a:ext>
            </a:extLst>
          </p:cNvPr>
          <p:cNvSpPr>
            <a:spLocks noGrp="1"/>
          </p:cNvSpPr>
          <p:nvPr>
            <p:ph type="sldNum" sz="quarter" idx="12"/>
          </p:nvPr>
        </p:nvSpPr>
        <p:spPr/>
        <p:txBody>
          <a:bodyPr/>
          <a:lstStyle/>
          <a:p>
            <a:fld id="{D0E09342-4690-4BF7-9AFA-503FE49FF057}" type="slidenum">
              <a:rPr lang="en-IN" smtClean="0"/>
              <a:t>‹#›</a:t>
            </a:fld>
            <a:endParaRPr lang="en-IN"/>
          </a:p>
        </p:txBody>
      </p:sp>
    </p:spTree>
    <p:extLst>
      <p:ext uri="{BB962C8B-B14F-4D97-AF65-F5344CB8AC3E}">
        <p14:creationId xmlns:p14="http://schemas.microsoft.com/office/powerpoint/2010/main" val="2088922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912E9-10DD-490A-A1F2-7A6AADD466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3C7BF2-77CD-489E-9B31-24260E2B58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A3FA188-0921-4786-8E74-DF3AFD0599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FD10DA-3F27-49AA-A762-936366C81437}"/>
              </a:ext>
            </a:extLst>
          </p:cNvPr>
          <p:cNvSpPr>
            <a:spLocks noGrp="1"/>
          </p:cNvSpPr>
          <p:nvPr>
            <p:ph type="dt" sz="half" idx="10"/>
          </p:nvPr>
        </p:nvSpPr>
        <p:spPr/>
        <p:txBody>
          <a:bodyPr/>
          <a:lstStyle/>
          <a:p>
            <a:fld id="{DFAFA216-CB7E-4A9F-B587-F3AE75A7010B}" type="datetimeFigureOut">
              <a:rPr lang="en-IN" smtClean="0"/>
              <a:t>23-06-2020</a:t>
            </a:fld>
            <a:endParaRPr lang="en-IN"/>
          </a:p>
        </p:txBody>
      </p:sp>
      <p:sp>
        <p:nvSpPr>
          <p:cNvPr id="6" name="Footer Placeholder 5">
            <a:extLst>
              <a:ext uri="{FF2B5EF4-FFF2-40B4-BE49-F238E27FC236}">
                <a16:creationId xmlns:a16="http://schemas.microsoft.com/office/drawing/2014/main" id="{4B14F2A7-E61B-43E6-861F-E219FE320F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3F99C5-82F3-4F0C-BEF3-86788B54572A}"/>
              </a:ext>
            </a:extLst>
          </p:cNvPr>
          <p:cNvSpPr>
            <a:spLocks noGrp="1"/>
          </p:cNvSpPr>
          <p:nvPr>
            <p:ph type="sldNum" sz="quarter" idx="12"/>
          </p:nvPr>
        </p:nvSpPr>
        <p:spPr/>
        <p:txBody>
          <a:bodyPr/>
          <a:lstStyle/>
          <a:p>
            <a:fld id="{D0E09342-4690-4BF7-9AFA-503FE49FF057}" type="slidenum">
              <a:rPr lang="en-IN" smtClean="0"/>
              <a:t>‹#›</a:t>
            </a:fld>
            <a:endParaRPr lang="en-IN"/>
          </a:p>
        </p:txBody>
      </p:sp>
    </p:spTree>
    <p:extLst>
      <p:ext uri="{BB962C8B-B14F-4D97-AF65-F5344CB8AC3E}">
        <p14:creationId xmlns:p14="http://schemas.microsoft.com/office/powerpoint/2010/main" val="1434276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D51D4-DB6A-441B-AA85-00560FC50D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3808C19-2A7C-4C4F-ADA6-819441C9F5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C7250C1-5550-4AF6-ABDD-BCE3D89B5A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C0A93E-A982-4747-9158-F5C7A6C31C37}"/>
              </a:ext>
            </a:extLst>
          </p:cNvPr>
          <p:cNvSpPr>
            <a:spLocks noGrp="1"/>
          </p:cNvSpPr>
          <p:nvPr>
            <p:ph type="dt" sz="half" idx="10"/>
          </p:nvPr>
        </p:nvSpPr>
        <p:spPr/>
        <p:txBody>
          <a:bodyPr/>
          <a:lstStyle/>
          <a:p>
            <a:fld id="{DFAFA216-CB7E-4A9F-B587-F3AE75A7010B}" type="datetimeFigureOut">
              <a:rPr lang="en-IN" smtClean="0"/>
              <a:t>23-06-2020</a:t>
            </a:fld>
            <a:endParaRPr lang="en-IN"/>
          </a:p>
        </p:txBody>
      </p:sp>
      <p:sp>
        <p:nvSpPr>
          <p:cNvPr id="6" name="Footer Placeholder 5">
            <a:extLst>
              <a:ext uri="{FF2B5EF4-FFF2-40B4-BE49-F238E27FC236}">
                <a16:creationId xmlns:a16="http://schemas.microsoft.com/office/drawing/2014/main" id="{9B87D574-86C5-4AC4-9192-80A7AE94C6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1897CA-DFD4-41AF-BB55-D3007C7E1A47}"/>
              </a:ext>
            </a:extLst>
          </p:cNvPr>
          <p:cNvSpPr>
            <a:spLocks noGrp="1"/>
          </p:cNvSpPr>
          <p:nvPr>
            <p:ph type="sldNum" sz="quarter" idx="12"/>
          </p:nvPr>
        </p:nvSpPr>
        <p:spPr/>
        <p:txBody>
          <a:bodyPr/>
          <a:lstStyle/>
          <a:p>
            <a:fld id="{D0E09342-4690-4BF7-9AFA-503FE49FF057}" type="slidenum">
              <a:rPr lang="en-IN" smtClean="0"/>
              <a:t>‹#›</a:t>
            </a:fld>
            <a:endParaRPr lang="en-IN"/>
          </a:p>
        </p:txBody>
      </p:sp>
    </p:spTree>
    <p:extLst>
      <p:ext uri="{BB962C8B-B14F-4D97-AF65-F5344CB8AC3E}">
        <p14:creationId xmlns:p14="http://schemas.microsoft.com/office/powerpoint/2010/main" val="163923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251D10-B41E-452F-AC05-7CE76227C5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D14029-7E17-41D4-A765-F1A773C19E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D5AD9C-3B5A-4EA4-8882-686801DC1A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FA216-CB7E-4A9F-B587-F3AE75A7010B}" type="datetimeFigureOut">
              <a:rPr lang="en-IN" smtClean="0"/>
              <a:t>23-06-2020</a:t>
            </a:fld>
            <a:endParaRPr lang="en-IN"/>
          </a:p>
        </p:txBody>
      </p:sp>
      <p:sp>
        <p:nvSpPr>
          <p:cNvPr id="5" name="Footer Placeholder 4">
            <a:extLst>
              <a:ext uri="{FF2B5EF4-FFF2-40B4-BE49-F238E27FC236}">
                <a16:creationId xmlns:a16="http://schemas.microsoft.com/office/drawing/2014/main" id="{4C34E41F-EA8C-420E-B2CB-B3A407719D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DFD9BF3-D516-4B59-8DD6-60DF977D6B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09342-4690-4BF7-9AFA-503FE49FF057}" type="slidenum">
              <a:rPr lang="en-IN" smtClean="0"/>
              <a:t>‹#›</a:t>
            </a:fld>
            <a:endParaRPr lang="en-IN"/>
          </a:p>
        </p:txBody>
      </p:sp>
    </p:spTree>
    <p:extLst>
      <p:ext uri="{BB962C8B-B14F-4D97-AF65-F5344CB8AC3E}">
        <p14:creationId xmlns:p14="http://schemas.microsoft.com/office/powerpoint/2010/main" val="53197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A27B3BFF-DE37-4B97-83B2-10F75E971760}"/>
              </a:ext>
            </a:extLst>
          </p:cNvPr>
          <p:cNvPicPr>
            <a:picLocks noChangeAspect="1"/>
          </p:cNvPicPr>
          <p:nvPr/>
        </p:nvPicPr>
        <p:blipFill rotWithShape="1">
          <a:blip r:embed="rId2">
            <a:extLst>
              <a:ext uri="{28A0092B-C50C-407E-A947-70E740481C1C}">
                <a14:useLocalDpi xmlns:a14="http://schemas.microsoft.com/office/drawing/2010/main" val="0"/>
              </a:ext>
            </a:extLst>
          </a:blip>
          <a:srcRect t="15309" r="9090" b="25715"/>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31333E-D76A-44D9-A966-EC5D7E324F8C}"/>
              </a:ext>
            </a:extLst>
          </p:cNvPr>
          <p:cNvSpPr>
            <a:spLocks noGrp="1"/>
          </p:cNvSpPr>
          <p:nvPr>
            <p:ph type="ctrTitle"/>
          </p:nvPr>
        </p:nvSpPr>
        <p:spPr>
          <a:xfrm>
            <a:off x="477981" y="1122363"/>
            <a:ext cx="4023360" cy="3204134"/>
          </a:xfrm>
        </p:spPr>
        <p:txBody>
          <a:bodyPr anchor="b">
            <a:normAutofit/>
          </a:bodyPr>
          <a:lstStyle/>
          <a:p>
            <a:pPr algn="l"/>
            <a:r>
              <a:rPr lang="en-US" sz="3000" dirty="0">
                <a:latin typeface="Times New Roman" panose="02020603050405020304" pitchFamily="18" charset="0"/>
                <a:cs typeface="Times New Roman" panose="02020603050405020304" pitchFamily="18" charset="0"/>
              </a:rPr>
              <a:t>Capstone Project – The Battle of Neighborhoods | Finding a Better Place in Scarborough, Toronto</a:t>
            </a:r>
            <a:br>
              <a:rPr lang="en-US" sz="3000" dirty="0"/>
            </a:br>
            <a:endParaRPr lang="en-IN" sz="3000" dirty="0"/>
          </a:p>
        </p:txBody>
      </p:sp>
      <p:sp>
        <p:nvSpPr>
          <p:cNvPr id="26"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488258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9">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11">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F5FCA5E0-A486-4CF9-9F8B-9B1C114103FC}"/>
              </a:ext>
            </a:extLst>
          </p:cNvPr>
          <p:cNvSpPr>
            <a:spLocks noGrp="1"/>
          </p:cNvSpPr>
          <p:nvPr>
            <p:ph type="title"/>
          </p:nvPr>
        </p:nvSpPr>
        <p:spPr>
          <a:xfrm>
            <a:off x="1047280" y="759805"/>
            <a:ext cx="10306520" cy="1325563"/>
          </a:xfrm>
        </p:spPr>
        <p:txBody>
          <a:bodyPr>
            <a:normAutofit/>
          </a:bodyPr>
          <a:lstStyle/>
          <a:p>
            <a:r>
              <a:rPr lang="en-IN" sz="4000" b="1">
                <a:solidFill>
                  <a:srgbClr val="FFFFFF"/>
                </a:solidFill>
                <a:latin typeface="Times New Roman" panose="02020603050405020304" pitchFamily="18" charset="0"/>
                <a:cs typeface="Times New Roman" panose="02020603050405020304" pitchFamily="18" charset="0"/>
              </a:rPr>
              <a:t>Continued</a:t>
            </a:r>
          </a:p>
        </p:txBody>
      </p:sp>
      <p:sp>
        <p:nvSpPr>
          <p:cNvPr id="3" name="Content Placeholder 2">
            <a:extLst>
              <a:ext uri="{FF2B5EF4-FFF2-40B4-BE49-F238E27FC236}">
                <a16:creationId xmlns:a16="http://schemas.microsoft.com/office/drawing/2014/main" id="{813221D7-141F-4F4C-9640-026B36F9208F}"/>
              </a:ext>
            </a:extLst>
          </p:cNvPr>
          <p:cNvSpPr>
            <a:spLocks noGrp="1"/>
          </p:cNvSpPr>
          <p:nvPr>
            <p:ph idx="1"/>
          </p:nvPr>
        </p:nvSpPr>
        <p:spPr>
          <a:xfrm>
            <a:off x="1424904" y="2494450"/>
            <a:ext cx="4053545" cy="3563159"/>
          </a:xfrm>
        </p:spPr>
        <p:txBody>
          <a:bodyPr>
            <a:normAutofit/>
          </a:bodyPr>
          <a:lstStyle/>
          <a:p>
            <a:r>
              <a:rPr lang="en-US" sz="2400" b="1">
                <a:latin typeface="Times New Roman" panose="02020603050405020304" pitchFamily="18" charset="0"/>
                <a:cs typeface="Times New Roman" panose="02020603050405020304" pitchFamily="18" charset="0"/>
              </a:rPr>
              <a:t>Average Housing Price by Clusters in Scarborough</a:t>
            </a:r>
          </a:p>
          <a:p>
            <a:endParaRPr lang="en-US" sz="2400" b="1">
              <a:latin typeface="Times New Roman" panose="02020603050405020304" pitchFamily="18" charset="0"/>
              <a:cs typeface="Times New Roman" panose="02020603050405020304" pitchFamily="18" charset="0"/>
            </a:endParaRPr>
          </a:p>
          <a:p>
            <a:endParaRPr lang="en-IN" sz="2400"/>
          </a:p>
        </p:txBody>
      </p:sp>
      <p:pic>
        <p:nvPicPr>
          <p:cNvPr id="5" name="Picture 4" descr="A close up of a logo&#10;&#10;Description automatically generated">
            <a:extLst>
              <a:ext uri="{FF2B5EF4-FFF2-40B4-BE49-F238E27FC236}">
                <a16:creationId xmlns:a16="http://schemas.microsoft.com/office/drawing/2014/main" id="{477DF229-3900-4836-9263-F49DCBEB54C3}"/>
              </a:ext>
            </a:extLst>
          </p:cNvPr>
          <p:cNvPicPr>
            <a:picLocks noChangeAspect="1"/>
          </p:cNvPicPr>
          <p:nvPr/>
        </p:nvPicPr>
        <p:blipFill rotWithShape="1">
          <a:blip r:embed="rId2">
            <a:extLst>
              <a:ext uri="{28A0092B-C50C-407E-A947-70E740481C1C}">
                <a14:useLocalDpi xmlns:a14="http://schemas.microsoft.com/office/drawing/2010/main" val="0"/>
              </a:ext>
            </a:extLst>
          </a:blip>
          <a:srcRect t="12331" r="-3" b="26824"/>
          <a:stretch/>
        </p:blipFill>
        <p:spPr>
          <a:xfrm>
            <a:off x="6098892" y="2492376"/>
            <a:ext cx="4802404" cy="3563372"/>
          </a:xfrm>
          <a:prstGeom prst="rect">
            <a:avLst/>
          </a:prstGeom>
        </p:spPr>
      </p:pic>
    </p:spTree>
    <p:extLst>
      <p:ext uri="{BB962C8B-B14F-4D97-AF65-F5344CB8AC3E}">
        <p14:creationId xmlns:p14="http://schemas.microsoft.com/office/powerpoint/2010/main" val="526561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4DEEA6B-CC5B-4B41-8908-9AB530BA256F}"/>
              </a:ext>
            </a:extLst>
          </p:cNvPr>
          <p:cNvSpPr>
            <a:spLocks noGrp="1"/>
          </p:cNvSpPr>
          <p:nvPr>
            <p:ph type="title"/>
          </p:nvPr>
        </p:nvSpPr>
        <p:spPr>
          <a:xfrm>
            <a:off x="1047280" y="759805"/>
            <a:ext cx="10306520" cy="1325563"/>
          </a:xfrm>
        </p:spPr>
        <p:txBody>
          <a:bodyPr>
            <a:normAutofit/>
          </a:bodyPr>
          <a:lstStyle/>
          <a:p>
            <a:r>
              <a:rPr lang="en-IN" sz="4000" b="1">
                <a:solidFill>
                  <a:srgbClr val="FFFFFF"/>
                </a:solidFill>
                <a:latin typeface="Times New Roman" panose="02020603050405020304" pitchFamily="18" charset="0"/>
                <a:cs typeface="Times New Roman" panose="02020603050405020304" pitchFamily="18" charset="0"/>
              </a:rPr>
              <a:t>continued</a:t>
            </a:r>
          </a:p>
        </p:txBody>
      </p:sp>
      <p:sp>
        <p:nvSpPr>
          <p:cNvPr id="3" name="Content Placeholder 2">
            <a:extLst>
              <a:ext uri="{FF2B5EF4-FFF2-40B4-BE49-F238E27FC236}">
                <a16:creationId xmlns:a16="http://schemas.microsoft.com/office/drawing/2014/main" id="{D1F6C590-FCC4-4FD5-9DA8-EA3D8EF7B0F3}"/>
              </a:ext>
            </a:extLst>
          </p:cNvPr>
          <p:cNvSpPr>
            <a:spLocks noGrp="1"/>
          </p:cNvSpPr>
          <p:nvPr>
            <p:ph idx="1"/>
          </p:nvPr>
        </p:nvSpPr>
        <p:spPr>
          <a:xfrm>
            <a:off x="1424904" y="2494450"/>
            <a:ext cx="4053545" cy="3563159"/>
          </a:xfrm>
        </p:spPr>
        <p:txBody>
          <a:bodyPr>
            <a:normAutofit/>
          </a:bodyPr>
          <a:lstStyle/>
          <a:p>
            <a:r>
              <a:rPr lang="en-US" sz="2400" b="1"/>
              <a:t>School Ratings by Clusters in Scarborough</a:t>
            </a:r>
          </a:p>
          <a:p>
            <a:endParaRPr lang="en-US" sz="2400" b="1"/>
          </a:p>
          <a:p>
            <a:endParaRPr lang="en-IN" sz="2400"/>
          </a:p>
        </p:txBody>
      </p:sp>
      <p:pic>
        <p:nvPicPr>
          <p:cNvPr id="5" name="Picture 4">
            <a:extLst>
              <a:ext uri="{FF2B5EF4-FFF2-40B4-BE49-F238E27FC236}">
                <a16:creationId xmlns:a16="http://schemas.microsoft.com/office/drawing/2014/main" id="{4997BD0A-A63A-465C-A907-7883F9A09640}"/>
              </a:ext>
            </a:extLst>
          </p:cNvPr>
          <p:cNvPicPr>
            <a:picLocks noChangeAspect="1"/>
          </p:cNvPicPr>
          <p:nvPr/>
        </p:nvPicPr>
        <p:blipFill rotWithShape="1">
          <a:blip r:embed="rId2">
            <a:extLst>
              <a:ext uri="{28A0092B-C50C-407E-A947-70E740481C1C}">
                <a14:useLocalDpi xmlns:a14="http://schemas.microsoft.com/office/drawing/2010/main" val="0"/>
              </a:ext>
            </a:extLst>
          </a:blip>
          <a:srcRect r="2" b="45836"/>
          <a:stretch/>
        </p:blipFill>
        <p:spPr>
          <a:xfrm>
            <a:off x="6098892" y="2492376"/>
            <a:ext cx="4802404" cy="3563372"/>
          </a:xfrm>
          <a:prstGeom prst="rect">
            <a:avLst/>
          </a:prstGeom>
        </p:spPr>
      </p:pic>
    </p:spTree>
    <p:extLst>
      <p:ext uri="{BB962C8B-B14F-4D97-AF65-F5344CB8AC3E}">
        <p14:creationId xmlns:p14="http://schemas.microsoft.com/office/powerpoint/2010/main" val="1075767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B39A71B-B5C5-4D8F-A7DB-9757CE2333A1}"/>
              </a:ext>
            </a:extLst>
          </p:cNvPr>
          <p:cNvSpPr>
            <a:spLocks noGrp="1"/>
          </p:cNvSpPr>
          <p:nvPr>
            <p:ph type="title"/>
          </p:nvPr>
        </p:nvSpPr>
        <p:spPr>
          <a:xfrm>
            <a:off x="958506" y="800392"/>
            <a:ext cx="10264697" cy="1212102"/>
          </a:xfrm>
        </p:spPr>
        <p:txBody>
          <a:bodyPr>
            <a:normAutofit/>
          </a:bodyPr>
          <a:lstStyle/>
          <a:p>
            <a:r>
              <a:rPr lang="en-IN" sz="4000" b="1">
                <a:solidFill>
                  <a:srgbClr val="FFFFFF"/>
                </a:solidFill>
                <a:latin typeface="Times New Roman" panose="02020603050405020304" pitchFamily="18" charset="0"/>
                <a:cs typeface="Times New Roman" panose="02020603050405020304" pitchFamily="18" charset="0"/>
              </a:rPr>
              <a:t>The Location</a:t>
            </a:r>
          </a:p>
        </p:txBody>
      </p:sp>
      <p:sp>
        <p:nvSpPr>
          <p:cNvPr id="3" name="Content Placeholder 2">
            <a:extLst>
              <a:ext uri="{FF2B5EF4-FFF2-40B4-BE49-F238E27FC236}">
                <a16:creationId xmlns:a16="http://schemas.microsoft.com/office/drawing/2014/main" id="{9064A4A5-1332-47F7-B4B1-7E64BF2B176D}"/>
              </a:ext>
            </a:extLst>
          </p:cNvPr>
          <p:cNvSpPr>
            <a:spLocks noGrp="1"/>
          </p:cNvSpPr>
          <p:nvPr>
            <p:ph idx="1"/>
          </p:nvPr>
        </p:nvSpPr>
        <p:spPr>
          <a:xfrm>
            <a:off x="1367624" y="2490436"/>
            <a:ext cx="9708995" cy="3567173"/>
          </a:xfrm>
        </p:spPr>
        <p:txBody>
          <a:bodyPr anchor="ctr">
            <a:normAutofit/>
          </a:bodyPr>
          <a:lstStyle/>
          <a:p>
            <a:r>
              <a:rPr lang="en-US" sz="2000"/>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p>
          <a:p>
            <a:r>
              <a:rPr lang="en-US" sz="2000"/>
              <a:t>Foursquare API:</a:t>
            </a:r>
          </a:p>
          <a:p>
            <a:r>
              <a:rPr lang="en-US" sz="2000"/>
              <a:t>This Capstone project have used Four-square API as its prime data gathering source as it has a database of millions of places, especially their places API which provides the ability to perform location search, location sharing and details about a business.</a:t>
            </a:r>
          </a:p>
          <a:p>
            <a:endParaRPr lang="en-IN" sz="2000"/>
          </a:p>
        </p:txBody>
      </p:sp>
    </p:spTree>
    <p:extLst>
      <p:ext uri="{BB962C8B-B14F-4D97-AF65-F5344CB8AC3E}">
        <p14:creationId xmlns:p14="http://schemas.microsoft.com/office/powerpoint/2010/main" val="1412934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78C92C0-248C-45B5-B864-2DCD24AA3095}"/>
              </a:ext>
            </a:extLst>
          </p:cNvPr>
          <p:cNvSpPr>
            <a:spLocks noGrp="1"/>
          </p:cNvSpPr>
          <p:nvPr>
            <p:ph type="title"/>
          </p:nvPr>
        </p:nvSpPr>
        <p:spPr>
          <a:xfrm>
            <a:off x="958506" y="800392"/>
            <a:ext cx="10264697" cy="1212102"/>
          </a:xfrm>
        </p:spPr>
        <p:txBody>
          <a:bodyPr>
            <a:normAutofit/>
          </a:bodyPr>
          <a:lstStyle/>
          <a:p>
            <a:r>
              <a:rPr lang="en-IN" sz="4000" b="1">
                <a:solidFill>
                  <a:srgbClr val="FFFFFF"/>
                </a:solidFill>
                <a:latin typeface="Times New Roman" panose="02020603050405020304" pitchFamily="18" charset="0"/>
                <a:cs typeface="Times New Roman" panose="02020603050405020304" pitchFamily="18" charset="0"/>
              </a:rPr>
              <a:t>Problem</a:t>
            </a:r>
          </a:p>
        </p:txBody>
      </p:sp>
      <p:sp>
        <p:nvSpPr>
          <p:cNvPr id="3" name="Content Placeholder 2">
            <a:extLst>
              <a:ext uri="{FF2B5EF4-FFF2-40B4-BE49-F238E27FC236}">
                <a16:creationId xmlns:a16="http://schemas.microsoft.com/office/drawing/2014/main" id="{C65D311C-E9D8-4AE1-BC40-DB80C5C7B6E8}"/>
              </a:ext>
            </a:extLst>
          </p:cNvPr>
          <p:cNvSpPr>
            <a:spLocks noGrp="1"/>
          </p:cNvSpPr>
          <p:nvPr>
            <p:ph idx="1"/>
          </p:nvPr>
        </p:nvSpPr>
        <p:spPr>
          <a:xfrm>
            <a:off x="1367624" y="2490436"/>
            <a:ext cx="9708995" cy="3567173"/>
          </a:xfrm>
        </p:spPr>
        <p:txBody>
          <a:bodyPr anchor="ctr">
            <a:normAutofit/>
          </a:bodyPr>
          <a:lstStyle/>
          <a:p>
            <a:r>
              <a:rPr lang="en-US" sz="2400"/>
              <a:t>Problem Which Tried to Solve:</a:t>
            </a:r>
          </a:p>
          <a:p>
            <a:r>
              <a:rPr lang="en-US" sz="2400"/>
              <a:t>The major purpose of this project, is to suggest a better neighborhood in a new city for the person who are shiffting there. Social presence in society in terms of like minded people. Connectivity to the airport, bus stand, city center, markets and other daily needs things nearby.</a:t>
            </a:r>
          </a:p>
          <a:p>
            <a:r>
              <a:rPr lang="en-US" sz="2400"/>
              <a:t>Sorted list of house in terms of housing prices in a ascending or descending order</a:t>
            </a:r>
          </a:p>
          <a:p>
            <a:r>
              <a:rPr lang="en-US" sz="2400"/>
              <a:t>Sorted list of schools in terms of location, fees, rating and reviews</a:t>
            </a:r>
          </a:p>
          <a:p>
            <a:pPr marL="0" indent="0">
              <a:buNone/>
            </a:pPr>
            <a:endParaRPr lang="en-IN" sz="2400"/>
          </a:p>
        </p:txBody>
      </p:sp>
    </p:spTree>
    <p:extLst>
      <p:ext uri="{BB962C8B-B14F-4D97-AF65-F5344CB8AC3E}">
        <p14:creationId xmlns:p14="http://schemas.microsoft.com/office/powerpoint/2010/main" val="2803878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03545E-AAC1-4751-AEF8-6D3D9834050B}"/>
              </a:ext>
            </a:extLst>
          </p:cNvPr>
          <p:cNvSpPr>
            <a:spLocks noGrp="1"/>
          </p:cNvSpPr>
          <p:nvPr>
            <p:ph type="title"/>
          </p:nvPr>
        </p:nvSpPr>
        <p:spPr>
          <a:xfrm>
            <a:off x="838200" y="365125"/>
            <a:ext cx="10515600" cy="1325563"/>
          </a:xfrm>
        </p:spPr>
        <p:txBody>
          <a:bodyPr>
            <a:normAutofit/>
          </a:bodyPr>
          <a:lstStyle/>
          <a:p>
            <a:pPr algn="ctr"/>
            <a:r>
              <a:rPr lang="en-IN" b="1" dirty="0">
                <a:latin typeface="Times New Roman" panose="02020603050405020304" pitchFamily="18" charset="0"/>
                <a:cs typeface="Times New Roman" panose="02020603050405020304" pitchFamily="18" charset="0"/>
              </a:rPr>
              <a:t>Conclusion</a:t>
            </a:r>
          </a:p>
        </p:txBody>
      </p:sp>
      <p:graphicFrame>
        <p:nvGraphicFramePr>
          <p:cNvPr id="5" name="Content Placeholder 2">
            <a:extLst>
              <a:ext uri="{FF2B5EF4-FFF2-40B4-BE49-F238E27FC236}">
                <a16:creationId xmlns:a16="http://schemas.microsoft.com/office/drawing/2014/main" id="{D31C4040-90D2-4AEB-8E03-1C005249E406}"/>
              </a:ext>
            </a:extLst>
          </p:cNvPr>
          <p:cNvGraphicFramePr>
            <a:graphicFrameLocks noGrp="1"/>
          </p:cNvGraphicFramePr>
          <p:nvPr>
            <p:ph idx="1"/>
            <p:extLst>
              <p:ext uri="{D42A27DB-BD31-4B8C-83A1-F6EECF244321}">
                <p14:modId xmlns:p14="http://schemas.microsoft.com/office/powerpoint/2010/main" val="19518342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1027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982BE-D88D-4421-8E86-055A21EBE8D2}"/>
              </a:ext>
            </a:extLst>
          </p:cNvPr>
          <p:cNvSpPr>
            <a:spLocks noGrp="1"/>
          </p:cNvSpPr>
          <p:nvPr>
            <p:ph type="title"/>
          </p:nvPr>
        </p:nvSpPr>
        <p:spPr>
          <a:xfrm>
            <a:off x="1913468" y="365125"/>
            <a:ext cx="9440332" cy="1325563"/>
          </a:xfrm>
        </p:spPr>
        <p:txBody>
          <a:bodyPr>
            <a:normAutofit/>
          </a:bodyPr>
          <a:lstStyle/>
          <a:p>
            <a:r>
              <a:rPr lang="en-IN" b="1">
                <a:latin typeface="Times New Roman" panose="02020603050405020304" pitchFamily="18" charset="0"/>
                <a:cs typeface="Times New Roman" panose="02020603050405020304" pitchFamily="18" charset="0"/>
              </a:rPr>
              <a:t>Future Works</a:t>
            </a:r>
          </a:p>
        </p:txBody>
      </p:sp>
      <p:pic>
        <p:nvPicPr>
          <p:cNvPr id="8" name="Graphic 7" descr="Fabric Report Library">
            <a:extLst>
              <a:ext uri="{FF2B5EF4-FFF2-40B4-BE49-F238E27FC236}">
                <a16:creationId xmlns:a16="http://schemas.microsoft.com/office/drawing/2014/main" id="{CC40B1E8-916B-4A64-A7E7-D6579263F9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20" name="Rectangle 1">
            <a:extLst>
              <a:ext uri="{FF2B5EF4-FFF2-40B4-BE49-F238E27FC236}">
                <a16:creationId xmlns:a16="http://schemas.microsoft.com/office/drawing/2014/main" id="{E2B88A95-B76F-4D7A-B4E1-9E216257283E}"/>
              </a:ext>
            </a:extLst>
          </p:cNvPr>
          <p:cNvSpPr>
            <a:spLocks noGrp="1" noChangeArrowheads="1"/>
          </p:cNvSpPr>
          <p:nvPr>
            <p:ph idx="1"/>
          </p:nvPr>
        </p:nvSpPr>
        <p:spPr bwMode="auto">
          <a:xfrm>
            <a:off x="838200" y="1825625"/>
            <a:ext cx="10515600" cy="435133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Times New Roman" panose="02020603050405020304" pitchFamily="18" charset="0"/>
                <a:cs typeface="Times New Roman" panose="02020603050405020304" pitchFamily="18" charset="0"/>
              </a:rPr>
              <a:t>This Capstone project can be continued for making it more precise in terms to find best house in Scarborough. </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Times New Roman" panose="02020603050405020304" pitchFamily="18" charset="0"/>
                <a:cs typeface="Times New Roman" panose="02020603050405020304" pitchFamily="18" charset="0"/>
              </a:rPr>
              <a:t>Best means on the basis of all required things(daily needs or things we need to live a better life) around </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Times New Roman" panose="02020603050405020304" pitchFamily="18" charset="0"/>
                <a:cs typeface="Times New Roman" panose="02020603050405020304" pitchFamily="18" charset="0"/>
              </a:rPr>
              <a:t>and also in terms of cost effective.</a:t>
            </a:r>
          </a:p>
          <a:p>
            <a:pPr marL="0" marR="0" lvl="0" indent="0" defTabSz="914400" rtl="0" eaLnBrk="0" fontAlgn="base" latinLnBrk="0" hangingPunct="0">
              <a:spcBef>
                <a:spcPct val="0"/>
              </a:spcBef>
              <a:spcAft>
                <a:spcPts val="600"/>
              </a:spcAft>
              <a:buClrTx/>
              <a:buSzTx/>
              <a:buFontTx/>
              <a:buNone/>
              <a:tabLst/>
            </a:pPr>
            <a:endParaRPr kumimoji="0" lang="en-US" altLang="en-US" sz="1500" b="0" i="0" u="none" strike="noStrike" cap="none" normalizeH="0" baseline="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FontTx/>
              <a:buNone/>
              <a:tabLst/>
            </a:pPr>
            <a:r>
              <a:rPr kumimoji="0" lang="en-US" altLang="en-US" sz="1500" b="1" i="0" u="none" strike="noStrike" cap="none" normalizeH="0" baseline="0">
                <a:ln>
                  <a:noFill/>
                </a:ln>
                <a:effectLst/>
                <a:latin typeface="Times New Roman" panose="02020603050405020304" pitchFamily="18" charset="0"/>
                <a:cs typeface="Times New Roman" panose="02020603050405020304" pitchFamily="18" charset="0"/>
              </a:rPr>
              <a:t>Libraries Which are Used to Develop the Project:</a:t>
            </a:r>
          </a:p>
          <a:p>
            <a:pPr marL="0" marR="0" lvl="0" indent="0" defTabSz="914400" rtl="0" eaLnBrk="0" fontAlgn="base" latinLnBrk="0" hangingPunct="0">
              <a:spcBef>
                <a:spcPct val="0"/>
              </a:spcBef>
              <a:spcAft>
                <a:spcPts val="600"/>
              </a:spcAft>
              <a:buClrTx/>
              <a:buSzTx/>
              <a:buFontTx/>
              <a:buNone/>
              <a:tabLst/>
            </a:pPr>
            <a:endParaRPr kumimoji="0" lang="en-US" altLang="en-US" sz="1500" b="1" i="0" u="none" strike="noStrike" cap="none" normalizeH="0" baseline="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Times New Roman" panose="02020603050405020304" pitchFamily="18" charset="0"/>
                <a:cs typeface="Times New Roman" panose="02020603050405020304" pitchFamily="18" charset="0"/>
              </a:rPr>
              <a:t>Pandas: For creating and manipulating </a:t>
            </a:r>
            <a:r>
              <a:rPr kumimoji="0" lang="en-US" altLang="en-US" sz="1500" b="0" i="0" u="none" strike="noStrike" cap="none" normalizeH="0" baseline="0" err="1">
                <a:ln>
                  <a:noFill/>
                </a:ln>
                <a:effectLst/>
                <a:latin typeface="Times New Roman" panose="02020603050405020304" pitchFamily="18" charset="0"/>
                <a:cs typeface="Times New Roman" panose="02020603050405020304" pitchFamily="18" charset="0"/>
              </a:rPr>
              <a:t>dataframes</a:t>
            </a:r>
            <a:r>
              <a:rPr kumimoji="0" lang="en-US" altLang="en-US" sz="1500" b="0" i="0" u="none" strike="noStrike" cap="none" normalizeH="0" baseline="0">
                <a:ln>
                  <a:noFill/>
                </a:ln>
                <a:effectLst/>
                <a:latin typeface="Times New Roman" panose="02020603050405020304" pitchFamily="18" charset="0"/>
                <a:cs typeface="Times New Roman" panose="02020603050405020304" pitchFamily="18" charset="0"/>
              </a:rPr>
              <a:t>.</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Times New Roman" panose="02020603050405020304" pitchFamily="18" charset="0"/>
                <a:cs typeface="Times New Roman" panose="02020603050405020304" pitchFamily="18" charset="0"/>
              </a:rPr>
              <a:t>Folium: Python visualization library would be used to visualize the neighborhoods cluster distribution of using interactive leaflet map.</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Times New Roman" panose="02020603050405020304" pitchFamily="18" charset="0"/>
                <a:cs typeface="Times New Roman" panose="02020603050405020304" pitchFamily="18" charset="0"/>
              </a:rPr>
              <a:t>Scikit Learn: For importing k-means clustering.</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Times New Roman" panose="02020603050405020304" pitchFamily="18" charset="0"/>
                <a:cs typeface="Times New Roman" panose="02020603050405020304" pitchFamily="18" charset="0"/>
              </a:rPr>
              <a:t>JSON: Library to handle JSON files.</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Times New Roman" panose="02020603050405020304" pitchFamily="18" charset="0"/>
                <a:cs typeface="Times New Roman" panose="02020603050405020304" pitchFamily="18" charset="0"/>
              </a:rPr>
              <a:t>XML: To separate data from presentation and XML stores data in plain text format.</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Times New Roman" panose="02020603050405020304" pitchFamily="18" charset="0"/>
                <a:cs typeface="Times New Roman" panose="02020603050405020304" pitchFamily="18" charset="0"/>
              </a:rPr>
              <a:t>Geocoder: To retrieve Location Data.</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Times New Roman" panose="02020603050405020304" pitchFamily="18" charset="0"/>
                <a:cs typeface="Times New Roman" panose="02020603050405020304" pitchFamily="18" charset="0"/>
              </a:rPr>
              <a:t>Beautiful Soup and Requests: To scrap and library to handle http requests.</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Times New Roman" panose="02020603050405020304" pitchFamily="18" charset="0"/>
                <a:cs typeface="Times New Roman" panose="02020603050405020304" pitchFamily="18" charset="0"/>
              </a:rPr>
              <a:t>Matplotlib: Python Plotting Module.</a:t>
            </a:r>
          </a:p>
        </p:txBody>
      </p:sp>
    </p:spTree>
    <p:extLst>
      <p:ext uri="{BB962C8B-B14F-4D97-AF65-F5344CB8AC3E}">
        <p14:creationId xmlns:p14="http://schemas.microsoft.com/office/powerpoint/2010/main" val="431580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77B9DB-3B69-4DA5-9F73-1B132A593353}"/>
              </a:ext>
            </a:extLst>
          </p:cNvPr>
          <p:cNvSpPr>
            <a:spLocks noGrp="1"/>
          </p:cNvSpPr>
          <p:nvPr>
            <p:ph type="title"/>
          </p:nvPr>
        </p:nvSpPr>
        <p:spPr>
          <a:xfrm>
            <a:off x="841248" y="426720"/>
            <a:ext cx="10506456" cy="1919141"/>
          </a:xfrm>
        </p:spPr>
        <p:txBody>
          <a:bodyPr anchor="b">
            <a:normAutofit/>
          </a:bodyPr>
          <a:lstStyle/>
          <a:p>
            <a:r>
              <a:rPr lang="en-IN" sz="6000" b="1">
                <a:latin typeface="Times New Roman" panose="02020603050405020304" pitchFamily="18" charset="0"/>
                <a:cs typeface="Times New Roman" panose="02020603050405020304" pitchFamily="18" charset="0"/>
              </a:rPr>
              <a:t>Introduction</a:t>
            </a:r>
          </a:p>
        </p:txBody>
      </p:sp>
      <p:sp>
        <p:nvSpPr>
          <p:cNvPr id="15"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A35D519-BB86-46DF-88FC-A6E818DFE2B0}"/>
              </a:ext>
            </a:extLst>
          </p:cNvPr>
          <p:cNvSpPr>
            <a:spLocks noGrp="1"/>
          </p:cNvSpPr>
          <p:nvPr>
            <p:ph idx="1"/>
          </p:nvPr>
        </p:nvSpPr>
        <p:spPr>
          <a:xfrm>
            <a:off x="841248" y="3337269"/>
            <a:ext cx="10509504" cy="2905686"/>
          </a:xfrm>
        </p:spPr>
        <p:txBody>
          <a:bodyPr>
            <a:normAutofit/>
          </a:bodyPr>
          <a:lstStyle/>
          <a:p>
            <a:r>
              <a:rPr lang="en-US" sz="1400" dirty="0">
                <a:latin typeface="Times New Roman" panose="02020603050405020304" pitchFamily="18" charset="0"/>
                <a:cs typeface="Times New Roman" panose="02020603050405020304" pitchFamily="18" charset="0"/>
              </a:rPr>
              <a:t>The purpose of this Capstone Project is to help people in exploring better facilities around their neighborhood. It will help people making smart and efficient decision on selecting great neighborhood out of numbers of other neighborhoods in Scarborough, Toronto.</a:t>
            </a:r>
          </a:p>
          <a:p>
            <a:r>
              <a:rPr lang="en-US" sz="1400" dirty="0">
                <a:latin typeface="Times New Roman" panose="02020603050405020304" pitchFamily="18" charset="0"/>
                <a:cs typeface="Times New Roman" panose="02020603050405020304" pitchFamily="18" charset="0"/>
              </a:rPr>
              <a:t>Lots of people are migrating to various states of Canada and needed lots of research for good housing prices and reupdated schools for their children. This project is for those people who are looking for better neighborhoods. For ease of accessing to Cafe, School, Super market, medical shops, grocery shops, mall, theatre, hospital, like minded people, etc.</a:t>
            </a:r>
          </a:p>
          <a:p>
            <a:r>
              <a:rPr lang="en-US" sz="1400" dirty="0">
                <a:latin typeface="Times New Roman" panose="02020603050405020304" pitchFamily="18" charset="0"/>
                <a:cs typeface="Times New Roman" panose="02020603050405020304" pitchFamily="18" charset="0"/>
              </a:rPr>
              <a:t>This Capstone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a:t>
            </a:r>
            <a:r>
              <a:rPr lang="en-US" sz="1400" dirty="0" err="1">
                <a:latin typeface="Times New Roman" panose="02020603050405020304" pitchFamily="18" charset="0"/>
                <a:cs typeface="Times New Roman" panose="02020603050405020304" pitchFamily="18" charset="0"/>
              </a:rPr>
              <a:t>freash</a:t>
            </a:r>
            <a:r>
              <a:rPr lang="en-US" sz="1400" dirty="0">
                <a:latin typeface="Times New Roman" panose="02020603050405020304" pitchFamily="18" charset="0"/>
                <a:cs typeface="Times New Roman" panose="02020603050405020304" pitchFamily="18" charset="0"/>
              </a:rPr>
              <a:t> and waste water and excrement conveyed in sewers and recreational facilities.</a:t>
            </a:r>
          </a:p>
          <a:p>
            <a:r>
              <a:rPr lang="en-US" sz="1400" dirty="0">
                <a:latin typeface="Times New Roman" panose="02020603050405020304" pitchFamily="18" charset="0"/>
                <a:cs typeface="Times New Roman" panose="02020603050405020304" pitchFamily="18" charset="0"/>
              </a:rPr>
              <a:t>It will help people to get awareness of the area and neighborhood before moving to a new city, state, country or place for their work or to start a new fresh life.</a:t>
            </a:r>
          </a:p>
          <a:p>
            <a:endParaRPr lang="en-IN" sz="1400" dirty="0"/>
          </a:p>
        </p:txBody>
      </p:sp>
    </p:spTree>
    <p:extLst>
      <p:ext uri="{BB962C8B-B14F-4D97-AF65-F5344CB8AC3E}">
        <p14:creationId xmlns:p14="http://schemas.microsoft.com/office/powerpoint/2010/main" val="957577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2BD7C5-98E4-4749-8A64-36841D2F947C}"/>
              </a:ext>
            </a:extLst>
          </p:cNvPr>
          <p:cNvSpPr>
            <a:spLocks noGrp="1"/>
          </p:cNvSpPr>
          <p:nvPr>
            <p:ph type="title"/>
          </p:nvPr>
        </p:nvSpPr>
        <p:spPr>
          <a:xfrm>
            <a:off x="838200" y="253397"/>
            <a:ext cx="10515600" cy="1273233"/>
          </a:xfrm>
        </p:spPr>
        <p:txBody>
          <a:bodyPr>
            <a:normAutofit/>
          </a:bodyPr>
          <a:lstStyle/>
          <a:p>
            <a:r>
              <a:rPr lang="en-IN" sz="4000" b="1">
                <a:latin typeface="Times New Roman" panose="02020603050405020304" pitchFamily="18" charset="0"/>
                <a:cs typeface="Times New Roman" panose="02020603050405020304" pitchFamily="18" charset="0"/>
              </a:rPr>
              <a:t>Data Section</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Content Placeholder 2">
            <a:extLst>
              <a:ext uri="{FF2B5EF4-FFF2-40B4-BE49-F238E27FC236}">
                <a16:creationId xmlns:a16="http://schemas.microsoft.com/office/drawing/2014/main" id="{AEA381D5-3C11-452C-AA9C-F4F339EC9AC5}"/>
              </a:ext>
            </a:extLst>
          </p:cNvPr>
          <p:cNvSpPr>
            <a:spLocks noGrp="1"/>
          </p:cNvSpPr>
          <p:nvPr>
            <p:ph idx="1"/>
          </p:nvPr>
        </p:nvSpPr>
        <p:spPr>
          <a:xfrm>
            <a:off x="838200" y="2478024"/>
            <a:ext cx="10515600" cy="3694176"/>
          </a:xfrm>
        </p:spPr>
        <p:txBody>
          <a:bodyPr>
            <a:normAutofit/>
          </a:bodyPr>
          <a:lstStyle/>
          <a:p>
            <a:r>
              <a:rPr lang="en-US" sz="1700" dirty="0"/>
              <a:t>Data Link: https://en.wikipedia.org/wiki/List_of_postal_codes_of_Canada:_M</a:t>
            </a:r>
          </a:p>
          <a:p>
            <a:r>
              <a:rPr lang="en-US" sz="1700" dirty="0"/>
              <a:t>Will use Scarborough dataset which we scrapped from </a:t>
            </a:r>
            <a:r>
              <a:rPr lang="en-US" sz="1700" dirty="0" err="1"/>
              <a:t>wikipedia</a:t>
            </a:r>
            <a:r>
              <a:rPr lang="en-US" sz="1700" dirty="0"/>
              <a:t> on Week 3. Dataset consisting of latitude and longitude, zip codes.</a:t>
            </a:r>
          </a:p>
          <a:p>
            <a:r>
              <a:rPr lang="en-US" sz="1700" dirty="0"/>
              <a:t>Foursquare API Data:</a:t>
            </a:r>
          </a:p>
          <a:p>
            <a:r>
              <a:rPr lang="en-US" sz="1700" dirty="0"/>
              <a:t>We will need data about different venues in different neighborhoods of that specific borough. 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r>
              <a:rPr lang="en-US" sz="1700" dirty="0"/>
              <a:t>After finding the list of neighborhoods, we then connect to the Foursquare API to gather information about venues inside each and every neighborhood. For each neighborhood, we have chosen the radius to be 100 meter.</a:t>
            </a:r>
          </a:p>
          <a:p>
            <a:endParaRPr lang="en-IN" sz="1700" dirty="0"/>
          </a:p>
        </p:txBody>
      </p:sp>
    </p:spTree>
    <p:extLst>
      <p:ext uri="{BB962C8B-B14F-4D97-AF65-F5344CB8AC3E}">
        <p14:creationId xmlns:p14="http://schemas.microsoft.com/office/powerpoint/2010/main" val="3094538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A851EA6-8ADE-4835-95D3-D3BDA1FAC6FD}"/>
              </a:ext>
            </a:extLst>
          </p:cNvPr>
          <p:cNvSpPr>
            <a:spLocks noGrp="1"/>
          </p:cNvSpPr>
          <p:nvPr>
            <p:ph type="title"/>
          </p:nvPr>
        </p:nvSpPr>
        <p:spPr>
          <a:xfrm>
            <a:off x="838200" y="253397"/>
            <a:ext cx="10515600" cy="1273233"/>
          </a:xfrm>
        </p:spPr>
        <p:txBody>
          <a:bodyPr>
            <a:normAutofit/>
          </a:bodyPr>
          <a:lstStyle/>
          <a:p>
            <a:r>
              <a:rPr lang="en-IN" sz="4000" b="1">
                <a:latin typeface="Times New Roman" panose="02020603050405020304" pitchFamily="18" charset="0"/>
                <a:cs typeface="Times New Roman" panose="02020603050405020304" pitchFamily="18" charset="0"/>
              </a:rPr>
              <a:t>Continued</a:t>
            </a: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Rectangle 1">
            <a:extLst>
              <a:ext uri="{FF2B5EF4-FFF2-40B4-BE49-F238E27FC236}">
                <a16:creationId xmlns:a16="http://schemas.microsoft.com/office/drawing/2014/main" id="{32611D48-199E-439D-A17B-97C0686EF1F1}"/>
              </a:ext>
            </a:extLst>
          </p:cNvPr>
          <p:cNvSpPr>
            <a:spLocks noGrp="1" noChangeArrowheads="1"/>
          </p:cNvSpPr>
          <p:nvPr>
            <p:ph idx="1"/>
          </p:nvPr>
        </p:nvSpPr>
        <p:spPr bwMode="auto">
          <a:xfrm>
            <a:off x="759542" y="2527273"/>
            <a:ext cx="10515600" cy="369417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6348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The data retrieved from Foursquare contained information of venues within a specified distance of the longitude and latitude of the postcodes.</a:t>
            </a:r>
          </a:p>
          <a:p>
            <a:pPr marL="0" marR="0" lvl="0" indent="0" defTabSz="914400" rtl="0" eaLnBrk="0" fontAlgn="base" latinLnBrk="0" hangingPunct="0">
              <a:spcBef>
                <a:spcPct val="0"/>
              </a:spcBef>
              <a:spcAft>
                <a:spcPts val="600"/>
              </a:spcAft>
              <a:buClrTx/>
              <a:buSzTx/>
              <a:buFontTx/>
              <a:buNone/>
              <a:tabLst/>
            </a:pP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The information obtained per venue as follows:</a:t>
            </a:r>
          </a:p>
          <a:p>
            <a:pPr marR="0" lvl="0" defTabSz="914400" rtl="0" eaLnBrk="0" fontAlgn="base" latinLnBrk="0" hangingPunct="0">
              <a:spcBef>
                <a:spcPct val="0"/>
              </a:spcBef>
              <a:spcAft>
                <a:spcPts val="600"/>
              </a:spcAft>
              <a:buClrTx/>
              <a:buSzTx/>
              <a:buFontTx/>
              <a:buAutoNum type="arabicPeriod"/>
              <a:tabLst/>
            </a:pP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Neighborhood </a:t>
            </a:r>
          </a:p>
          <a:p>
            <a:pPr marR="0" lvl="0" defTabSz="914400" rtl="0" eaLnBrk="0" fontAlgn="base" latinLnBrk="0" hangingPunct="0">
              <a:spcBef>
                <a:spcPct val="0"/>
              </a:spcBef>
              <a:spcAft>
                <a:spcPts val="600"/>
              </a:spcAft>
              <a:buClrTx/>
              <a:buSzTx/>
              <a:buFontTx/>
              <a:buAutoNum type="arabicPeriod"/>
              <a:tabLst/>
            </a:pP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Neighborhood Latitude.</a:t>
            </a:r>
          </a:p>
          <a:p>
            <a:pPr marR="0" lvl="0" defTabSz="914400" rtl="0" eaLnBrk="0" fontAlgn="base" latinLnBrk="0" hangingPunct="0">
              <a:spcBef>
                <a:spcPct val="0"/>
              </a:spcBef>
              <a:spcAft>
                <a:spcPts val="600"/>
              </a:spcAft>
              <a:buClrTx/>
              <a:buSzTx/>
              <a:buFontTx/>
              <a:buAutoNum type="arabicPeriod"/>
              <a:tabLst/>
            </a:pP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Neighborhood Longitude.</a:t>
            </a:r>
          </a:p>
          <a:p>
            <a:pPr marR="0" lvl="0" defTabSz="914400" rtl="0" eaLnBrk="0" fontAlgn="base" latinLnBrk="0" hangingPunct="0">
              <a:spcBef>
                <a:spcPct val="0"/>
              </a:spcBef>
              <a:spcAft>
                <a:spcPts val="600"/>
              </a:spcAft>
              <a:buClrTx/>
              <a:buSzTx/>
              <a:buFontTx/>
              <a:buAutoNum type="arabicPeriod"/>
              <a:tabLst/>
            </a:pP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Venue.</a:t>
            </a:r>
          </a:p>
          <a:p>
            <a:pPr marR="0" lvl="0" defTabSz="914400" rtl="0" eaLnBrk="0" fontAlgn="base" latinLnBrk="0" hangingPunct="0">
              <a:spcBef>
                <a:spcPct val="0"/>
              </a:spcBef>
              <a:spcAft>
                <a:spcPts val="600"/>
              </a:spcAft>
              <a:buClrTx/>
              <a:buSzTx/>
              <a:buFontTx/>
              <a:buAutoNum type="arabicPeriod"/>
              <a:tabLst/>
            </a:pP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Name of the venue e.g. the name of a store or restaurant.</a:t>
            </a:r>
          </a:p>
          <a:p>
            <a:pPr marR="0" lvl="0" defTabSz="914400" rtl="0" eaLnBrk="0" fontAlgn="base" latinLnBrk="0" hangingPunct="0">
              <a:spcBef>
                <a:spcPct val="0"/>
              </a:spcBef>
              <a:spcAft>
                <a:spcPts val="600"/>
              </a:spcAft>
              <a:buClrTx/>
              <a:buSzTx/>
              <a:buFontTx/>
              <a:buAutoNum type="arabicPeriod"/>
              <a:tabLst/>
            </a:pP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Venue Latitude.</a:t>
            </a:r>
          </a:p>
          <a:p>
            <a:pPr marR="0" lvl="0" defTabSz="914400" rtl="0" eaLnBrk="0" fontAlgn="base" latinLnBrk="0" hangingPunct="0">
              <a:spcBef>
                <a:spcPct val="0"/>
              </a:spcBef>
              <a:spcAft>
                <a:spcPts val="600"/>
              </a:spcAft>
              <a:buClrTx/>
              <a:buSzTx/>
              <a:buFontTx/>
              <a:buAutoNum type="arabicPeriod"/>
              <a:tabLst/>
            </a:pP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Venue Longitude 8. Venue Category </a:t>
            </a:r>
          </a:p>
        </p:txBody>
      </p:sp>
    </p:spTree>
    <p:extLst>
      <p:ext uri="{BB962C8B-B14F-4D97-AF65-F5344CB8AC3E}">
        <p14:creationId xmlns:p14="http://schemas.microsoft.com/office/powerpoint/2010/main" val="601616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245A10-7F37-4569-80D2-2F692931E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8">
            <a:extLst>
              <a:ext uri="{FF2B5EF4-FFF2-40B4-BE49-F238E27FC236}">
                <a16:creationId xmlns:a16="http://schemas.microsoft.com/office/drawing/2014/main" id="{9267F70F-11C6-4597-9381-D0D80FC18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498574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C84F5F0-D4B9-4038-AA1A-6B0173AB8FAD}"/>
              </a:ext>
            </a:extLst>
          </p:cNvPr>
          <p:cNvSpPr>
            <a:spLocks noGrp="1"/>
          </p:cNvSpPr>
          <p:nvPr>
            <p:ph type="title"/>
          </p:nvPr>
        </p:nvSpPr>
        <p:spPr>
          <a:xfrm>
            <a:off x="7559812" y="2723322"/>
            <a:ext cx="3510355" cy="2236738"/>
          </a:xfrm>
        </p:spPr>
        <p:txBody>
          <a:bodyPr vert="horz" lIns="91440" tIns="45720" rIns="91440" bIns="45720" rtlCol="0" anchor="b">
            <a:normAutofit/>
          </a:bodyPr>
          <a:lstStyle/>
          <a:p>
            <a:r>
              <a:rPr lang="en-US" b="1">
                <a:solidFill>
                  <a:srgbClr val="FFFFFF"/>
                </a:solidFill>
              </a:rPr>
              <a:t>Map of Scarborough</a:t>
            </a:r>
            <a:endParaRPr lang="en-US">
              <a:solidFill>
                <a:srgbClr val="FFFFFF"/>
              </a:solidFill>
            </a:endParaRPr>
          </a:p>
        </p:txBody>
      </p:sp>
      <p:sp>
        <p:nvSpPr>
          <p:cNvPr id="13" name="Freeform 5">
            <a:extLst>
              <a:ext uri="{FF2B5EF4-FFF2-40B4-BE49-F238E27FC236}">
                <a16:creationId xmlns:a16="http://schemas.microsoft.com/office/drawing/2014/main" id="{2C20A93E-E407-4683-A405-147DE261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9E8E3DD9-D235-48D9-A0EC-D6817EC84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EA83A145-578D-4A0B-94A7-AEAB2027D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4" name="Content Placeholder 3">
            <a:extLst>
              <a:ext uri="{FF2B5EF4-FFF2-40B4-BE49-F238E27FC236}">
                <a16:creationId xmlns:a16="http://schemas.microsoft.com/office/drawing/2014/main" id="{82C35359-2F2E-4B13-9AB1-7ADB98C3C6DD}"/>
              </a:ext>
            </a:extLst>
          </p:cNvPr>
          <p:cNvPicPr>
            <a:picLocks noGrp="1" noChangeAspect="1"/>
          </p:cNvPicPr>
          <p:nvPr>
            <p:ph idx="1"/>
          </p:nvPr>
        </p:nvPicPr>
        <p:blipFill rotWithShape="1">
          <a:blip r:embed="rId2"/>
          <a:srcRect l="2975" r="5087" b="-2"/>
          <a:stretch/>
        </p:blipFill>
        <p:spPr>
          <a:xfrm>
            <a:off x="1258859" y="1120046"/>
            <a:ext cx="5635819" cy="3509504"/>
          </a:xfrm>
          <a:prstGeom prst="rect">
            <a:avLst/>
          </a:prstGeom>
        </p:spPr>
      </p:pic>
    </p:spTree>
    <p:extLst>
      <p:ext uri="{BB962C8B-B14F-4D97-AF65-F5344CB8AC3E}">
        <p14:creationId xmlns:p14="http://schemas.microsoft.com/office/powerpoint/2010/main" val="1656823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1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394EC00-6AD8-4789-8C40-0F85464E0635}"/>
              </a:ext>
            </a:extLst>
          </p:cNvPr>
          <p:cNvSpPr>
            <a:spLocks noGrp="1"/>
          </p:cNvSpPr>
          <p:nvPr>
            <p:ph type="title"/>
          </p:nvPr>
        </p:nvSpPr>
        <p:spPr>
          <a:xfrm>
            <a:off x="1047280" y="759805"/>
            <a:ext cx="10306520" cy="1325563"/>
          </a:xfrm>
        </p:spPr>
        <p:txBody>
          <a:bodyPr>
            <a:normAutofit/>
          </a:bodyPr>
          <a:lstStyle/>
          <a:p>
            <a:r>
              <a:rPr lang="en-IN" sz="4000" b="1">
                <a:solidFill>
                  <a:srgbClr val="FFFFFF"/>
                </a:solidFill>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7EC01AD8-E6CB-4E69-AF05-B7C1C2992F0A}"/>
              </a:ext>
            </a:extLst>
          </p:cNvPr>
          <p:cNvSpPr>
            <a:spLocks noGrp="1"/>
          </p:cNvSpPr>
          <p:nvPr>
            <p:ph idx="1"/>
          </p:nvPr>
        </p:nvSpPr>
        <p:spPr>
          <a:xfrm>
            <a:off x="1424904" y="2494450"/>
            <a:ext cx="4053545" cy="3563159"/>
          </a:xfrm>
        </p:spPr>
        <p:txBody>
          <a:bodyPr>
            <a:normAutofit/>
          </a:bodyPr>
          <a:lstStyle/>
          <a:p>
            <a:r>
              <a:rPr lang="en-US" sz="1900"/>
              <a:t>Clustering Approach:</a:t>
            </a:r>
          </a:p>
          <a:p>
            <a:pPr marL="0" indent="0">
              <a:buNone/>
            </a:pPr>
            <a:r>
              <a:rPr lang="en-US" sz="1900"/>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a:p>
            <a:r>
              <a:rPr lang="en-US" sz="1900" b="1"/>
              <a:t>Using K-Means Clustering Approach</a:t>
            </a:r>
            <a:r>
              <a:rPr lang="en-US" sz="1900"/>
              <a:t> | Most Common Venue</a:t>
            </a:r>
          </a:p>
          <a:p>
            <a:endParaRPr lang="en-IN" sz="1900"/>
          </a:p>
        </p:txBody>
      </p:sp>
      <p:pic>
        <p:nvPicPr>
          <p:cNvPr id="4" name="Picture 3">
            <a:extLst>
              <a:ext uri="{FF2B5EF4-FFF2-40B4-BE49-F238E27FC236}">
                <a16:creationId xmlns:a16="http://schemas.microsoft.com/office/drawing/2014/main" id="{0C7C797A-4521-44DB-9792-B3CB2E58FCF2}"/>
              </a:ext>
            </a:extLst>
          </p:cNvPr>
          <p:cNvPicPr>
            <a:picLocks noChangeAspect="1"/>
          </p:cNvPicPr>
          <p:nvPr/>
        </p:nvPicPr>
        <p:blipFill rotWithShape="1">
          <a:blip r:embed="rId2"/>
          <a:srcRect l="10666" r="21273" b="-3"/>
          <a:stretch/>
        </p:blipFill>
        <p:spPr>
          <a:xfrm>
            <a:off x="6098892" y="2492376"/>
            <a:ext cx="4802404" cy="3563372"/>
          </a:xfrm>
          <a:prstGeom prst="rect">
            <a:avLst/>
          </a:prstGeom>
        </p:spPr>
      </p:pic>
    </p:spTree>
    <p:extLst>
      <p:ext uri="{BB962C8B-B14F-4D97-AF65-F5344CB8AC3E}">
        <p14:creationId xmlns:p14="http://schemas.microsoft.com/office/powerpoint/2010/main" val="910868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08DC4-AE21-47B6-AC7C-C04F3EC2A2EA}"/>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a:t>Most Common Venues near Neighborhood</a:t>
            </a:r>
            <a:r>
              <a:rPr lang="en-US"/>
              <a:t> | Using Clustering</a:t>
            </a:r>
          </a:p>
        </p:txBody>
      </p:sp>
      <p:pic>
        <p:nvPicPr>
          <p:cNvPr id="4" name="Content Placeholder 3">
            <a:extLst>
              <a:ext uri="{FF2B5EF4-FFF2-40B4-BE49-F238E27FC236}">
                <a16:creationId xmlns:a16="http://schemas.microsoft.com/office/drawing/2014/main" id="{AC62DB80-D532-4013-A33E-3B27DAF800BD}"/>
              </a:ext>
            </a:extLst>
          </p:cNvPr>
          <p:cNvPicPr>
            <a:picLocks noGrp="1" noChangeAspect="1"/>
          </p:cNvPicPr>
          <p:nvPr>
            <p:ph idx="1"/>
          </p:nvPr>
        </p:nvPicPr>
        <p:blipFill rotWithShape="1">
          <a:blip r:embed="rId2"/>
          <a:srcRect t="9710" r="1" b="13374"/>
          <a:stretch/>
        </p:blipFill>
        <p:spPr>
          <a:xfrm>
            <a:off x="828675" y="1825626"/>
            <a:ext cx="10525125" cy="4351338"/>
          </a:xfrm>
          <a:prstGeom prst="rect">
            <a:avLst/>
          </a:prstGeom>
        </p:spPr>
      </p:pic>
    </p:spTree>
    <p:extLst>
      <p:ext uri="{BB962C8B-B14F-4D97-AF65-F5344CB8AC3E}">
        <p14:creationId xmlns:p14="http://schemas.microsoft.com/office/powerpoint/2010/main" val="3953298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9E70F1F-E8DA-4063-9BAB-9AB23DD05459}"/>
              </a:ext>
            </a:extLst>
          </p:cNvPr>
          <p:cNvSpPr>
            <a:spLocks noGrp="1"/>
          </p:cNvSpPr>
          <p:nvPr>
            <p:ph type="title"/>
          </p:nvPr>
        </p:nvSpPr>
        <p:spPr>
          <a:xfrm>
            <a:off x="958506" y="800392"/>
            <a:ext cx="10264697" cy="1212102"/>
          </a:xfrm>
        </p:spPr>
        <p:txBody>
          <a:bodyPr>
            <a:normAutofit/>
          </a:bodyPr>
          <a:lstStyle/>
          <a:p>
            <a:r>
              <a:rPr lang="en-IN" sz="4000" b="1">
                <a:solidFill>
                  <a:srgbClr val="FFFFFF"/>
                </a:solidFill>
                <a:latin typeface="Times New Roman" panose="02020603050405020304" pitchFamily="18" charset="0"/>
                <a:cs typeface="Times New Roman" panose="02020603050405020304" pitchFamily="18" charset="0"/>
              </a:rPr>
              <a:t>Work Flow</a:t>
            </a:r>
          </a:p>
        </p:txBody>
      </p:sp>
      <p:sp>
        <p:nvSpPr>
          <p:cNvPr id="3" name="Content Placeholder 2">
            <a:extLst>
              <a:ext uri="{FF2B5EF4-FFF2-40B4-BE49-F238E27FC236}">
                <a16:creationId xmlns:a16="http://schemas.microsoft.com/office/drawing/2014/main" id="{A284324E-2AC4-4AC3-9904-F112932D7B33}"/>
              </a:ext>
            </a:extLst>
          </p:cNvPr>
          <p:cNvSpPr>
            <a:spLocks noGrp="1"/>
          </p:cNvSpPr>
          <p:nvPr>
            <p:ph idx="1"/>
          </p:nvPr>
        </p:nvSpPr>
        <p:spPr>
          <a:xfrm>
            <a:off x="1367624" y="2490436"/>
            <a:ext cx="9708995" cy="3567173"/>
          </a:xfrm>
        </p:spPr>
        <p:txBody>
          <a:bodyPr anchor="ctr">
            <a:normAutofit/>
          </a:bodyPr>
          <a:lstStyle/>
          <a:p>
            <a:r>
              <a:rPr lang="en-US" sz="2400" dirty="0"/>
              <a:t>Using credentials of Foursquare API features of near-by places of the neighborhoods would be mined. Due to http request limitations the number of places per neighborhood parameter would reasonably be set to 100 and the radius parameter would be set to 500.</a:t>
            </a:r>
          </a:p>
          <a:p>
            <a:r>
              <a:rPr lang="en-US" sz="2400" dirty="0"/>
              <a:t>would be set to 500.</a:t>
            </a:r>
          </a:p>
          <a:p>
            <a:pPr marL="0" indent="0">
              <a:buNone/>
            </a:pPr>
            <a:endParaRPr lang="en-IN" sz="2400" dirty="0"/>
          </a:p>
        </p:txBody>
      </p:sp>
    </p:spTree>
    <p:extLst>
      <p:ext uri="{BB962C8B-B14F-4D97-AF65-F5344CB8AC3E}">
        <p14:creationId xmlns:p14="http://schemas.microsoft.com/office/powerpoint/2010/main" val="2671207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1A4CC90-E81A-4B03-8C94-6821E5FDE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696289B-7B51-4FED-92C6-FC332DEF5D27}"/>
              </a:ext>
            </a:extLst>
          </p:cNvPr>
          <p:cNvPicPr>
            <a:picLocks noChangeAspect="1"/>
          </p:cNvPicPr>
          <p:nvPr/>
        </p:nvPicPr>
        <p:blipFill rotWithShape="1">
          <a:blip r:embed="rId2"/>
          <a:srcRect r="447"/>
          <a:stretch/>
        </p:blipFill>
        <p:spPr>
          <a:xfrm>
            <a:off x="20" y="227"/>
            <a:ext cx="12191675" cy="6858000"/>
          </a:xfrm>
          <a:prstGeom prst="rect">
            <a:avLst/>
          </a:prstGeom>
        </p:spPr>
      </p:pic>
      <p:sp>
        <p:nvSpPr>
          <p:cNvPr id="12" name="Freeform 6">
            <a:extLst>
              <a:ext uri="{FF2B5EF4-FFF2-40B4-BE49-F238E27FC236}">
                <a16:creationId xmlns:a16="http://schemas.microsoft.com/office/drawing/2014/main" id="{38CD23D4-26BA-4E59-A55A-81578AFAA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8">
            <a:extLst>
              <a:ext uri="{FF2B5EF4-FFF2-40B4-BE49-F238E27FC236}">
                <a16:creationId xmlns:a16="http://schemas.microsoft.com/office/drawing/2014/main" id="{6F059731-63E0-422B-B3AA-680FC080E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D1A706C7-360D-4E89-98E4-289C5332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8">
            <a:extLst>
              <a:ext uri="{FF2B5EF4-FFF2-40B4-BE49-F238E27FC236}">
                <a16:creationId xmlns:a16="http://schemas.microsoft.com/office/drawing/2014/main" id="{6BA198B2-A78E-4D9C-A9E4-B0ED42B2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79E48B6-B108-4B3C-A87A-F2CA993E03FD}"/>
              </a:ext>
            </a:extLst>
          </p:cNvPr>
          <p:cNvSpPr>
            <a:spLocks noGrp="1"/>
          </p:cNvSpPr>
          <p:nvPr>
            <p:ph type="title"/>
          </p:nvPr>
        </p:nvSpPr>
        <p:spPr>
          <a:xfrm>
            <a:off x="1146879" y="998002"/>
            <a:ext cx="3182940" cy="1471959"/>
          </a:xfrm>
        </p:spPr>
        <p:txBody>
          <a:bodyPr>
            <a:normAutofit/>
          </a:bodyPr>
          <a:lstStyle/>
          <a:p>
            <a:r>
              <a:rPr lang="en-IN" sz="3600" b="1">
                <a:solidFill>
                  <a:srgbClr val="FFFFFF"/>
                </a:solidFill>
                <a:latin typeface="Times New Roman" panose="02020603050405020304" pitchFamily="18" charset="0"/>
                <a:cs typeface="Times New Roman" panose="02020603050405020304" pitchFamily="18" charset="0"/>
              </a:rPr>
              <a:t>Results</a:t>
            </a:r>
            <a:br>
              <a:rPr lang="en-IN" sz="3600">
                <a:solidFill>
                  <a:srgbClr val="FFFFFF"/>
                </a:solidFill>
              </a:rPr>
            </a:br>
            <a:endParaRPr lang="en-IN" sz="3600">
              <a:solidFill>
                <a:srgbClr val="FFFFFF"/>
              </a:solidFill>
            </a:endParaRPr>
          </a:p>
        </p:txBody>
      </p:sp>
      <p:sp>
        <p:nvSpPr>
          <p:cNvPr id="3" name="Content Placeholder 2">
            <a:extLst>
              <a:ext uri="{FF2B5EF4-FFF2-40B4-BE49-F238E27FC236}">
                <a16:creationId xmlns:a16="http://schemas.microsoft.com/office/drawing/2014/main" id="{61EE0004-1F53-4C13-AE98-52E0C4E792D2}"/>
              </a:ext>
            </a:extLst>
          </p:cNvPr>
          <p:cNvSpPr>
            <a:spLocks noGrp="1"/>
          </p:cNvSpPr>
          <p:nvPr>
            <p:ph idx="1"/>
          </p:nvPr>
        </p:nvSpPr>
        <p:spPr>
          <a:xfrm>
            <a:off x="1139635" y="2546161"/>
            <a:ext cx="3200451" cy="2985929"/>
          </a:xfrm>
        </p:spPr>
        <p:txBody>
          <a:bodyPr anchor="t">
            <a:normAutofit/>
          </a:bodyPr>
          <a:lstStyle/>
          <a:p>
            <a:r>
              <a:rPr lang="en-US" sz="2400" b="1">
                <a:solidFill>
                  <a:srgbClr val="FEFFFF"/>
                </a:solidFill>
              </a:rPr>
              <a:t>Map of Clusters in Scarborough</a:t>
            </a:r>
          </a:p>
          <a:p>
            <a:endParaRPr lang="en-US" sz="2400" b="1">
              <a:solidFill>
                <a:srgbClr val="FEFFFF"/>
              </a:solidFill>
            </a:endParaRPr>
          </a:p>
          <a:p>
            <a:endParaRPr lang="en-IN" sz="2400">
              <a:solidFill>
                <a:srgbClr val="FEFFFF"/>
              </a:solidFill>
            </a:endParaRPr>
          </a:p>
        </p:txBody>
      </p:sp>
    </p:spTree>
    <p:extLst>
      <p:ext uri="{BB962C8B-B14F-4D97-AF65-F5344CB8AC3E}">
        <p14:creationId xmlns:p14="http://schemas.microsoft.com/office/powerpoint/2010/main" val="1963089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1093</Words>
  <Application>Microsoft Office PowerPoint</Application>
  <PresentationFormat>Widescreen</PresentationFormat>
  <Paragraphs>64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Capstone Project – The Battle of Neighborhoods | Finding a Better Place in Scarborough, Toronto </vt:lpstr>
      <vt:lpstr>Introduction</vt:lpstr>
      <vt:lpstr>Data Section</vt:lpstr>
      <vt:lpstr>Continued</vt:lpstr>
      <vt:lpstr>Map of Scarborough</vt:lpstr>
      <vt:lpstr>Methodology</vt:lpstr>
      <vt:lpstr>Most Common Venues near Neighborhood | Using Clustering</vt:lpstr>
      <vt:lpstr>Work Flow</vt:lpstr>
      <vt:lpstr>Results </vt:lpstr>
      <vt:lpstr>Continued</vt:lpstr>
      <vt:lpstr>continued</vt:lpstr>
      <vt:lpstr>The Location</vt:lpstr>
      <vt:lpstr>Problem</vt:lpstr>
      <vt:lpstr>Conclusion</vt:lpstr>
      <vt:lpstr>Future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 Finding a Better Place in Scarborough, Toronto </dc:title>
  <dc:creator>Sreeram Sankarasubramanian</dc:creator>
  <cp:lastModifiedBy>Sreeram Sankarasubramanian</cp:lastModifiedBy>
  <cp:revision>1</cp:revision>
  <dcterms:created xsi:type="dcterms:W3CDTF">2020-06-23T21:30:02Z</dcterms:created>
  <dcterms:modified xsi:type="dcterms:W3CDTF">2020-06-23T21:30:17Z</dcterms:modified>
</cp:coreProperties>
</file>