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7" r:id="rId1"/>
  </p:sldMasterIdLst>
  <p:sldIdLst>
    <p:sldId id="256" r:id="rId2"/>
    <p:sldId id="257" r:id="rId3"/>
    <p:sldId id="258" r:id="rId4"/>
    <p:sldId id="259" r:id="rId5"/>
    <p:sldId id="260" r:id="rId6"/>
    <p:sldId id="276" r:id="rId7"/>
    <p:sldId id="268" r:id="rId8"/>
    <p:sldId id="275" r:id="rId9"/>
    <p:sldId id="271" r:id="rId10"/>
    <p:sldId id="277" r:id="rId11"/>
    <p:sldId id="278" r:id="rId12"/>
    <p:sldId id="279" r:id="rId13"/>
    <p:sldId id="281" r:id="rId14"/>
    <p:sldId id="280" r:id="rId15"/>
    <p:sldId id="284" r:id="rId16"/>
    <p:sldId id="285" r:id="rId17"/>
    <p:sldId id="265" r:id="rId18"/>
    <p:sldId id="266" r:id="rId19"/>
    <p:sldId id="282" r:id="rId20"/>
    <p:sldId id="283"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EFE3"/>
    <a:srgbClr val="BFE3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1D7D3C-2120-4146-8BE6-AEE0BF697F78}" v="17" dt="2024-04-30T09:14:00.9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6082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9671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03458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6170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4870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1599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8429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2882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2568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063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7895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5185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110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7921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604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123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5/1/2024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4385681"/>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ieeexplore.ieee.org/document/5716609" TargetMode="External"/><Relationship Id="rId3" Type="http://schemas.openxmlformats.org/officeDocument/2006/relationships/hyperlink" Target="https://www.researchgate.net/publication/270657411_Digital_Background_Calibration_for_Pipelined_ADCs_Based_on_Comparator_Decision_Time_Quantization" TargetMode="External"/><Relationship Id="rId7" Type="http://schemas.openxmlformats.org/officeDocument/2006/relationships/hyperlink" Target="https://www.sciencedirect.com/science/article/abs/pii/S1434841116301108" TargetMode="External"/><Relationship Id="rId2" Type="http://schemas.openxmlformats.org/officeDocument/2006/relationships/hyperlink" Target="https://www.sciencedirect.com/science/article/abs/pii/S1434841123002868" TargetMode="External"/><Relationship Id="rId1" Type="http://schemas.openxmlformats.org/officeDocument/2006/relationships/slideLayout" Target="../slideLayouts/slideLayout2.xml"/><Relationship Id="rId6" Type="http://schemas.openxmlformats.org/officeDocument/2006/relationships/hyperlink" Target="https://ieeexplore.ieee.org/document/173122" TargetMode="External"/><Relationship Id="rId5" Type="http://schemas.openxmlformats.org/officeDocument/2006/relationships/hyperlink" Target="https://www.sciencedirect.com/science/article/abs/pii/S0026269216307686" TargetMode="External"/><Relationship Id="rId10" Type="http://schemas.openxmlformats.org/officeDocument/2006/relationships/hyperlink" Target="https://link.springer.com/article/10.1007/s10470-016-0811-4" TargetMode="External"/><Relationship Id="rId4" Type="http://schemas.openxmlformats.org/officeDocument/2006/relationships/hyperlink" Target="https://www.sciencedirect.com/science/article/abs/pii/S0026269217303555" TargetMode="External"/><Relationship Id="rId9" Type="http://schemas.openxmlformats.org/officeDocument/2006/relationships/hyperlink" Target="https://ietresearch.onlinelibrary.wiley.com/doi/10.1049/el.2014.327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www.sciencedirect.com/science/article/abs/pii/S1434841121000790" TargetMode="External"/><Relationship Id="rId3" Type="http://schemas.openxmlformats.org/officeDocument/2006/relationships/hyperlink" Target="https://ieeexplore.ieee.org/document/8465625" TargetMode="External"/><Relationship Id="rId7" Type="http://schemas.openxmlformats.org/officeDocument/2006/relationships/hyperlink" Target="https://link.springer.com/article/10.1007/s10470-016-0811-4" TargetMode="External"/><Relationship Id="rId2" Type="http://schemas.openxmlformats.org/officeDocument/2006/relationships/hyperlink" Target="https://www.researchgate.net/publication/325898560_A_low-power_technique_for_high-resolution_dynamic_comparators" TargetMode="External"/><Relationship Id="rId1" Type="http://schemas.openxmlformats.org/officeDocument/2006/relationships/slideLayout" Target="../slideLayouts/slideLayout2.xml"/><Relationship Id="rId6" Type="http://schemas.openxmlformats.org/officeDocument/2006/relationships/hyperlink" Target="https://www.researchgate.net/publication/334139073_A_10GH_Z_Low-Offset_Dynamic_Comparator_for_High-Speed_and_Lower-Power_ADC_S" TargetMode="External"/><Relationship Id="rId5" Type="http://schemas.openxmlformats.org/officeDocument/2006/relationships/hyperlink" Target="https://ieeexplore.ieee.org/document/9260623" TargetMode="External"/><Relationship Id="rId10" Type="http://schemas.openxmlformats.org/officeDocument/2006/relationships/hyperlink" Target="https://ieeexplore.ieee.org/abstract/document/5282590" TargetMode="External"/><Relationship Id="rId4" Type="http://schemas.openxmlformats.org/officeDocument/2006/relationships/hyperlink" Target="https://www.sciencedirect.com/science/article/abs/pii/S1434841120307494" TargetMode="External"/><Relationship Id="rId9" Type="http://schemas.openxmlformats.org/officeDocument/2006/relationships/hyperlink" Target="https://www.sciencedirect.com/science/article/abs/pii/S0167926019300719"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DAEE7-881D-FB89-6963-2DA66E784E22}"/>
              </a:ext>
            </a:extLst>
          </p:cNvPr>
          <p:cNvSpPr>
            <a:spLocks noGrp="1"/>
          </p:cNvSpPr>
          <p:nvPr>
            <p:ph type="ctrTitle"/>
          </p:nvPr>
        </p:nvSpPr>
        <p:spPr>
          <a:xfrm>
            <a:off x="879566" y="1083541"/>
            <a:ext cx="11077302" cy="1179988"/>
          </a:xfrm>
        </p:spPr>
        <p:txBody>
          <a:bodyPr numCol="1">
            <a:noAutofit/>
          </a:bodyPr>
          <a:lstStyle/>
          <a:p>
            <a:pPr algn="ctr"/>
            <a:r>
              <a:rPr lang="en-US" sz="3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Design  and  Comparative  Performance Analysis of Dynamic Comparator Circuit Using Various CMOS Technologies</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5BAD175-A65C-E4B3-4870-21D1973BDA68}"/>
              </a:ext>
            </a:extLst>
          </p:cNvPr>
          <p:cNvSpPr>
            <a:spLocks noGrp="1"/>
          </p:cNvSpPr>
          <p:nvPr>
            <p:ph type="subTitle" idx="1"/>
          </p:nvPr>
        </p:nvSpPr>
        <p:spPr>
          <a:xfrm>
            <a:off x="1856015" y="2592672"/>
            <a:ext cx="8915399" cy="4265327"/>
          </a:xfrm>
        </p:spPr>
        <p:txBody>
          <a:bodyPr>
            <a:normAutofit fontScale="92500" lnSpcReduction="20000"/>
          </a:bodyPr>
          <a:lstStyle/>
          <a:p>
            <a:r>
              <a:rPr lang="en-IN" sz="2400" b="1" dirty="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Team members:                   </a:t>
            </a:r>
            <a:endParaRPr lang="en-IN" sz="2400" b="1" dirty="0">
              <a:latin typeface="Times New Roman" panose="02020603050405020304" pitchFamily="18" charset="0"/>
              <a:cs typeface="Times New Roman" panose="02020603050405020304" pitchFamily="18" charset="0"/>
            </a:endParaRPr>
          </a:p>
          <a:p>
            <a:pPr algn="just"/>
            <a:r>
              <a:rPr lang="en-IN" sz="1900" b="1" dirty="0">
                <a:solidFill>
                  <a:schemeClr val="tx1"/>
                </a:solidFill>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BHUPATHI AKHIL                          2105A41L03 </a:t>
            </a:r>
          </a:p>
          <a:p>
            <a:pPr algn="just"/>
            <a:r>
              <a:rPr lang="en-IN" sz="2000" dirty="0">
                <a:solidFill>
                  <a:schemeClr val="tx1"/>
                </a:solidFill>
                <a:latin typeface="Times New Roman" panose="02020603050405020304" pitchFamily="18" charset="0"/>
                <a:cs typeface="Times New Roman" panose="02020603050405020304" pitchFamily="18" charset="0"/>
              </a:rPr>
              <a:t>                                      NERELLA SAI HUTHRIK              2005A41046 </a:t>
            </a:r>
          </a:p>
          <a:p>
            <a:pPr algn="just"/>
            <a:r>
              <a:rPr lang="en-IN" sz="2000" dirty="0">
                <a:solidFill>
                  <a:schemeClr val="tx1"/>
                </a:solidFill>
                <a:latin typeface="Times New Roman" panose="02020603050405020304" pitchFamily="18" charset="0"/>
                <a:cs typeface="Times New Roman" panose="02020603050405020304" pitchFamily="18" charset="0"/>
              </a:rPr>
              <a:t>                                      ELABOINA ROHINI                        2105A41L06</a:t>
            </a:r>
          </a:p>
          <a:p>
            <a:pPr algn="just"/>
            <a:r>
              <a:rPr lang="en-IN" sz="2000" dirty="0">
                <a:solidFill>
                  <a:schemeClr val="tx1"/>
                </a:solidFill>
                <a:latin typeface="Times New Roman" panose="02020603050405020304" pitchFamily="18" charset="0"/>
                <a:cs typeface="Times New Roman" panose="02020603050405020304" pitchFamily="18" charset="0"/>
              </a:rPr>
              <a:t>                                      KOMMU SREERAM                       2005A41038</a:t>
            </a:r>
            <a:endParaRPr lang="en-IN" sz="1900" b="1" dirty="0">
              <a:solidFill>
                <a:schemeClr val="tx1"/>
              </a:solidFill>
              <a:latin typeface="Times New Roman" panose="02020603050405020304" pitchFamily="18" charset="0"/>
              <a:cs typeface="Times New Roman" panose="02020603050405020304" pitchFamily="18" charset="0"/>
            </a:endParaRPr>
          </a:p>
          <a:p>
            <a:pPr lvl="6" algn="just">
              <a:lnSpc>
                <a:spcPct val="150000"/>
              </a:lnSpc>
            </a:pPr>
            <a:r>
              <a:rPr lang="en-IN" sz="2100" b="1" dirty="0">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Under the Guidance of  : </a:t>
            </a:r>
          </a:p>
          <a:p>
            <a:pPr lvl="6" algn="just">
              <a:lnSpc>
                <a:spcPct val="150000"/>
              </a:lnSpc>
            </a:pPr>
            <a:r>
              <a:rPr lang="en-US"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Dr . Sandip Bhattacharya</a:t>
            </a:r>
          </a:p>
          <a:p>
            <a:pPr lvl="6" algn="l">
              <a:lnSpc>
                <a:spcPct val="150000"/>
              </a:lnSpc>
            </a:pPr>
            <a:r>
              <a:rPr lang="en-GB" sz="24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Head of the department</a:t>
            </a:r>
            <a:endParaRPr lang="en-US" sz="2400" b="1" dirty="0">
              <a:solidFill>
                <a:schemeClr val="tx1"/>
              </a:solidFill>
              <a:latin typeface="Times New Roman" panose="02020603050405020304" pitchFamily="18" charset="0"/>
              <a:cs typeface="Times New Roman" panose="02020603050405020304" pitchFamily="18" charset="0"/>
            </a:endParaRPr>
          </a:p>
          <a:p>
            <a:pPr marL="0" indent="0" algn="ctr">
              <a:lnSpc>
                <a:spcPct val="150000"/>
              </a:lnSpc>
              <a:buNone/>
            </a:pPr>
            <a:r>
              <a:rPr lang="en-US" sz="2400" b="1" dirty="0">
                <a:solidFill>
                  <a:schemeClr val="tx1"/>
                </a:solidFill>
                <a:latin typeface="Times New Roman" panose="02020603050405020304" pitchFamily="18" charset="0"/>
                <a:cs typeface="Times New Roman" panose="02020603050405020304" pitchFamily="18" charset="0"/>
              </a:rPr>
              <a:t>Electronics and Communication Engineering Department</a:t>
            </a:r>
          </a:p>
          <a:p>
            <a:endParaRPr lang="en-IN" dirty="0">
              <a:latin typeface="Times New Roman" panose="02020603050405020304" pitchFamily="18" charset="0"/>
              <a:cs typeface="Times New Roman" panose="02020603050405020304" pitchFamily="18" charset="0"/>
            </a:endParaRPr>
          </a:p>
        </p:txBody>
      </p:sp>
      <p:pic>
        <p:nvPicPr>
          <p:cNvPr id="4" name="Picture 4" descr="School of Sciences SR University - School - SR University | LinkedIn">
            <a:extLst>
              <a:ext uri="{FF2B5EF4-FFF2-40B4-BE49-F238E27FC236}">
                <a16:creationId xmlns:a16="http://schemas.microsoft.com/office/drawing/2014/main" id="{FCB435E3-65AD-4F8A-E26C-FF13137C20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777" b="40667"/>
          <a:stretch/>
        </p:blipFill>
        <p:spPr bwMode="auto">
          <a:xfrm>
            <a:off x="4398993" y="5695"/>
            <a:ext cx="3394013" cy="1077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955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5B79D-B245-2D60-AFB2-0A250B15E2CA}"/>
              </a:ext>
            </a:extLst>
          </p:cNvPr>
          <p:cNvSpPr>
            <a:spLocks noGrp="1"/>
          </p:cNvSpPr>
          <p:nvPr>
            <p:ph type="title"/>
          </p:nvPr>
        </p:nvSpPr>
        <p:spPr>
          <a:xfrm>
            <a:off x="1518236" y="136430"/>
            <a:ext cx="8911687" cy="128089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Results</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77ABEE-95C0-AF1C-1F87-FADF20A5FE37}"/>
              </a:ext>
            </a:extLst>
          </p:cNvPr>
          <p:cNvPicPr>
            <a:picLocks noChangeAspect="1"/>
          </p:cNvPicPr>
          <p:nvPr/>
        </p:nvPicPr>
        <p:blipFill>
          <a:blip r:embed="rId2"/>
          <a:stretch>
            <a:fillRect/>
          </a:stretch>
        </p:blipFill>
        <p:spPr>
          <a:xfrm>
            <a:off x="1631966" y="740153"/>
            <a:ext cx="10464240" cy="6117847"/>
          </a:xfrm>
          <a:prstGeom prst="rect">
            <a:avLst/>
          </a:prstGeom>
        </p:spPr>
      </p:pic>
    </p:spTree>
    <p:extLst>
      <p:ext uri="{BB962C8B-B14F-4D97-AF65-F5344CB8AC3E}">
        <p14:creationId xmlns:p14="http://schemas.microsoft.com/office/powerpoint/2010/main" val="11571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5B79D-B245-2D60-AFB2-0A250B15E2CA}"/>
              </a:ext>
            </a:extLst>
          </p:cNvPr>
          <p:cNvSpPr>
            <a:spLocks noGrp="1"/>
          </p:cNvSpPr>
          <p:nvPr>
            <p:ph type="title"/>
          </p:nvPr>
        </p:nvSpPr>
        <p:spPr>
          <a:xfrm>
            <a:off x="1640156" y="313578"/>
            <a:ext cx="8911687" cy="128089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Results</a:t>
            </a:r>
            <a:endParaRPr lang="en-IN" b="1" dirty="0">
              <a:solidFill>
                <a:schemeClr val="tx1"/>
              </a:solidFill>
            </a:endParaRPr>
          </a:p>
        </p:txBody>
      </p:sp>
      <p:pic>
        <p:nvPicPr>
          <p:cNvPr id="4" name="Picture 3">
            <a:extLst>
              <a:ext uri="{FF2B5EF4-FFF2-40B4-BE49-F238E27FC236}">
                <a16:creationId xmlns:a16="http://schemas.microsoft.com/office/drawing/2014/main" id="{206B4927-2F92-B18C-C995-D62928D0CBC7}"/>
              </a:ext>
            </a:extLst>
          </p:cNvPr>
          <p:cNvPicPr>
            <a:picLocks noChangeAspect="1"/>
          </p:cNvPicPr>
          <p:nvPr/>
        </p:nvPicPr>
        <p:blipFill>
          <a:blip r:embed="rId2"/>
          <a:stretch>
            <a:fillRect/>
          </a:stretch>
        </p:blipFill>
        <p:spPr>
          <a:xfrm>
            <a:off x="3199423" y="954023"/>
            <a:ext cx="6655735" cy="4994369"/>
          </a:xfrm>
          <a:prstGeom prst="rect">
            <a:avLst/>
          </a:prstGeom>
        </p:spPr>
      </p:pic>
      <p:sp>
        <p:nvSpPr>
          <p:cNvPr id="5" name="TextBox 4">
            <a:extLst>
              <a:ext uri="{FF2B5EF4-FFF2-40B4-BE49-F238E27FC236}">
                <a16:creationId xmlns:a16="http://schemas.microsoft.com/office/drawing/2014/main" id="{9B929ED7-A016-9362-ACC4-46E4DDC03935}"/>
              </a:ext>
            </a:extLst>
          </p:cNvPr>
          <p:cNvSpPr txBox="1"/>
          <p:nvPr/>
        </p:nvSpPr>
        <p:spPr>
          <a:xfrm>
            <a:off x="5294812" y="6049459"/>
            <a:ext cx="6096000" cy="539378"/>
          </a:xfrm>
          <a:prstGeom prst="rect">
            <a:avLst/>
          </a:prstGeom>
          <a:noFill/>
        </p:spPr>
        <p:txBody>
          <a:bodyPr wrap="square">
            <a:spAutoFit/>
          </a:bodyPr>
          <a:lstStyle/>
          <a:p>
            <a:pPr>
              <a:lnSpc>
                <a:spcPct val="150000"/>
              </a:lnSpc>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Gate length vs Delay</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2421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5B79D-B245-2D60-AFB2-0A250B15E2CA}"/>
              </a:ext>
            </a:extLst>
          </p:cNvPr>
          <p:cNvSpPr>
            <a:spLocks noGrp="1"/>
          </p:cNvSpPr>
          <p:nvPr>
            <p:ph type="title"/>
          </p:nvPr>
        </p:nvSpPr>
        <p:spPr>
          <a:xfrm>
            <a:off x="1509526" y="276322"/>
            <a:ext cx="8911687" cy="128089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Results</a:t>
            </a:r>
            <a:endParaRPr lang="en-IN" b="1" dirty="0">
              <a:solidFill>
                <a:schemeClr val="tx1"/>
              </a:solidFill>
            </a:endParaRPr>
          </a:p>
        </p:txBody>
      </p:sp>
      <p:pic>
        <p:nvPicPr>
          <p:cNvPr id="4" name="Picture 3">
            <a:extLst>
              <a:ext uri="{FF2B5EF4-FFF2-40B4-BE49-F238E27FC236}">
                <a16:creationId xmlns:a16="http://schemas.microsoft.com/office/drawing/2014/main" id="{02010BEE-0AFB-7296-AD30-5C8091749662}"/>
              </a:ext>
            </a:extLst>
          </p:cNvPr>
          <p:cNvPicPr>
            <a:picLocks noChangeAspect="1"/>
          </p:cNvPicPr>
          <p:nvPr/>
        </p:nvPicPr>
        <p:blipFill>
          <a:blip r:embed="rId2"/>
          <a:stretch>
            <a:fillRect/>
          </a:stretch>
        </p:blipFill>
        <p:spPr>
          <a:xfrm>
            <a:off x="3048000" y="998594"/>
            <a:ext cx="6746196" cy="5043706"/>
          </a:xfrm>
          <a:prstGeom prst="rect">
            <a:avLst/>
          </a:prstGeom>
        </p:spPr>
      </p:pic>
      <p:sp>
        <p:nvSpPr>
          <p:cNvPr id="5" name="TextBox 4">
            <a:extLst>
              <a:ext uri="{FF2B5EF4-FFF2-40B4-BE49-F238E27FC236}">
                <a16:creationId xmlns:a16="http://schemas.microsoft.com/office/drawing/2014/main" id="{96AF8601-9DE0-B502-FC9D-F7E1287A5D2A}"/>
              </a:ext>
            </a:extLst>
          </p:cNvPr>
          <p:cNvSpPr txBox="1"/>
          <p:nvPr/>
        </p:nvSpPr>
        <p:spPr>
          <a:xfrm>
            <a:off x="4572000" y="6042300"/>
            <a:ext cx="6096000" cy="539378"/>
          </a:xfrm>
          <a:prstGeom prst="rect">
            <a:avLst/>
          </a:prstGeom>
          <a:noFill/>
        </p:spPr>
        <p:txBody>
          <a:bodyPr wrap="square">
            <a:spAutoFit/>
          </a:bodyPr>
          <a:lstStyle/>
          <a:p>
            <a:pPr>
              <a:lnSpc>
                <a:spcPct val="150000"/>
              </a:lnSpc>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Gate length vs Power Consumption</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478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5B79D-B245-2D60-AFB2-0A250B15E2CA}"/>
              </a:ext>
            </a:extLst>
          </p:cNvPr>
          <p:cNvSpPr>
            <a:spLocks noGrp="1"/>
          </p:cNvSpPr>
          <p:nvPr>
            <p:ph type="title"/>
          </p:nvPr>
        </p:nvSpPr>
        <p:spPr>
          <a:xfrm>
            <a:off x="1509526" y="252542"/>
            <a:ext cx="8911687" cy="128089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Results</a:t>
            </a:r>
            <a:endParaRPr lang="en-IN" b="1" dirty="0">
              <a:solidFill>
                <a:schemeClr val="tx1"/>
              </a:solidFill>
            </a:endParaRPr>
          </a:p>
        </p:txBody>
      </p:sp>
      <p:pic>
        <p:nvPicPr>
          <p:cNvPr id="5" name="Picture 4">
            <a:extLst>
              <a:ext uri="{FF2B5EF4-FFF2-40B4-BE49-F238E27FC236}">
                <a16:creationId xmlns:a16="http://schemas.microsoft.com/office/drawing/2014/main" id="{9C86FA50-2AD9-B149-A503-E4621DA1F48C}"/>
              </a:ext>
            </a:extLst>
          </p:cNvPr>
          <p:cNvPicPr>
            <a:picLocks noChangeAspect="1"/>
          </p:cNvPicPr>
          <p:nvPr/>
        </p:nvPicPr>
        <p:blipFill>
          <a:blip r:embed="rId2"/>
          <a:stretch>
            <a:fillRect/>
          </a:stretch>
        </p:blipFill>
        <p:spPr>
          <a:xfrm>
            <a:off x="2736354" y="868462"/>
            <a:ext cx="6719291" cy="5121075"/>
          </a:xfrm>
          <a:prstGeom prst="rect">
            <a:avLst/>
          </a:prstGeom>
        </p:spPr>
      </p:pic>
      <p:sp>
        <p:nvSpPr>
          <p:cNvPr id="4" name="TextBox 3">
            <a:extLst>
              <a:ext uri="{FF2B5EF4-FFF2-40B4-BE49-F238E27FC236}">
                <a16:creationId xmlns:a16="http://schemas.microsoft.com/office/drawing/2014/main" id="{36AE38EE-B870-F543-7CCE-4D16785C4474}"/>
              </a:ext>
            </a:extLst>
          </p:cNvPr>
          <p:cNvSpPr txBox="1"/>
          <p:nvPr/>
        </p:nvSpPr>
        <p:spPr>
          <a:xfrm>
            <a:off x="4325213" y="6186849"/>
            <a:ext cx="6096000" cy="539378"/>
          </a:xfrm>
          <a:prstGeom prst="rect">
            <a:avLst/>
          </a:prstGeom>
          <a:noFill/>
        </p:spPr>
        <p:txBody>
          <a:bodyPr wrap="square">
            <a:spAutoFit/>
          </a:bodyPr>
          <a:lstStyle/>
          <a:p>
            <a:pPr>
              <a:lnSpc>
                <a:spcPct val="150000"/>
              </a:lnSpc>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Gate length vs Power Delay Product</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01385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5B79D-B245-2D60-AFB2-0A250B15E2CA}"/>
              </a:ext>
            </a:extLst>
          </p:cNvPr>
          <p:cNvSpPr>
            <a:spLocks noGrp="1"/>
          </p:cNvSpPr>
          <p:nvPr>
            <p:ph type="title"/>
          </p:nvPr>
        </p:nvSpPr>
        <p:spPr>
          <a:xfrm>
            <a:off x="1544362" y="265599"/>
            <a:ext cx="8911687" cy="663825"/>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Results</a:t>
            </a:r>
            <a:endParaRPr lang="en-IN" b="1" dirty="0">
              <a:solidFill>
                <a:schemeClr val="tx1"/>
              </a:solidFill>
            </a:endParaRPr>
          </a:p>
        </p:txBody>
      </p:sp>
      <p:pic>
        <p:nvPicPr>
          <p:cNvPr id="3" name="Picture 2">
            <a:extLst>
              <a:ext uri="{FF2B5EF4-FFF2-40B4-BE49-F238E27FC236}">
                <a16:creationId xmlns:a16="http://schemas.microsoft.com/office/drawing/2014/main" id="{5B8DD56A-3096-D53A-3EBA-1C90F44B2FEE}"/>
              </a:ext>
            </a:extLst>
          </p:cNvPr>
          <p:cNvPicPr>
            <a:picLocks noChangeAspect="1"/>
          </p:cNvPicPr>
          <p:nvPr/>
        </p:nvPicPr>
        <p:blipFill rotWithShape="1">
          <a:blip r:embed="rId2">
            <a:extLst>
              <a:ext uri="{28A0092B-C50C-407E-A947-70E740481C1C}">
                <a14:useLocalDpi xmlns:a14="http://schemas.microsoft.com/office/drawing/2010/main" val="0"/>
              </a:ext>
            </a:extLst>
          </a:blip>
          <a:srcRect l="24173" t="18899" r="26926" b="16220"/>
          <a:stretch/>
        </p:blipFill>
        <p:spPr bwMode="auto">
          <a:xfrm>
            <a:off x="3445782" y="1261337"/>
            <a:ext cx="5741891" cy="4335326"/>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9CAA7694-B556-93D3-C767-6CC61E7E701C}"/>
              </a:ext>
            </a:extLst>
          </p:cNvPr>
          <p:cNvSpPr txBox="1"/>
          <p:nvPr/>
        </p:nvSpPr>
        <p:spPr>
          <a:xfrm>
            <a:off x="2211977" y="5596663"/>
            <a:ext cx="9692640" cy="504625"/>
          </a:xfrm>
          <a:prstGeom prst="rect">
            <a:avLst/>
          </a:prstGeom>
          <a:noFill/>
        </p:spPr>
        <p:txBody>
          <a:bodyPr wrap="square">
            <a:spAutoFit/>
          </a:bodyPr>
          <a:lstStyle/>
          <a:p>
            <a:pPr>
              <a:lnSpc>
                <a:spcPct val="150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Conventional comparator(22nm) vs Dynamic comparator (22nm) in terms of </a:t>
            </a:r>
            <a:r>
              <a:rPr lang="en-US" sz="2000" dirty="0">
                <a:latin typeface="Times New Roman" panose="02020603050405020304" pitchFamily="18" charset="0"/>
                <a:ea typeface="Calibri" panose="020F0502020204030204" pitchFamily="34" charset="0"/>
                <a:cs typeface="Times New Roman" panose="02020603050405020304" pitchFamily="18" charset="0"/>
              </a:rPr>
              <a:t>Delay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39665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5B79D-B245-2D60-AFB2-0A250B15E2CA}"/>
              </a:ext>
            </a:extLst>
          </p:cNvPr>
          <p:cNvSpPr>
            <a:spLocks noGrp="1"/>
          </p:cNvSpPr>
          <p:nvPr>
            <p:ph type="title"/>
          </p:nvPr>
        </p:nvSpPr>
        <p:spPr>
          <a:xfrm>
            <a:off x="1526945" y="362852"/>
            <a:ext cx="8911687" cy="128089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Results</a:t>
            </a:r>
            <a:endParaRPr lang="en-IN" b="1" dirty="0">
              <a:solidFill>
                <a:schemeClr val="tx1"/>
              </a:solidFill>
            </a:endParaRPr>
          </a:p>
        </p:txBody>
      </p:sp>
      <p:pic>
        <p:nvPicPr>
          <p:cNvPr id="4" name="Picture 3">
            <a:extLst>
              <a:ext uri="{FF2B5EF4-FFF2-40B4-BE49-F238E27FC236}">
                <a16:creationId xmlns:a16="http://schemas.microsoft.com/office/drawing/2014/main" id="{9FBF2757-4199-DF36-9C93-DA837CF49292}"/>
              </a:ext>
            </a:extLst>
          </p:cNvPr>
          <p:cNvPicPr>
            <a:picLocks noChangeAspect="1"/>
          </p:cNvPicPr>
          <p:nvPr/>
        </p:nvPicPr>
        <p:blipFill rotWithShape="1">
          <a:blip r:embed="rId2">
            <a:extLst>
              <a:ext uri="{28A0092B-C50C-407E-A947-70E740481C1C}">
                <a14:useLocalDpi xmlns:a14="http://schemas.microsoft.com/office/drawing/2010/main" val="0"/>
              </a:ext>
            </a:extLst>
          </a:blip>
          <a:srcRect l="30876" t="18755" r="33060" b="30657"/>
          <a:stretch/>
        </p:blipFill>
        <p:spPr bwMode="auto">
          <a:xfrm>
            <a:off x="3014476" y="1121228"/>
            <a:ext cx="6329821" cy="4526724"/>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21B57689-834A-81C3-2875-1BB1EC3CFE49}"/>
              </a:ext>
            </a:extLst>
          </p:cNvPr>
          <p:cNvSpPr txBox="1"/>
          <p:nvPr/>
        </p:nvSpPr>
        <p:spPr>
          <a:xfrm>
            <a:off x="1323704" y="5736772"/>
            <a:ext cx="11138262" cy="504625"/>
          </a:xfrm>
          <a:prstGeom prst="rect">
            <a:avLst/>
          </a:prstGeom>
          <a:noFill/>
        </p:spPr>
        <p:txBody>
          <a:bodyPr wrap="square">
            <a:spAutoFit/>
          </a:bodyPr>
          <a:lstStyle/>
          <a:p>
            <a:pPr>
              <a:lnSpc>
                <a:spcPct val="150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Conventional comparator(22nm) vs Dynamic comparator (22nm) in terms of </a:t>
            </a:r>
            <a:r>
              <a:rPr lang="en-US" sz="2000" dirty="0">
                <a:latin typeface="Times New Roman" panose="02020603050405020304" pitchFamily="18" charset="0"/>
                <a:ea typeface="Calibri" panose="020F0502020204030204" pitchFamily="34" charset="0"/>
                <a:cs typeface="Times New Roman" panose="02020603050405020304" pitchFamily="18" charset="0"/>
              </a:rPr>
              <a:t>power consumption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56500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5B79D-B245-2D60-AFB2-0A250B15E2CA}"/>
              </a:ext>
            </a:extLst>
          </p:cNvPr>
          <p:cNvSpPr>
            <a:spLocks noGrp="1"/>
          </p:cNvSpPr>
          <p:nvPr>
            <p:ph type="title"/>
          </p:nvPr>
        </p:nvSpPr>
        <p:spPr>
          <a:xfrm>
            <a:off x="1526945" y="278310"/>
            <a:ext cx="8911687" cy="128089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Results</a:t>
            </a:r>
            <a:endParaRPr lang="en-IN" b="1" dirty="0">
              <a:solidFill>
                <a:schemeClr val="tx1"/>
              </a:solidFill>
            </a:endParaRPr>
          </a:p>
        </p:txBody>
      </p:sp>
      <p:pic>
        <p:nvPicPr>
          <p:cNvPr id="4" name="Picture 3">
            <a:extLst>
              <a:ext uri="{FF2B5EF4-FFF2-40B4-BE49-F238E27FC236}">
                <a16:creationId xmlns:a16="http://schemas.microsoft.com/office/drawing/2014/main" id="{AEEAE55B-8A35-946F-ECE9-A7A5ECE8FF3C}"/>
              </a:ext>
            </a:extLst>
          </p:cNvPr>
          <p:cNvPicPr>
            <a:picLocks noChangeAspect="1"/>
          </p:cNvPicPr>
          <p:nvPr/>
        </p:nvPicPr>
        <p:blipFill rotWithShape="1">
          <a:blip r:embed="rId2">
            <a:extLst>
              <a:ext uri="{28A0092B-C50C-407E-A947-70E740481C1C}">
                <a14:useLocalDpi xmlns:a14="http://schemas.microsoft.com/office/drawing/2010/main" val="0"/>
              </a:ext>
            </a:extLst>
          </a:blip>
          <a:srcRect l="29058" t="19285" r="32323" b="28738"/>
          <a:stretch/>
        </p:blipFill>
        <p:spPr bwMode="auto">
          <a:xfrm>
            <a:off x="3069001" y="990282"/>
            <a:ext cx="6443243" cy="4877435"/>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38D3C581-6A84-9857-4F0E-AD2E36BD0D57}"/>
              </a:ext>
            </a:extLst>
          </p:cNvPr>
          <p:cNvSpPr txBox="1"/>
          <p:nvPr/>
        </p:nvSpPr>
        <p:spPr>
          <a:xfrm>
            <a:off x="2699657" y="5961688"/>
            <a:ext cx="8778240" cy="504625"/>
          </a:xfrm>
          <a:prstGeom prst="rect">
            <a:avLst/>
          </a:prstGeom>
          <a:noFill/>
        </p:spPr>
        <p:txBody>
          <a:bodyPr wrap="square">
            <a:spAutoFit/>
          </a:bodyPr>
          <a:lstStyle/>
          <a:p>
            <a:pPr>
              <a:lnSpc>
                <a:spcPct val="150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Conventional comparator(22nm) vs Dynamic comparator (22nm) in terms of PDP</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6572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FEFE6-2152-406C-02BD-8D9E95613FB5}"/>
              </a:ext>
            </a:extLst>
          </p:cNvPr>
          <p:cNvSpPr>
            <a:spLocks noGrp="1"/>
          </p:cNvSpPr>
          <p:nvPr>
            <p:ph type="title"/>
          </p:nvPr>
        </p:nvSpPr>
        <p:spPr/>
        <p:txBody>
          <a:bodyPr/>
          <a:lstStyle/>
          <a:p>
            <a:r>
              <a:rPr lang="en-US" sz="36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36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252661-869C-4675-AD95-9D390993EA11}"/>
              </a:ext>
            </a:extLst>
          </p:cNvPr>
          <p:cNvSpPr>
            <a:spLocks noGrp="1"/>
          </p:cNvSpPr>
          <p:nvPr>
            <p:ph idx="1"/>
          </p:nvPr>
        </p:nvSpPr>
        <p:spPr>
          <a:xfrm>
            <a:off x="1345338" y="1496423"/>
            <a:ext cx="10385108" cy="5113384"/>
          </a:xfrm>
        </p:spPr>
        <p:txBody>
          <a:bodyPr>
            <a:normAutofit/>
          </a:bodyPr>
          <a:lstStyle/>
          <a:p>
            <a:pPr algn="just">
              <a:lnSpc>
                <a:spcPct val="150000"/>
              </a:lnSpc>
              <a:spcAft>
                <a:spcPts val="800"/>
              </a:spcAft>
              <a:tabLst>
                <a:tab pos="1807845" algn="l"/>
              </a:tabLs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In this work, a dynamic comparator circuit is designed using three different CMOS technologies and analyzed the performance in terms of propagation delay, power consumption and power delay product (PDP). It is observed that the 16nm CMOS technology is performing better as compared with 22nm and 32nm CMOS technologies with wide temperature variations. As a result, the 16nm based CMOS dynamic comparator circuit is outperforming w.r.t other two technologies. This analysis result is useful for next generation advanced mixed signal circuit design for IoT application and AI enabled decision making circuit design where speed should be more and power consumption should be less. </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50000"/>
              </a:lnSpc>
              <a:spcAft>
                <a:spcPts val="800"/>
              </a:spcAft>
              <a:tabLst>
                <a:tab pos="1807845" algn="l"/>
              </a:tabLst>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52680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C8B9A-4266-0123-29ED-B943C9650664}"/>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                     Future Work</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5E7060-6E00-4D41-3C72-B6EBA42DE82A}"/>
              </a:ext>
            </a:extLst>
          </p:cNvPr>
          <p:cNvSpPr>
            <a:spLocks noGrp="1"/>
          </p:cNvSpPr>
          <p:nvPr>
            <p:ph idx="1"/>
          </p:nvPr>
        </p:nvSpPr>
        <p:spPr>
          <a:xfrm>
            <a:off x="1988321" y="1645920"/>
            <a:ext cx="8915400" cy="3777622"/>
          </a:xfrm>
        </p:spPr>
        <p:txBody>
          <a:bodyPr>
            <a:normAutofit/>
          </a:bodyPr>
          <a:lstStyle/>
          <a:p>
            <a:pPr>
              <a:lnSpc>
                <a:spcPct val="150000"/>
              </a:lnSpc>
            </a:pPr>
            <a:r>
              <a:rPr lang="en-US" sz="2000" b="1" dirty="0">
                <a:latin typeface="Times New Roman" panose="02020603050405020304" pitchFamily="18" charset="0"/>
                <a:cs typeface="Times New Roman" panose="02020603050405020304" pitchFamily="18" charset="0"/>
              </a:rPr>
              <a:t>Future Steps: “</a:t>
            </a:r>
            <a:r>
              <a:rPr lang="en-US" sz="2000" dirty="0">
                <a:latin typeface="Times New Roman" panose="02020603050405020304" pitchFamily="18" charset="0"/>
                <a:cs typeface="Times New Roman" panose="02020603050405020304" pitchFamily="18" charset="0"/>
              </a:rPr>
              <a:t> We intend to continue refining the dynamic comparator design as Gate length goes on scaling down to further improve its performance characteristics.” </a:t>
            </a:r>
          </a:p>
        </p:txBody>
      </p:sp>
    </p:spTree>
    <p:extLst>
      <p:ext uri="{BB962C8B-B14F-4D97-AF65-F5344CB8AC3E}">
        <p14:creationId xmlns:p14="http://schemas.microsoft.com/office/powerpoint/2010/main" val="1330854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E8AB2A2-8456-4CF9-EC90-E52222700CA3}"/>
              </a:ext>
            </a:extLst>
          </p:cNvPr>
          <p:cNvSpPr>
            <a:spLocks noGrp="1"/>
          </p:cNvSpPr>
          <p:nvPr>
            <p:ph type="title"/>
          </p:nvPr>
        </p:nvSpPr>
        <p:spPr>
          <a:xfrm>
            <a:off x="1640156" y="519607"/>
            <a:ext cx="8911687" cy="128089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References</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11650392-95F6-9FCF-06F2-EC23FB66B2FE}"/>
              </a:ext>
            </a:extLst>
          </p:cNvPr>
          <p:cNvSpPr>
            <a:spLocks noGrp="1"/>
          </p:cNvSpPr>
          <p:nvPr>
            <p:ph idx="1"/>
          </p:nvPr>
        </p:nvSpPr>
        <p:spPr>
          <a:xfrm>
            <a:off x="1463040" y="1428206"/>
            <a:ext cx="10728960" cy="5277394"/>
          </a:xfrm>
        </p:spPr>
        <p:txBody>
          <a:bodyPr>
            <a:normAutofit/>
          </a:bodyPr>
          <a:lstStyle/>
          <a:p>
            <a:r>
              <a:rPr lang="en-US" sz="1800" dirty="0">
                <a:solidFill>
                  <a:srgbClr val="0563C1"/>
                </a:solidFill>
                <a:effectLst/>
                <a:latin typeface="Times New Roman" panose="02020603050405020304" pitchFamily="18" charset="0"/>
                <a:ea typeface="SimSun" panose="02010600030101010101" pitchFamily="2" charset="-122"/>
                <a:hlinkClick r:id="rId2"/>
              </a:rPr>
              <a:t>[1] Amirkhan M, </a:t>
            </a:r>
            <a:r>
              <a:rPr lang="en-US" sz="1800" dirty="0" err="1">
                <a:solidFill>
                  <a:srgbClr val="0563C1"/>
                </a:solidFill>
                <a:effectLst/>
                <a:latin typeface="Times New Roman" panose="02020603050405020304" pitchFamily="18" charset="0"/>
                <a:ea typeface="SimSun" panose="02010600030101010101" pitchFamily="2" charset="-122"/>
                <a:hlinkClick r:id="rId2"/>
              </a:rPr>
              <a:t>Dousti</a:t>
            </a:r>
            <a:r>
              <a:rPr lang="en-US" sz="1800" dirty="0">
                <a:solidFill>
                  <a:srgbClr val="0563C1"/>
                </a:solidFill>
                <a:effectLst/>
                <a:latin typeface="Times New Roman" panose="02020603050405020304" pitchFamily="18" charset="0"/>
                <a:ea typeface="SimSun" panose="02010600030101010101" pitchFamily="2" charset="-122"/>
                <a:hlinkClick r:id="rId2"/>
              </a:rPr>
              <a:t> M. A dynamic power-efficient 4 GS/s CMOS comparator</a:t>
            </a:r>
            <a:endParaRPr lang="en-IN" sz="1800" dirty="0">
              <a:effectLst/>
              <a:latin typeface="Times New Roman" panose="02020603050405020304" pitchFamily="18" charset="0"/>
              <a:ea typeface="SimSun" panose="02010600030101010101" pitchFamily="2" charset="-122"/>
            </a:endParaRPr>
          </a:p>
          <a:p>
            <a:r>
              <a:rPr lang="en-US" sz="1800" dirty="0">
                <a:solidFill>
                  <a:srgbClr val="0563C1"/>
                </a:solidFill>
                <a:effectLst/>
                <a:latin typeface="Times New Roman" panose="02020603050405020304" pitchFamily="18" charset="0"/>
                <a:ea typeface="MS Mincho" panose="02020609040205080304" pitchFamily="49" charset="-128"/>
                <a:hlinkClick r:id="rId3"/>
              </a:rPr>
              <a:t>[2] Ragab K, Chen L, Sanyal A, Sun N. Digital background calibration for pipelined ADCs based on comparator decision time quantization. IEEE Trans Circuits Syst Part II: </a:t>
            </a:r>
            <a:r>
              <a:rPr lang="en-US" sz="1800" dirty="0" err="1">
                <a:solidFill>
                  <a:srgbClr val="0563C1"/>
                </a:solidFill>
                <a:effectLst/>
                <a:latin typeface="Times New Roman" panose="02020603050405020304" pitchFamily="18" charset="0"/>
                <a:ea typeface="MS Mincho" panose="02020609040205080304" pitchFamily="49" charset="-128"/>
                <a:hlinkClick r:id="rId3"/>
              </a:rPr>
              <a:t>EXpress</a:t>
            </a:r>
            <a:r>
              <a:rPr lang="en-US" sz="1800" dirty="0">
                <a:solidFill>
                  <a:srgbClr val="0563C1"/>
                </a:solidFill>
                <a:effectLst/>
                <a:latin typeface="Times New Roman" panose="02020603050405020304" pitchFamily="18" charset="0"/>
                <a:ea typeface="MS Mincho" panose="02020609040205080304" pitchFamily="49" charset="-128"/>
                <a:hlinkClick r:id="rId3"/>
              </a:rPr>
              <a:t> Briefs 2015;62:456–60.</a:t>
            </a:r>
            <a:endParaRPr lang="en-IN" sz="1800" dirty="0">
              <a:effectLst/>
              <a:latin typeface="Times New Roman" panose="02020603050405020304" pitchFamily="18" charset="0"/>
              <a:ea typeface="MS Mincho" panose="02020609040205080304" pitchFamily="49" charset="-128"/>
            </a:endParaRPr>
          </a:p>
          <a:p>
            <a:r>
              <a:rPr lang="en-US" sz="1800" spc="-5" dirty="0">
                <a:solidFill>
                  <a:srgbClr val="0563C1"/>
                </a:solidFill>
                <a:effectLst/>
                <a:latin typeface="Times New Roman" panose="02020603050405020304" pitchFamily="18" charset="0"/>
                <a:ea typeface="SimSun" panose="02010600030101010101" pitchFamily="2" charset="-122"/>
                <a:hlinkClick r:id="rId4"/>
              </a:rPr>
              <a:t>[3] Dubey AK, </a:t>
            </a:r>
            <a:r>
              <a:rPr lang="en-US" sz="1800" spc="-5" dirty="0" err="1">
                <a:solidFill>
                  <a:srgbClr val="0563C1"/>
                </a:solidFill>
                <a:effectLst/>
                <a:latin typeface="Times New Roman" panose="02020603050405020304" pitchFamily="18" charset="0"/>
                <a:ea typeface="SimSun" panose="02010600030101010101" pitchFamily="2" charset="-122"/>
                <a:hlinkClick r:id="rId4"/>
              </a:rPr>
              <a:t>Nagaria</a:t>
            </a:r>
            <a:r>
              <a:rPr lang="en-US" sz="1800" spc="-5" dirty="0">
                <a:solidFill>
                  <a:srgbClr val="0563C1"/>
                </a:solidFill>
                <a:effectLst/>
                <a:latin typeface="Times New Roman" panose="02020603050405020304" pitchFamily="18" charset="0"/>
                <a:ea typeface="SimSun" panose="02010600030101010101" pitchFamily="2" charset="-122"/>
                <a:hlinkClick r:id="rId4"/>
              </a:rPr>
              <a:t> R. Optimization for offset and kickback-noise in novel CMOS</a:t>
            </a:r>
            <a:endParaRPr lang="en-IN" sz="1800" dirty="0">
              <a:effectLst/>
              <a:latin typeface="Times New Roman" panose="02020603050405020304" pitchFamily="18" charset="0"/>
              <a:ea typeface="MS Mincho" panose="02020609040205080304" pitchFamily="49" charset="-128"/>
            </a:endParaRPr>
          </a:p>
          <a:p>
            <a:r>
              <a:rPr lang="en-US" sz="1800" spc="-5" dirty="0">
                <a:solidFill>
                  <a:srgbClr val="0563C1"/>
                </a:solidFill>
                <a:effectLst/>
                <a:latin typeface="Times New Roman" panose="02020603050405020304" pitchFamily="18" charset="0"/>
                <a:ea typeface="SimSun" panose="02010600030101010101" pitchFamily="2" charset="-122"/>
                <a:hlinkClick r:id="rId5"/>
              </a:rPr>
              <a:t>[4]	</a:t>
            </a:r>
            <a:r>
              <a:rPr lang="en-US" sz="1800" spc="-5" dirty="0" err="1">
                <a:solidFill>
                  <a:srgbClr val="0563C1"/>
                </a:solidFill>
                <a:effectLst/>
                <a:latin typeface="Times New Roman" panose="02020603050405020304" pitchFamily="18" charset="0"/>
                <a:ea typeface="SimSun" panose="02010600030101010101" pitchFamily="2" charset="-122"/>
                <a:hlinkClick r:id="rId5"/>
              </a:rPr>
              <a:t>Savani</a:t>
            </a:r>
            <a:r>
              <a:rPr lang="en-US" sz="1800" spc="-5" dirty="0">
                <a:solidFill>
                  <a:srgbClr val="0563C1"/>
                </a:solidFill>
                <a:effectLst/>
                <a:latin typeface="Times New Roman" panose="02020603050405020304" pitchFamily="18" charset="0"/>
                <a:ea typeface="SimSun" panose="02010600030101010101" pitchFamily="2" charset="-122"/>
                <a:hlinkClick r:id="rId5"/>
              </a:rPr>
              <a:t> V, </a:t>
            </a:r>
            <a:r>
              <a:rPr lang="en-US" sz="1800" spc="-5" dirty="0" err="1">
                <a:solidFill>
                  <a:srgbClr val="0563C1"/>
                </a:solidFill>
                <a:effectLst/>
                <a:latin typeface="Times New Roman" panose="02020603050405020304" pitchFamily="18" charset="0"/>
                <a:ea typeface="SimSun" panose="02010600030101010101" pitchFamily="2" charset="-122"/>
                <a:hlinkClick r:id="rId5"/>
              </a:rPr>
              <a:t>Devashrayee</a:t>
            </a:r>
            <a:r>
              <a:rPr lang="en-US" sz="1800" spc="-5" dirty="0">
                <a:solidFill>
                  <a:srgbClr val="0563C1"/>
                </a:solidFill>
                <a:effectLst/>
                <a:latin typeface="Times New Roman" panose="02020603050405020304" pitchFamily="18" charset="0"/>
                <a:ea typeface="SimSun" panose="02010600030101010101" pitchFamily="2" charset="-122"/>
                <a:hlinkClick r:id="rId5"/>
              </a:rPr>
              <a:t> N. Design and analysis of low-power high-speed shared charge reset technique based dynamic latch comparator. Microelectron J 2018;74: 116–26</a:t>
            </a:r>
            <a:endParaRPr lang="en-IN" sz="1800" dirty="0">
              <a:effectLst/>
              <a:latin typeface="Times New Roman" panose="02020603050405020304" pitchFamily="18" charset="0"/>
              <a:ea typeface="MS Mincho" panose="02020609040205080304" pitchFamily="49" charset="-128"/>
            </a:endParaRPr>
          </a:p>
          <a:p>
            <a:r>
              <a:rPr lang="en-US" sz="1800" spc="-5" dirty="0">
                <a:solidFill>
                  <a:srgbClr val="0563C1"/>
                </a:solidFill>
                <a:effectLst/>
                <a:latin typeface="Times New Roman" panose="02020603050405020304" pitchFamily="18" charset="0"/>
                <a:ea typeface="SimSun" panose="02010600030101010101" pitchFamily="2" charset="-122"/>
                <a:hlinkClick r:id="rId6"/>
              </a:rPr>
              <a:t>[5]	</a:t>
            </a:r>
            <a:r>
              <a:rPr lang="en-US" sz="1800" spc="-5" dirty="0" err="1">
                <a:solidFill>
                  <a:srgbClr val="0563C1"/>
                </a:solidFill>
                <a:effectLst/>
                <a:latin typeface="Times New Roman" panose="02020603050405020304" pitchFamily="18" charset="0"/>
                <a:ea typeface="SimSun" panose="02010600030101010101" pitchFamily="2" charset="-122"/>
                <a:hlinkClick r:id="rId6"/>
              </a:rPr>
              <a:t>Razavi</a:t>
            </a:r>
            <a:r>
              <a:rPr lang="en-US" sz="1800" spc="-5" dirty="0">
                <a:solidFill>
                  <a:srgbClr val="0563C1"/>
                </a:solidFill>
                <a:effectLst/>
                <a:latin typeface="Times New Roman" panose="02020603050405020304" pitchFamily="18" charset="0"/>
                <a:ea typeface="SimSun" panose="02010600030101010101" pitchFamily="2" charset="-122"/>
                <a:hlinkClick r:id="rId6"/>
              </a:rPr>
              <a:t> B, Wooley BA. Design techniques for high-speed, high-resolution comparators. IEEE J Solid State Circuits 1992;27:1916–26.</a:t>
            </a:r>
            <a:endParaRPr lang="en-IN" sz="1800" dirty="0">
              <a:effectLst/>
              <a:latin typeface="Times New Roman" panose="02020603050405020304" pitchFamily="18" charset="0"/>
              <a:ea typeface="MS Mincho" panose="02020609040205080304" pitchFamily="49" charset="-128"/>
            </a:endParaRPr>
          </a:p>
          <a:p>
            <a:r>
              <a:rPr lang="en-US" sz="1800" spc="-5" dirty="0">
                <a:solidFill>
                  <a:srgbClr val="0563C1"/>
                </a:solidFill>
                <a:effectLst/>
                <a:latin typeface="Times New Roman" panose="02020603050405020304" pitchFamily="18" charset="0"/>
                <a:ea typeface="SimSun" panose="02010600030101010101" pitchFamily="2" charset="-122"/>
                <a:hlinkClick r:id="rId7"/>
              </a:rPr>
              <a:t>[6]	</a:t>
            </a:r>
            <a:r>
              <a:rPr lang="en-US" sz="1800" spc="-5" dirty="0" err="1">
                <a:solidFill>
                  <a:srgbClr val="0563C1"/>
                </a:solidFill>
                <a:effectLst/>
                <a:latin typeface="Times New Roman" panose="02020603050405020304" pitchFamily="18" charset="0"/>
                <a:ea typeface="SimSun" panose="02010600030101010101" pitchFamily="2" charset="-122"/>
                <a:hlinkClick r:id="rId7"/>
              </a:rPr>
              <a:t>Khorami</a:t>
            </a:r>
            <a:r>
              <a:rPr lang="en-US" sz="1800" spc="-5" dirty="0">
                <a:solidFill>
                  <a:srgbClr val="0563C1"/>
                </a:solidFill>
                <a:effectLst/>
                <a:latin typeface="Times New Roman" panose="02020603050405020304" pitchFamily="18" charset="0"/>
                <a:ea typeface="SimSun" panose="02010600030101010101" pitchFamily="2" charset="-122"/>
                <a:hlinkClick r:id="rId7"/>
              </a:rPr>
              <a:t> A, </a:t>
            </a:r>
            <a:r>
              <a:rPr lang="en-US" sz="1800" spc="-5" dirty="0" err="1">
                <a:solidFill>
                  <a:srgbClr val="0563C1"/>
                </a:solidFill>
                <a:effectLst/>
                <a:latin typeface="Times New Roman" panose="02020603050405020304" pitchFamily="18" charset="0"/>
                <a:ea typeface="SimSun" panose="02010600030101010101" pitchFamily="2" charset="-122"/>
                <a:hlinkClick r:id="rId7"/>
              </a:rPr>
              <a:t>Sharifkhani</a:t>
            </a:r>
            <a:r>
              <a:rPr lang="en-US" sz="1800" spc="-5" dirty="0">
                <a:solidFill>
                  <a:srgbClr val="0563C1"/>
                </a:solidFill>
                <a:effectLst/>
                <a:latin typeface="Times New Roman" panose="02020603050405020304" pitchFamily="18" charset="0"/>
                <a:ea typeface="SimSun" panose="02010600030101010101" pitchFamily="2" charset="-122"/>
                <a:hlinkClick r:id="rId7"/>
              </a:rPr>
              <a:t> M. High-speed low-power comparator for analog to digital converters. AEU Int J Electron </a:t>
            </a:r>
            <a:r>
              <a:rPr lang="en-US" sz="1800" spc="-5" dirty="0" err="1">
                <a:solidFill>
                  <a:srgbClr val="0563C1"/>
                </a:solidFill>
                <a:effectLst/>
                <a:latin typeface="Times New Roman" panose="02020603050405020304" pitchFamily="18" charset="0"/>
                <a:ea typeface="SimSun" panose="02010600030101010101" pitchFamily="2" charset="-122"/>
                <a:hlinkClick r:id="rId7"/>
              </a:rPr>
              <a:t>Commun</a:t>
            </a:r>
            <a:r>
              <a:rPr lang="en-US" sz="1800" spc="-5" dirty="0">
                <a:solidFill>
                  <a:srgbClr val="0563C1"/>
                </a:solidFill>
                <a:effectLst/>
                <a:latin typeface="Times New Roman" panose="02020603050405020304" pitchFamily="18" charset="0"/>
                <a:ea typeface="SimSun" panose="02010600030101010101" pitchFamily="2" charset="-122"/>
                <a:hlinkClick r:id="rId7"/>
              </a:rPr>
              <a:t> 2016; 70:886–94.</a:t>
            </a:r>
            <a:endParaRPr lang="en-IN" sz="1800" dirty="0">
              <a:effectLst/>
              <a:latin typeface="Times New Roman" panose="02020603050405020304" pitchFamily="18" charset="0"/>
              <a:ea typeface="MS Mincho" panose="02020609040205080304" pitchFamily="49" charset="-128"/>
            </a:endParaRPr>
          </a:p>
          <a:p>
            <a:r>
              <a:rPr lang="en-US" sz="1800" spc="-5" dirty="0">
                <a:solidFill>
                  <a:srgbClr val="0563C1"/>
                </a:solidFill>
                <a:effectLst/>
                <a:latin typeface="Times New Roman" panose="02020603050405020304" pitchFamily="18" charset="0"/>
                <a:ea typeface="SimSun" panose="02010600030101010101" pitchFamily="2" charset="-122"/>
                <a:hlinkClick r:id="rId8"/>
              </a:rPr>
              <a:t>[7]	Abbas M, Furukawa Y, Komatsu S, Takahiro JY, Asada K. Clocked comparator for high-speed applications in 65nm technology. In: 2010 IEEE Asian Solid-State Circuits Conference, IEEE, 1–4, (2010).</a:t>
            </a:r>
            <a:endParaRPr lang="en-IN" sz="1800" dirty="0">
              <a:effectLst/>
              <a:latin typeface="Times New Roman" panose="02020603050405020304" pitchFamily="18" charset="0"/>
              <a:ea typeface="MS Mincho" panose="02020609040205080304" pitchFamily="49" charset="-128"/>
            </a:endParaRPr>
          </a:p>
          <a:p>
            <a:r>
              <a:rPr lang="en-US" sz="1800" spc="-5" dirty="0">
                <a:solidFill>
                  <a:srgbClr val="0563C1"/>
                </a:solidFill>
                <a:effectLst/>
                <a:latin typeface="Times New Roman" panose="02020603050405020304" pitchFamily="18" charset="0"/>
                <a:ea typeface="SimSun" panose="02010600030101010101" pitchFamily="2" charset="-122"/>
                <a:hlinkClick r:id="rId9"/>
              </a:rPr>
              <a:t>[8] Gao J, Li G, Li Q. High-speed low-power common-mode insensitive dynamic comparator. Electron Lett 2015; 51:134–6.</a:t>
            </a:r>
            <a:endParaRPr lang="en-IN" sz="1800" dirty="0">
              <a:effectLst/>
              <a:latin typeface="Times New Roman" panose="02020603050405020304" pitchFamily="18" charset="0"/>
              <a:ea typeface="MS Mincho" panose="02020609040205080304" pitchFamily="49" charset="-128"/>
            </a:endParaRPr>
          </a:p>
          <a:p>
            <a:r>
              <a:rPr lang="en-US" sz="1800" spc="-5" dirty="0">
                <a:solidFill>
                  <a:srgbClr val="0563C1"/>
                </a:solidFill>
                <a:effectLst/>
                <a:latin typeface="Times New Roman" panose="02020603050405020304" pitchFamily="18" charset="0"/>
                <a:ea typeface="SimSun" panose="02010600030101010101" pitchFamily="2" charset="-122"/>
                <a:hlinkClick r:id="rId10"/>
              </a:rPr>
              <a:t>[9] Huang S, Diao S, Lin F. An energy-efficient high-speed CMOS hybrid comparator</a:t>
            </a:r>
            <a:endParaRPr lang="en-IN" sz="1800" dirty="0">
              <a:effectLst/>
              <a:latin typeface="Times New Roman" panose="02020603050405020304" pitchFamily="18" charset="0"/>
              <a:ea typeface="MS Mincho" panose="02020609040205080304" pitchFamily="49" charset="-128"/>
            </a:endParaRPr>
          </a:p>
          <a:p>
            <a:endParaRPr lang="en-IN" dirty="0"/>
          </a:p>
        </p:txBody>
      </p:sp>
    </p:spTree>
    <p:extLst>
      <p:ext uri="{BB962C8B-B14F-4D97-AF65-F5344CB8AC3E}">
        <p14:creationId xmlns:p14="http://schemas.microsoft.com/office/powerpoint/2010/main" val="2678643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DAC1F-C0B3-31EE-ABF0-9DD9F038AC49}"/>
              </a:ext>
            </a:extLst>
          </p:cNvPr>
          <p:cNvSpPr>
            <a:spLocks noGrp="1"/>
          </p:cNvSpPr>
          <p:nvPr>
            <p:ph type="title"/>
          </p:nvPr>
        </p:nvSpPr>
        <p:spPr>
          <a:xfrm>
            <a:off x="2497131" y="484773"/>
            <a:ext cx="8911687" cy="717010"/>
          </a:xfrm>
        </p:spPr>
        <p:txBody>
          <a:bodyPr>
            <a:normAutofit fontScale="90000"/>
          </a:bodyPr>
          <a:lstStyle/>
          <a:p>
            <a:r>
              <a:rPr lang="en-IN" dirty="0">
                <a:latin typeface="Times New Roman" panose="02020603050405020304" pitchFamily="18" charset="0"/>
                <a:cs typeface="Times New Roman" panose="02020603050405020304" pitchFamily="18" charset="0"/>
              </a:rPr>
              <a:t>                      </a:t>
            </a:r>
            <a:r>
              <a:rPr lang="en-US" b="1" dirty="0">
                <a:solidFill>
                  <a:schemeClr val="tx1"/>
                </a:solidFill>
                <a:effectLst/>
                <a:latin typeface="+mn-lt"/>
                <a:ea typeface="Calibri" panose="020F0502020204030204" pitchFamily="34" charset="0"/>
                <a:cs typeface="Times New Roman" panose="02020603050405020304" pitchFamily="18" charset="0"/>
              </a:rPr>
              <a:t>Contents </a:t>
            </a:r>
            <a:br>
              <a:rPr lang="en-IN" sz="4000" dirty="0">
                <a:solidFill>
                  <a:schemeClr val="tx1"/>
                </a:solidFill>
                <a:latin typeface="+mn-lt"/>
              </a:rPr>
            </a:br>
            <a:endParaRPr lang="en-IN" sz="4000" dirty="0">
              <a:solidFill>
                <a:schemeClr val="tx1"/>
              </a:solidFill>
              <a:latin typeface="+mn-lt"/>
            </a:endParaRPr>
          </a:p>
        </p:txBody>
      </p:sp>
      <p:sp>
        <p:nvSpPr>
          <p:cNvPr id="3" name="Content Placeholder 2">
            <a:extLst>
              <a:ext uri="{FF2B5EF4-FFF2-40B4-BE49-F238E27FC236}">
                <a16:creationId xmlns:a16="http://schemas.microsoft.com/office/drawing/2014/main" id="{89A1F844-4DAB-611A-8A43-7AFFDEA975E4}"/>
              </a:ext>
            </a:extLst>
          </p:cNvPr>
          <p:cNvSpPr>
            <a:spLocks noGrp="1"/>
          </p:cNvSpPr>
          <p:nvPr>
            <p:ph idx="1"/>
          </p:nvPr>
        </p:nvSpPr>
        <p:spPr>
          <a:xfrm>
            <a:off x="2145490" y="982614"/>
            <a:ext cx="8915400" cy="5722985"/>
          </a:xfrm>
        </p:spPr>
        <p:txBody>
          <a:bodyPr>
            <a:normAutofit fontScale="25000" lnSpcReduction="20000"/>
          </a:bodyPr>
          <a:lstStyle/>
          <a:p>
            <a:pPr marL="0" indent="0">
              <a:buNone/>
            </a:pPr>
            <a:endParaRPr lang="en-IN" dirty="0">
              <a:latin typeface="Times New Roman" panose="02020603050405020304" pitchFamily="18" charset="0"/>
              <a:cs typeface="Times New Roman" panose="02020603050405020304" pitchFamily="18" charset="0"/>
            </a:endParaRPr>
          </a:p>
          <a:p>
            <a:pPr>
              <a:lnSpc>
                <a:spcPct val="150000"/>
              </a:lnSpc>
              <a:spcAft>
                <a:spcPts val="800"/>
              </a:spcAft>
              <a:buFont typeface="Wingdings" panose="05000000000000000000" pitchFamily="2" charset="2"/>
              <a:buChar char="Ø"/>
              <a:tabLst>
                <a:tab pos="457200" algn="l"/>
                <a:tab pos="1807845" algn="l"/>
              </a:tabLst>
            </a:pPr>
            <a:r>
              <a:rPr lang="en-US" sz="8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IN" sz="8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20000"/>
              </a:lnSpc>
              <a:spcAft>
                <a:spcPts val="800"/>
              </a:spcAft>
              <a:buFont typeface="Wingdings" panose="05000000000000000000" pitchFamily="2" charset="2"/>
              <a:buChar char="Ø"/>
              <a:tabLst>
                <a:tab pos="457200" algn="l"/>
                <a:tab pos="1807845" algn="l"/>
              </a:tabLst>
            </a:pPr>
            <a:r>
              <a:rPr lang="en-US" sz="8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Problem </a:t>
            </a:r>
            <a:r>
              <a:rPr lang="en-US" sz="80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Identification</a:t>
            </a:r>
            <a:endParaRPr lang="en-IN" sz="8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buFont typeface="Wingdings" panose="05000000000000000000" pitchFamily="2" charset="2"/>
              <a:buChar char="Ø"/>
              <a:tabLst>
                <a:tab pos="457200" algn="l"/>
                <a:tab pos="1807845" algn="l"/>
              </a:tabLst>
            </a:pPr>
            <a:r>
              <a:rPr lang="en-US" sz="8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Literature Review</a:t>
            </a:r>
            <a:endParaRPr lang="en-IN" sz="8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buFont typeface="Wingdings" panose="05000000000000000000" pitchFamily="2" charset="2"/>
              <a:buChar char="Ø"/>
              <a:tabLst>
                <a:tab pos="457200" algn="l"/>
                <a:tab pos="1807845" algn="l"/>
              </a:tabLst>
            </a:pPr>
            <a:r>
              <a:rPr lang="en-US" sz="8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Proposed Methodology</a:t>
            </a:r>
          </a:p>
          <a:p>
            <a:pPr>
              <a:lnSpc>
                <a:spcPct val="150000"/>
              </a:lnSpc>
              <a:spcAft>
                <a:spcPts val="800"/>
              </a:spcAft>
              <a:buFont typeface="Wingdings" panose="05000000000000000000" pitchFamily="2" charset="2"/>
              <a:buChar char="Ø"/>
              <a:tabLst>
                <a:tab pos="457200" algn="l"/>
                <a:tab pos="1807845" algn="l"/>
              </a:tabLst>
            </a:pPr>
            <a:r>
              <a:rPr lang="en-US" sz="8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Circuit design</a:t>
            </a:r>
          </a:p>
          <a:p>
            <a:pPr>
              <a:lnSpc>
                <a:spcPct val="150000"/>
              </a:lnSpc>
              <a:spcAft>
                <a:spcPts val="800"/>
              </a:spcAft>
              <a:buFont typeface="Wingdings" panose="05000000000000000000" pitchFamily="2" charset="2"/>
              <a:buChar char="Ø"/>
              <a:tabLst>
                <a:tab pos="457200" algn="l"/>
                <a:tab pos="1807845" algn="l"/>
              </a:tabLst>
            </a:pPr>
            <a:r>
              <a:rPr lang="en-US" sz="8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Results</a:t>
            </a:r>
          </a:p>
          <a:p>
            <a:pPr>
              <a:lnSpc>
                <a:spcPct val="150000"/>
              </a:lnSpc>
              <a:spcAft>
                <a:spcPts val="800"/>
              </a:spcAft>
              <a:buFont typeface="Wingdings" panose="05000000000000000000" pitchFamily="2" charset="2"/>
              <a:buChar char="Ø"/>
              <a:tabLst>
                <a:tab pos="457200" algn="l"/>
                <a:tab pos="1807845" algn="l"/>
              </a:tabLst>
            </a:pPr>
            <a:r>
              <a:rPr lang="en-US" sz="8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US" sz="8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buFont typeface="Wingdings" panose="05000000000000000000" pitchFamily="2" charset="2"/>
              <a:buChar char="Ø"/>
              <a:tabLst>
                <a:tab pos="457200" algn="l"/>
                <a:tab pos="1807845" algn="l"/>
              </a:tabLst>
            </a:pPr>
            <a:r>
              <a:rPr lang="en-US" sz="8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Future Work</a:t>
            </a:r>
          </a:p>
          <a:p>
            <a:pPr>
              <a:lnSpc>
                <a:spcPct val="150000"/>
              </a:lnSpc>
              <a:spcAft>
                <a:spcPts val="800"/>
              </a:spcAft>
              <a:buFont typeface="Wingdings" panose="05000000000000000000" pitchFamily="2" charset="2"/>
              <a:buChar char="Ø"/>
              <a:tabLst>
                <a:tab pos="457200" algn="l"/>
                <a:tab pos="1807845" algn="l"/>
              </a:tabLst>
            </a:pPr>
            <a:r>
              <a:rPr lang="en-US" sz="8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References</a:t>
            </a:r>
            <a:endParaRPr lang="en-IN" sz="8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4569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E8AB2A2-8456-4CF9-EC90-E52222700CA3}"/>
              </a:ext>
            </a:extLst>
          </p:cNvPr>
          <p:cNvSpPr>
            <a:spLocks noGrp="1"/>
          </p:cNvSpPr>
          <p:nvPr>
            <p:ph type="title"/>
          </p:nvPr>
        </p:nvSpPr>
        <p:spPr>
          <a:xfrm>
            <a:off x="1640156" y="519607"/>
            <a:ext cx="8911687" cy="128089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References</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11650392-95F6-9FCF-06F2-EC23FB66B2FE}"/>
              </a:ext>
            </a:extLst>
          </p:cNvPr>
          <p:cNvSpPr>
            <a:spLocks noGrp="1"/>
          </p:cNvSpPr>
          <p:nvPr>
            <p:ph idx="1"/>
          </p:nvPr>
        </p:nvSpPr>
        <p:spPr>
          <a:xfrm>
            <a:off x="1463040" y="1323704"/>
            <a:ext cx="10728960" cy="5277394"/>
          </a:xfrm>
        </p:spPr>
        <p:txBody>
          <a:bodyPr>
            <a:normAutofit/>
          </a:bodyPr>
          <a:lstStyle/>
          <a:p>
            <a:r>
              <a:rPr lang="en-US" sz="1800" u="sng" spc="-5" dirty="0">
                <a:solidFill>
                  <a:srgbClr val="0563C1"/>
                </a:solidFill>
                <a:effectLst/>
                <a:latin typeface="Times New Roman" panose="02020603050405020304" pitchFamily="18" charset="0"/>
                <a:ea typeface="SimSun" panose="02010600030101010101" pitchFamily="2" charset="-122"/>
                <a:hlinkClick r:id="rId2"/>
              </a:rPr>
              <a:t>[10] </a:t>
            </a:r>
            <a:r>
              <a:rPr lang="en-US" sz="1800" u="sng" spc="-5" dirty="0" err="1">
                <a:solidFill>
                  <a:srgbClr val="0563C1"/>
                </a:solidFill>
                <a:effectLst/>
                <a:latin typeface="Times New Roman" panose="02020603050405020304" pitchFamily="18" charset="0"/>
                <a:ea typeface="SimSun" panose="02010600030101010101" pitchFamily="2" charset="-122"/>
                <a:hlinkClick r:id="rId2"/>
              </a:rPr>
              <a:t>Khorami</a:t>
            </a:r>
            <a:r>
              <a:rPr lang="en-US" sz="1800" u="sng" spc="-5" dirty="0">
                <a:solidFill>
                  <a:srgbClr val="0563C1"/>
                </a:solidFill>
                <a:effectLst/>
                <a:latin typeface="Times New Roman" panose="02020603050405020304" pitchFamily="18" charset="0"/>
                <a:ea typeface="SimSun" panose="02010600030101010101" pitchFamily="2" charset="-122"/>
                <a:hlinkClick r:id="rId2"/>
              </a:rPr>
              <a:t> A, </a:t>
            </a:r>
            <a:r>
              <a:rPr lang="en-US" sz="1800" u="sng" spc="-5" dirty="0" err="1">
                <a:solidFill>
                  <a:srgbClr val="0563C1"/>
                </a:solidFill>
                <a:effectLst/>
                <a:latin typeface="Times New Roman" panose="02020603050405020304" pitchFamily="18" charset="0"/>
                <a:ea typeface="SimSun" panose="02010600030101010101" pitchFamily="2" charset="-122"/>
                <a:hlinkClick r:id="rId2"/>
              </a:rPr>
              <a:t>Sharifkhani</a:t>
            </a:r>
            <a:r>
              <a:rPr lang="en-US" sz="1800" u="sng" spc="-5" dirty="0">
                <a:solidFill>
                  <a:srgbClr val="0563C1"/>
                </a:solidFill>
                <a:effectLst/>
                <a:latin typeface="Times New Roman" panose="02020603050405020304" pitchFamily="18" charset="0"/>
                <a:ea typeface="SimSun" panose="02010600030101010101" pitchFamily="2" charset="-122"/>
                <a:hlinkClick r:id="rId2"/>
              </a:rPr>
              <a:t> M. A low-power technique for high-resolution dynamic</a:t>
            </a:r>
            <a:endParaRPr lang="en-IN" sz="1800" dirty="0">
              <a:effectLst/>
              <a:latin typeface="Times New Roman" panose="02020603050405020304" pitchFamily="18" charset="0"/>
              <a:ea typeface="MS Mincho" panose="02020609040205080304" pitchFamily="49" charset="-128"/>
            </a:endParaRPr>
          </a:p>
          <a:p>
            <a:r>
              <a:rPr lang="en-US" sz="1800" u="sng" spc="-5" dirty="0">
                <a:solidFill>
                  <a:srgbClr val="0563C1"/>
                </a:solidFill>
                <a:effectLst/>
                <a:latin typeface="Times New Roman" panose="02020603050405020304" pitchFamily="18" charset="0"/>
                <a:ea typeface="SimSun" panose="02010600030101010101" pitchFamily="2" charset="-122"/>
                <a:hlinkClick r:id="rId3"/>
              </a:rPr>
              <a:t>[11] Fazle Rabbi, </a:t>
            </a:r>
            <a:r>
              <a:rPr lang="en-US" sz="1800" u="sng" spc="-5" dirty="0" err="1">
                <a:solidFill>
                  <a:srgbClr val="0563C1"/>
                </a:solidFill>
                <a:effectLst/>
                <a:latin typeface="Times New Roman" panose="02020603050405020304" pitchFamily="18" charset="0"/>
                <a:ea typeface="SimSun" panose="02010600030101010101" pitchFamily="2" charset="-122"/>
                <a:hlinkClick r:id="rId3"/>
              </a:rPr>
              <a:t>Sajan</a:t>
            </a:r>
            <a:r>
              <a:rPr lang="en-US" sz="1800" u="sng" spc="-5" dirty="0">
                <a:solidFill>
                  <a:srgbClr val="0563C1"/>
                </a:solidFill>
                <a:effectLst/>
                <a:latin typeface="Times New Roman" panose="02020603050405020304" pitchFamily="18" charset="0"/>
                <a:ea typeface="SimSun" panose="02010600030101010101" pitchFamily="2" charset="-122"/>
                <a:hlinkClick r:id="rId3"/>
              </a:rPr>
              <a:t> Das. Design of a Low-Power Ultra High Speed Dynamic Latched Comparator in 90-nm CMOS Technology</a:t>
            </a:r>
            <a:r>
              <a:rPr lang="en-US" sz="1800" spc="-5" dirty="0">
                <a:solidFill>
                  <a:srgbClr val="FF0000"/>
                </a:solidFill>
                <a:effectLst/>
                <a:latin typeface="Times New Roman" panose="02020603050405020304" pitchFamily="18" charset="0"/>
                <a:ea typeface="SimSun" panose="02010600030101010101" pitchFamily="2" charset="-122"/>
              </a:rPr>
              <a:t>.</a:t>
            </a:r>
            <a:endParaRPr lang="en-IN" sz="1800" dirty="0">
              <a:effectLst/>
              <a:latin typeface="Times New Roman" panose="02020603050405020304" pitchFamily="18" charset="0"/>
              <a:ea typeface="MS Mincho" panose="02020609040205080304" pitchFamily="49" charset="-128"/>
            </a:endParaRPr>
          </a:p>
          <a:p>
            <a:r>
              <a:rPr lang="en-US" sz="1800" u="sng" spc="-5" dirty="0">
                <a:solidFill>
                  <a:srgbClr val="0563C1"/>
                </a:solidFill>
                <a:effectLst/>
                <a:latin typeface="Times New Roman" panose="02020603050405020304" pitchFamily="18" charset="0"/>
                <a:ea typeface="SimSun" panose="02010600030101010101" pitchFamily="2" charset="-122"/>
                <a:hlinkClick r:id="rId4"/>
              </a:rPr>
              <a:t>[12] Zhang X. High-sensitivity high-speed dynamic comparator with parallel input clocked switches</a:t>
            </a:r>
            <a:r>
              <a:rPr lang="en-US" sz="1800" spc="-5" dirty="0">
                <a:solidFill>
                  <a:srgbClr val="FF0000"/>
                </a:solidFill>
                <a:effectLst/>
                <a:latin typeface="Times New Roman" panose="02020603050405020304" pitchFamily="18" charset="0"/>
                <a:ea typeface="SimSun" panose="02010600030101010101" pitchFamily="2" charset="-122"/>
              </a:rPr>
              <a:t>.</a:t>
            </a:r>
            <a:endParaRPr lang="en-IN" sz="1800" dirty="0">
              <a:effectLst/>
              <a:latin typeface="Times New Roman" panose="02020603050405020304" pitchFamily="18" charset="0"/>
              <a:ea typeface="MS Mincho" panose="02020609040205080304" pitchFamily="49" charset="-128"/>
            </a:endParaRPr>
          </a:p>
          <a:p>
            <a:r>
              <a:rPr lang="en-US" sz="1800" u="sng" spc="-5" dirty="0">
                <a:solidFill>
                  <a:srgbClr val="0563C1"/>
                </a:solidFill>
                <a:effectLst/>
                <a:latin typeface="Times New Roman" panose="02020603050405020304" pitchFamily="18" charset="0"/>
                <a:ea typeface="SimSun" panose="02010600030101010101" pitchFamily="2" charset="-122"/>
                <a:hlinkClick r:id="rId5"/>
              </a:rPr>
              <a:t>[13] </a:t>
            </a:r>
            <a:r>
              <a:rPr lang="en-US" sz="1800" u="sng" spc="-5" dirty="0" err="1">
                <a:solidFill>
                  <a:srgbClr val="0563C1"/>
                </a:solidFill>
                <a:effectLst/>
                <a:latin typeface="Times New Roman" panose="02020603050405020304" pitchFamily="18" charset="0"/>
                <a:ea typeface="SimSun" panose="02010600030101010101" pitchFamily="2" charset="-122"/>
                <a:hlinkClick r:id="rId5"/>
              </a:rPr>
              <a:t>Razieh</a:t>
            </a:r>
            <a:r>
              <a:rPr lang="en-US" sz="1800" u="sng" spc="-5" dirty="0">
                <a:solidFill>
                  <a:srgbClr val="0563C1"/>
                </a:solidFill>
                <a:effectLst/>
                <a:latin typeface="Times New Roman" panose="02020603050405020304" pitchFamily="18" charset="0"/>
                <a:ea typeface="SimSun" panose="02010600030101010101" pitchFamily="2" charset="-122"/>
                <a:hlinkClick r:id="rId5"/>
              </a:rPr>
              <a:t> G, Azim Karami M. A low-power high-speed two-stage dynamic comparator with a new offset cancellation technique in 90 nm CMOS technology</a:t>
            </a:r>
            <a:r>
              <a:rPr lang="en-US" sz="1800" spc="-5" dirty="0">
                <a:solidFill>
                  <a:srgbClr val="FF0000"/>
                </a:solidFill>
                <a:effectLst/>
                <a:latin typeface="Times New Roman" panose="02020603050405020304" pitchFamily="18" charset="0"/>
                <a:ea typeface="SimSun" panose="02010600030101010101" pitchFamily="2" charset="-122"/>
              </a:rPr>
              <a:t>.</a:t>
            </a:r>
            <a:endParaRPr lang="en-IN" sz="1800" dirty="0">
              <a:effectLst/>
              <a:latin typeface="Times New Roman" panose="02020603050405020304" pitchFamily="18" charset="0"/>
              <a:ea typeface="MS Mincho" panose="02020609040205080304" pitchFamily="49" charset="-128"/>
            </a:endParaRPr>
          </a:p>
          <a:p>
            <a:r>
              <a:rPr lang="en-US" sz="1800" u="sng" spc="-5" dirty="0">
                <a:solidFill>
                  <a:srgbClr val="0563C1"/>
                </a:solidFill>
                <a:effectLst/>
                <a:latin typeface="Times New Roman" panose="02020603050405020304" pitchFamily="18" charset="0"/>
                <a:ea typeface="SimSun" panose="02010600030101010101" pitchFamily="2" charset="-122"/>
                <a:hlinkClick r:id="rId6"/>
              </a:rPr>
              <a:t>[14] Pierre B, </a:t>
            </a:r>
            <a:r>
              <a:rPr lang="en-US" sz="1800" u="sng" spc="-5" dirty="0" err="1">
                <a:solidFill>
                  <a:srgbClr val="0563C1"/>
                </a:solidFill>
                <a:effectLst/>
                <a:latin typeface="Times New Roman" panose="02020603050405020304" pitchFamily="18" charset="0"/>
                <a:ea typeface="SimSun" panose="02010600030101010101" pitchFamily="2" charset="-122"/>
                <a:hlinkClick r:id="rId6"/>
              </a:rPr>
              <a:t>Wembe</a:t>
            </a:r>
            <a:r>
              <a:rPr lang="en-US" sz="1800" u="sng" spc="-5" dirty="0">
                <a:solidFill>
                  <a:srgbClr val="0563C1"/>
                </a:solidFill>
                <a:effectLst/>
                <a:latin typeface="Times New Roman" panose="02020603050405020304" pitchFamily="18" charset="0"/>
                <a:ea typeface="SimSun" panose="02010600030101010101" pitchFamily="2" charset="-122"/>
                <a:hlinkClick r:id="rId6"/>
              </a:rPr>
              <a:t> E. A 10GH Z Low-Offset Dynamic Comparator for High-Speed and Lower-Power ADC S</a:t>
            </a:r>
            <a:r>
              <a:rPr lang="en-US" sz="1800" spc="-5" dirty="0">
                <a:solidFill>
                  <a:srgbClr val="FF0000"/>
                </a:solidFill>
                <a:effectLst/>
                <a:latin typeface="Times New Roman" panose="02020603050405020304" pitchFamily="18" charset="0"/>
                <a:ea typeface="SimSun" panose="02010600030101010101" pitchFamily="2" charset="-122"/>
              </a:rPr>
              <a:t>.</a:t>
            </a:r>
            <a:endParaRPr lang="en-IN" sz="1800" dirty="0">
              <a:effectLst/>
              <a:latin typeface="Times New Roman" panose="02020603050405020304" pitchFamily="18" charset="0"/>
              <a:ea typeface="MS Mincho" panose="02020609040205080304" pitchFamily="49" charset="-128"/>
            </a:endParaRPr>
          </a:p>
          <a:p>
            <a:r>
              <a:rPr lang="en-US" sz="1800" u="sng" spc="-5" dirty="0">
                <a:solidFill>
                  <a:srgbClr val="0563C1"/>
                </a:solidFill>
                <a:effectLst/>
                <a:latin typeface="Times New Roman" panose="02020603050405020304" pitchFamily="18" charset="0"/>
                <a:ea typeface="SimSun" panose="02010600030101010101" pitchFamily="2" charset="-122"/>
                <a:hlinkClick r:id="rId7"/>
              </a:rPr>
              <a:t>[15] Huang S. An energy-efficient high-speed CMOS hybrid comparator with reduced delay in 40-nm CMOS process.</a:t>
            </a:r>
            <a:endParaRPr lang="en-IN" sz="1800" dirty="0">
              <a:effectLst/>
              <a:latin typeface="Times New Roman" panose="02020603050405020304" pitchFamily="18" charset="0"/>
              <a:ea typeface="MS Mincho" panose="02020609040205080304" pitchFamily="49" charset="-128"/>
            </a:endParaRPr>
          </a:p>
          <a:p>
            <a:r>
              <a:rPr lang="en-US" sz="1800" u="sng" spc="-5" dirty="0">
                <a:solidFill>
                  <a:srgbClr val="0563C1"/>
                </a:solidFill>
                <a:effectLst/>
                <a:latin typeface="Times New Roman" panose="02020603050405020304" pitchFamily="18" charset="0"/>
                <a:ea typeface="SimSun" panose="02010600030101010101" pitchFamily="2" charset="-122"/>
                <a:hlinkClick r:id="rId8"/>
              </a:rPr>
              <a:t>[16] Ashima Gupta, Anil Singh. A low-power high-resolution dynamic voltage comparator with input signal dependent power down technique</a:t>
            </a:r>
            <a:r>
              <a:rPr lang="en-US" sz="1800" spc="-5" dirty="0">
                <a:solidFill>
                  <a:srgbClr val="FF0000"/>
                </a:solidFill>
                <a:effectLst/>
                <a:latin typeface="Times New Roman" panose="02020603050405020304" pitchFamily="18" charset="0"/>
                <a:ea typeface="SimSun" panose="02010600030101010101" pitchFamily="2" charset="-122"/>
              </a:rPr>
              <a:t>.</a:t>
            </a:r>
            <a:endParaRPr lang="en-IN" sz="1800" dirty="0">
              <a:effectLst/>
              <a:latin typeface="Times New Roman" panose="02020603050405020304" pitchFamily="18" charset="0"/>
              <a:ea typeface="MS Mincho" panose="02020609040205080304" pitchFamily="49" charset="-128"/>
            </a:endParaRPr>
          </a:p>
          <a:p>
            <a:r>
              <a:rPr lang="en-US" sz="1800" u="sng" spc="-5" dirty="0">
                <a:solidFill>
                  <a:srgbClr val="0563C1"/>
                </a:solidFill>
                <a:effectLst/>
                <a:latin typeface="Times New Roman" panose="02020603050405020304" pitchFamily="18" charset="0"/>
                <a:ea typeface="SimSun" panose="02010600030101010101" pitchFamily="2" charset="-122"/>
                <a:hlinkClick r:id="rId9"/>
              </a:rPr>
              <a:t>[17] Ata </a:t>
            </a:r>
            <a:r>
              <a:rPr lang="en-US" sz="1800" u="sng" spc="-5" dirty="0" err="1">
                <a:solidFill>
                  <a:srgbClr val="0563C1"/>
                </a:solidFill>
                <a:effectLst/>
                <a:latin typeface="Times New Roman" panose="02020603050405020304" pitchFamily="18" charset="0"/>
                <a:ea typeface="SimSun" panose="02010600030101010101" pitchFamily="2" charset="-122"/>
                <a:hlinkClick r:id="rId9"/>
              </a:rPr>
              <a:t>Khorami</a:t>
            </a:r>
            <a:r>
              <a:rPr lang="en-US" sz="1800" u="sng" spc="-5" dirty="0">
                <a:solidFill>
                  <a:srgbClr val="0563C1"/>
                </a:solidFill>
                <a:effectLst/>
                <a:latin typeface="Times New Roman" panose="02020603050405020304" pitchFamily="18" charset="0"/>
                <a:ea typeface="SimSun" panose="02010600030101010101" pitchFamily="2" charset="-122"/>
                <a:hlinkClick r:id="rId9"/>
              </a:rPr>
              <a:t>, </a:t>
            </a:r>
            <a:r>
              <a:rPr lang="en-US" sz="1800" u="sng" spc="-5" dirty="0" err="1">
                <a:solidFill>
                  <a:srgbClr val="0563C1"/>
                </a:solidFill>
                <a:effectLst/>
                <a:latin typeface="Times New Roman" panose="02020603050405020304" pitchFamily="18" charset="0"/>
                <a:ea typeface="SimSun" panose="02010600030101010101" pitchFamily="2" charset="-122"/>
                <a:hlinkClick r:id="rId9"/>
              </a:rPr>
              <a:t>Roghayeh</a:t>
            </a:r>
            <a:r>
              <a:rPr lang="en-US" sz="1800" u="sng" spc="-5" dirty="0">
                <a:solidFill>
                  <a:srgbClr val="0563C1"/>
                </a:solidFill>
                <a:effectLst/>
                <a:latin typeface="Times New Roman" panose="02020603050405020304" pitchFamily="18" charset="0"/>
                <a:ea typeface="SimSun" panose="02010600030101010101" pitchFamily="2" charset="-122"/>
                <a:hlinkClick r:id="rId9"/>
              </a:rPr>
              <a:t> </a:t>
            </a:r>
            <a:r>
              <a:rPr lang="en-US" sz="1800" u="sng" spc="-5" dirty="0" err="1">
                <a:solidFill>
                  <a:srgbClr val="0563C1"/>
                </a:solidFill>
                <a:effectLst/>
                <a:latin typeface="Times New Roman" panose="02020603050405020304" pitchFamily="18" charset="0"/>
                <a:ea typeface="SimSun" panose="02010600030101010101" pitchFamily="2" charset="-122"/>
                <a:hlinkClick r:id="rId9"/>
              </a:rPr>
              <a:t>Saeidi</a:t>
            </a:r>
            <a:r>
              <a:rPr lang="en-US" sz="1800" u="sng" spc="-5" dirty="0">
                <a:solidFill>
                  <a:srgbClr val="0563C1"/>
                </a:solidFill>
                <a:effectLst/>
                <a:latin typeface="Times New Roman" panose="02020603050405020304" pitchFamily="18" charset="0"/>
                <a:ea typeface="SimSun" panose="02010600030101010101" pitchFamily="2" charset="-122"/>
                <a:hlinkClick r:id="rId9"/>
              </a:rPr>
              <a:t>. A low-power dynamic comparator for low-offset applications</a:t>
            </a:r>
            <a:r>
              <a:rPr lang="en-US" sz="1800" u="sng" spc="-5" dirty="0">
                <a:solidFill>
                  <a:srgbClr val="0563C1"/>
                </a:solidFill>
                <a:effectLst/>
                <a:latin typeface="Times New Roman" panose="02020603050405020304" pitchFamily="18" charset="0"/>
                <a:ea typeface="SimSun" panose="02010600030101010101" pitchFamily="2" charset="-122"/>
                <a:hlinkClick r:id="rId10"/>
              </a:rPr>
              <a:t>[18] Bernhard G, Zimmermann H. A Comparator With Reduced Delay Time in 65-nm CMOS for Supply Voltages Down to 0.65 V</a:t>
            </a:r>
            <a:r>
              <a:rPr lang="en-US" sz="1800" spc="-5" dirty="0">
                <a:solidFill>
                  <a:srgbClr val="FF0000"/>
                </a:solidFill>
                <a:effectLst/>
                <a:latin typeface="Times New Roman" panose="02020603050405020304" pitchFamily="18" charset="0"/>
                <a:ea typeface="SimSun" panose="02010600030101010101" pitchFamily="2" charset="-122"/>
              </a:rPr>
              <a:t>.</a:t>
            </a:r>
            <a:endParaRPr lang="en-IN" sz="1800" dirty="0">
              <a:effectLst/>
              <a:latin typeface="Times New Roman" panose="02020603050405020304" pitchFamily="18" charset="0"/>
              <a:ea typeface="MS Mincho" panose="02020609040205080304" pitchFamily="49" charset="-128"/>
            </a:endParaRPr>
          </a:p>
          <a:p>
            <a:endParaRPr lang="en-IN" dirty="0"/>
          </a:p>
        </p:txBody>
      </p:sp>
    </p:spTree>
    <p:extLst>
      <p:ext uri="{BB962C8B-B14F-4D97-AF65-F5344CB8AC3E}">
        <p14:creationId xmlns:p14="http://schemas.microsoft.com/office/powerpoint/2010/main" val="3520023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EC581A4-CFE3-9C49-D3D9-C6DB002E7A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43794" y="1465667"/>
            <a:ext cx="6360136" cy="4229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8397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F854A-CB58-C5AF-13D1-AD4718CE24D5}"/>
              </a:ext>
            </a:extLst>
          </p:cNvPr>
          <p:cNvSpPr>
            <a:spLocks noGrp="1"/>
          </p:cNvSpPr>
          <p:nvPr>
            <p:ph type="title"/>
          </p:nvPr>
        </p:nvSpPr>
        <p:spPr>
          <a:xfrm>
            <a:off x="2592925" y="624110"/>
            <a:ext cx="8911687" cy="808450"/>
          </a:xfrm>
        </p:spPr>
        <p:txBody>
          <a:bodyPr>
            <a:normAutofit fontScale="90000"/>
          </a:bodyPr>
          <a:lstStyle/>
          <a:p>
            <a:r>
              <a:rPr lang="en-IN" sz="36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6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Introduction</a:t>
            </a:r>
            <a:br>
              <a:rPr lang="en-US" b="1" dirty="0">
                <a:latin typeface="Times New Roman" panose="02020603050405020304" pitchFamily="18" charset="0"/>
                <a:ea typeface="Calibri" panose="020F0502020204030204" pitchFamily="34"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80149F-B30E-43D1-9BD0-F1215A2E9D6A}"/>
              </a:ext>
            </a:extLst>
          </p:cNvPr>
          <p:cNvSpPr>
            <a:spLocks noGrp="1"/>
          </p:cNvSpPr>
          <p:nvPr>
            <p:ph idx="1"/>
          </p:nvPr>
        </p:nvSpPr>
        <p:spPr>
          <a:xfrm>
            <a:off x="2101532" y="1332639"/>
            <a:ext cx="8915400" cy="4901251"/>
          </a:xfrm>
        </p:spPr>
        <p:txBody>
          <a:bodyPr>
            <a:normAutofit/>
          </a:bodyPr>
          <a:lstStyle/>
          <a:p>
            <a:pPr algn="just">
              <a:lnSpc>
                <a:spcPct val="150000"/>
              </a:lnSpc>
            </a:pPr>
            <a:r>
              <a:rPr lang="en-US" sz="2000" dirty="0">
                <a:latin typeface="Times New Roman" panose="02020603050405020304" pitchFamily="18" charset="0"/>
                <a:ea typeface="SimSun" panose="02010600030101010101" pitchFamily="2" charset="-122"/>
                <a:cs typeface="Times New Roman" panose="02020603050405020304" pitchFamily="18" charset="0"/>
              </a:rPr>
              <a:t>A</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dynamic comparator circuit using various CMOS technologies. Analyzing the performance in terms of delay, power consumption and power delay product is the purpose of this circuit design. For applications like Sigma-Delta, Pipelining ADCs, Relaxation oscillators, PWM generation, Flash, Sigma-Delta, Successive Approximation, Zero Crossing Detector, Overvoltage and Undervoltage Detectors in electronics systems. Here, we have proposed a dynamic comparator with low power consumption and high-speed. We also compared the dynamic comparator to the conventional comparator and furthermore, we examined the performance characteristics of the dynamic comparator using different CMOS technologies, each corresponding to distinct gate lengths.</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50000"/>
              </a:lnSpc>
            </a:pP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93625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EAE77-800A-6299-0F76-E9B7C8CE1597}"/>
              </a:ext>
            </a:extLst>
          </p:cNvPr>
          <p:cNvSpPr>
            <a:spLocks noGrp="1"/>
          </p:cNvSpPr>
          <p:nvPr>
            <p:ph type="title"/>
          </p:nvPr>
        </p:nvSpPr>
        <p:spPr>
          <a:xfrm>
            <a:off x="2592925" y="624110"/>
            <a:ext cx="8911687" cy="757650"/>
          </a:xfrm>
        </p:spPr>
        <p:txBody>
          <a:bodyPr>
            <a:normAutofit fontScale="90000"/>
          </a:bodyPr>
          <a:lstStyle/>
          <a:p>
            <a:r>
              <a:rPr lang="en-US" sz="3200" b="1" kern="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b="1" kern="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Problem </a:t>
            </a:r>
            <a:r>
              <a:rPr lang="en-US" b="1" kern="1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Identification</a:t>
            </a:r>
            <a:br>
              <a:rPr lang="en-IN" sz="3600" b="1"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BACDE3C-8FB0-1AD7-AFBB-92D0CE0B6EEA}"/>
              </a:ext>
            </a:extLst>
          </p:cNvPr>
          <p:cNvSpPr>
            <a:spLocks noGrp="1"/>
          </p:cNvSpPr>
          <p:nvPr>
            <p:ph idx="1"/>
          </p:nvPr>
        </p:nvSpPr>
        <p:spPr>
          <a:xfrm>
            <a:off x="1872206" y="1233715"/>
            <a:ext cx="8915400" cy="3777622"/>
          </a:xfrm>
        </p:spPr>
        <p:txBody>
          <a:bodyPr>
            <a:normAutofit/>
          </a:bodyPr>
          <a:lstStyle/>
          <a:p>
            <a:pPr marL="0" indent="0">
              <a:buNone/>
            </a:pPr>
            <a:endParaRPr lang="en-IN" sz="2400" b="1"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Problem</a:t>
            </a:r>
            <a:r>
              <a:rPr lang="en-IN" sz="24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The power consumption and delay of the dynamic comparator are high with existing technology.</a:t>
            </a:r>
          </a:p>
          <a:p>
            <a:pPr marL="0" indent="0">
              <a:buNone/>
            </a:pPr>
            <a:endParaRPr lang="en-US" sz="22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Need for innovation </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:We're aiming to </a:t>
            </a:r>
            <a:r>
              <a:rPr lang="en-US" sz="2400" dirty="0">
                <a:latin typeface="Times New Roman" panose="02020603050405020304" pitchFamily="18" charset="0"/>
                <a:cs typeface="Times New Roman" panose="02020603050405020304" pitchFamily="18" charset="0"/>
              </a:rPr>
              <a:t>propose a dynamic comparator circuit, which establishes a  Low power-High speed using various technologies.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7062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738B5-81D4-70AF-83F3-1BCCACD2792A}"/>
              </a:ext>
            </a:extLst>
          </p:cNvPr>
          <p:cNvSpPr>
            <a:spLocks noGrp="1"/>
          </p:cNvSpPr>
          <p:nvPr>
            <p:ph type="title"/>
          </p:nvPr>
        </p:nvSpPr>
        <p:spPr>
          <a:xfrm>
            <a:off x="2603085" y="469170"/>
            <a:ext cx="8911687" cy="899890"/>
          </a:xfrm>
        </p:spPr>
        <p:txBody>
          <a:bodyPr>
            <a:normAutofit fontScale="90000"/>
          </a:bodyPr>
          <a:lstStyle/>
          <a:p>
            <a:r>
              <a:rPr lang="en-US" sz="3200" b="1" kern="1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b="1" kern="100" dirty="0">
                <a:solidFill>
                  <a:schemeClr val="tx1"/>
                </a:solidFill>
                <a:effectLst/>
                <a:latin typeface="+mn-lt"/>
                <a:ea typeface="Calibri" panose="020F0502020204030204" pitchFamily="34" charset="0"/>
                <a:cs typeface="Times New Roman" panose="02020603050405020304" pitchFamily="18" charset="0"/>
              </a:rPr>
              <a:t>Literature Review</a:t>
            </a:r>
            <a:br>
              <a:rPr lang="en-IN" b="1" kern="100" dirty="0">
                <a:effectLst/>
                <a:latin typeface="+mn-lt"/>
                <a:ea typeface="Calibri" panose="020F0502020204030204" pitchFamily="34" charset="0"/>
                <a:cs typeface="Times New Roman" panose="02020603050405020304" pitchFamily="18" charset="0"/>
              </a:rPr>
            </a:br>
            <a:endParaRPr lang="en-IN" dirty="0">
              <a:latin typeface="+mn-lt"/>
            </a:endParaRPr>
          </a:p>
        </p:txBody>
      </p:sp>
      <p:graphicFrame>
        <p:nvGraphicFramePr>
          <p:cNvPr id="7" name="Table 2">
            <a:extLst>
              <a:ext uri="{FF2B5EF4-FFF2-40B4-BE49-F238E27FC236}">
                <a16:creationId xmlns:a16="http://schemas.microsoft.com/office/drawing/2014/main" id="{25317B2B-DA8F-4548-3DBF-08E35A5FAE14}"/>
              </a:ext>
            </a:extLst>
          </p:cNvPr>
          <p:cNvGraphicFramePr>
            <a:graphicFrameLocks noGrp="1"/>
          </p:cNvGraphicFramePr>
          <p:nvPr>
            <p:extLst>
              <p:ext uri="{D42A27DB-BD31-4B8C-83A1-F6EECF244321}">
                <p14:modId xmlns:p14="http://schemas.microsoft.com/office/powerpoint/2010/main" val="2996220256"/>
              </p:ext>
            </p:extLst>
          </p:nvPr>
        </p:nvGraphicFramePr>
        <p:xfrm>
          <a:off x="1611811" y="1293240"/>
          <a:ext cx="10275388" cy="5479303"/>
        </p:xfrm>
        <a:graphic>
          <a:graphicData uri="http://schemas.openxmlformats.org/drawingml/2006/table">
            <a:tbl>
              <a:tblPr firstRow="1" bandRow="1">
                <a:tableStyleId>{5DA37D80-6434-44D0-A028-1B22A696006F}</a:tableStyleId>
              </a:tblPr>
              <a:tblGrid>
                <a:gridCol w="2208462">
                  <a:extLst>
                    <a:ext uri="{9D8B030D-6E8A-4147-A177-3AD203B41FA5}">
                      <a16:colId xmlns:a16="http://schemas.microsoft.com/office/drawing/2014/main" val="3511115707"/>
                    </a:ext>
                  </a:extLst>
                </a:gridCol>
                <a:gridCol w="3098693">
                  <a:extLst>
                    <a:ext uri="{9D8B030D-6E8A-4147-A177-3AD203B41FA5}">
                      <a16:colId xmlns:a16="http://schemas.microsoft.com/office/drawing/2014/main" val="1811546060"/>
                    </a:ext>
                  </a:extLst>
                </a:gridCol>
                <a:gridCol w="4968233">
                  <a:extLst>
                    <a:ext uri="{9D8B030D-6E8A-4147-A177-3AD203B41FA5}">
                      <a16:colId xmlns:a16="http://schemas.microsoft.com/office/drawing/2014/main" val="3215194048"/>
                    </a:ext>
                  </a:extLst>
                </a:gridCol>
              </a:tblGrid>
              <a:tr h="7148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latin typeface="Times New Roman" panose="02020603050405020304" pitchFamily="18" charset="0"/>
                          <a:cs typeface="Times New Roman" panose="02020603050405020304" pitchFamily="18" charset="0"/>
                        </a:rPr>
                        <a:t>Author</a:t>
                      </a:r>
                      <a:endParaRPr lang="en-IN"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Journal</a:t>
                      </a:r>
                      <a:endParaRPr lang="en-IN" sz="2400"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Findings</a:t>
                      </a:r>
                      <a:endParaRPr lang="en-IN" sz="24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5428029"/>
                  </a:ext>
                </a:extLst>
              </a:tr>
              <a:tr h="17125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kern="1200" dirty="0">
                          <a:solidFill>
                            <a:schemeClr val="dk1"/>
                          </a:solidFill>
                          <a:effectLst/>
                          <a:latin typeface="Times New Roman" panose="02020603050405020304" pitchFamily="18" charset="0"/>
                          <a:cs typeface="Times New Roman" panose="02020603050405020304" pitchFamily="18" charset="0"/>
                        </a:rPr>
                        <a:t>Yuchuan Liu,</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kern="1200" dirty="0">
                          <a:solidFill>
                            <a:schemeClr val="dk1"/>
                          </a:solidFill>
                          <a:effectLst/>
                          <a:latin typeface="Times New Roman" panose="02020603050405020304" pitchFamily="18" charset="0"/>
                          <a:cs typeface="Times New Roman" panose="02020603050405020304" pitchFamily="18" charset="0"/>
                        </a:rPr>
                        <a:t>2023</a:t>
                      </a:r>
                      <a:endParaRPr lang="en-IN"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An Review of Dynamic CMOS Comparators</a:t>
                      </a:r>
                      <a:endParaRPr lang="en-IN" sz="16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00000"/>
                        </a:lnSpc>
                      </a:pPr>
                      <a:r>
                        <a:rPr lang="en-US" sz="1800" dirty="0">
                          <a:solidFill>
                            <a:schemeClr val="tx1"/>
                          </a:solidFill>
                          <a:latin typeface="Times New Roman" panose="02020603050405020304" pitchFamily="18" charset="0"/>
                          <a:cs typeface="Times New Roman" panose="02020603050405020304" pitchFamily="18" charset="0"/>
                        </a:rPr>
                        <a:t>CMOS </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Dynamic comparators can achieve a very low power dissipation and goes to inactive state when closed.</a:t>
                      </a:r>
                      <a:r>
                        <a:rPr lang="en-US" sz="1800" dirty="0">
                          <a:solidFill>
                            <a:schemeClr val="tx1"/>
                          </a:solidFill>
                          <a:latin typeface="Times New Roman" panose="02020603050405020304" pitchFamily="18" charset="0"/>
                          <a:cs typeface="Times New Roman" panose="02020603050405020304" pitchFamily="18" charset="0"/>
                        </a:rPr>
                        <a:t> Dynamic comparators contributes a major role on the implementation of mixed signal successive approximation register (SAR) type of analog to digital converters (ADC). </a:t>
                      </a:r>
                      <a:endParaRPr lang="en-US" sz="18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541284186"/>
                  </a:ext>
                </a:extLst>
              </a:tr>
              <a:tr h="1480307">
                <a:tc>
                  <a:txBody>
                    <a:bodyPr/>
                    <a:lstStyle/>
                    <a:p>
                      <a:r>
                        <a:rPr lang="en-IN" sz="1600" dirty="0">
                          <a:latin typeface="Times New Roman" panose="02020603050405020304" pitchFamily="18" charset="0"/>
                          <a:cs typeface="Times New Roman" panose="02020603050405020304" pitchFamily="18" charset="0"/>
                        </a:rPr>
                        <a:t>Jerome K. </a:t>
                      </a:r>
                      <a:r>
                        <a:rPr lang="en-IN" sz="1600" dirty="0" err="1">
                          <a:latin typeface="Times New Roman" panose="02020603050405020304" pitchFamily="18" charset="0"/>
                          <a:cs typeface="Times New Roman" panose="02020603050405020304" pitchFamily="18" charset="0"/>
                        </a:rPr>
                        <a:t>Folla</a:t>
                      </a:r>
                      <a:r>
                        <a:rPr lang="en-IN" sz="1600" dirty="0">
                          <a:latin typeface="Times New Roman" panose="02020603050405020304" pitchFamily="18" charset="0"/>
                          <a:cs typeface="Times New Roman" panose="02020603050405020304" pitchFamily="18" charset="0"/>
                        </a:rPr>
                        <a:t>, Maria L. Crespo</a:t>
                      </a:r>
                    </a:p>
                    <a:p>
                      <a:r>
                        <a:rPr lang="en-IN" sz="1600" dirty="0">
                          <a:latin typeface="Times New Roman" panose="02020603050405020304" pitchFamily="18" charset="0"/>
                          <a:cs typeface="Times New Roman" panose="02020603050405020304" pitchFamily="18" charset="0"/>
                        </a:rPr>
                        <a:t>27 August 2020</a:t>
                      </a:r>
                      <a:endParaRPr lang="en-IN" sz="1600" kern="1200" dirty="0">
                        <a:solidFill>
                          <a:schemeClr val="dk1"/>
                        </a:solidFill>
                        <a:effectLst/>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A low‐offset low‐power and high‐speed dynamic latch comparator with a preamplifier‐enhanced stage</a:t>
                      </a:r>
                      <a:endParaRPr lang="en-IN" sz="1600" kern="1200" dirty="0">
                        <a:solidFill>
                          <a:schemeClr val="dk1"/>
                        </a:solidFill>
                        <a:effectLst/>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tc>
                <a:tc>
                  <a:txBody>
                    <a:bodyPr/>
                    <a:lstStyle/>
                    <a:p>
                      <a:pPr>
                        <a:lnSpc>
                          <a:spcPct val="100000"/>
                        </a:lnSpc>
                      </a:pPr>
                      <a:r>
                        <a:rPr lang="en-US" sz="1800" dirty="0">
                          <a:latin typeface="Times New Roman" panose="02020603050405020304" pitchFamily="18" charset="0"/>
                          <a:cs typeface="Times New Roman" panose="02020603050405020304" pitchFamily="18" charset="0"/>
                        </a:rPr>
                        <a:t>The dynamic latch comparator reduces the power dissipation and increases the comparison speed. </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This architecture was therefore obtained  and Thus, offset and kickback noise were reduced and the time delay was improved.</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70741959"/>
                  </a:ext>
                </a:extLst>
              </a:tr>
              <a:tr h="1530116">
                <a:tc>
                  <a:txBody>
                    <a:bodyPr/>
                    <a:lstStyle/>
                    <a:p>
                      <a:r>
                        <a:rPr lang="en-IN" sz="1600" dirty="0">
                          <a:latin typeface="Times New Roman" panose="02020603050405020304" pitchFamily="18" charset="0"/>
                          <a:cs typeface="Times New Roman" panose="02020603050405020304" pitchFamily="18" charset="0"/>
                        </a:rPr>
                        <a:t>Vasu Deva </a:t>
                      </a:r>
                      <a:r>
                        <a:rPr lang="en-IN" sz="1600" dirty="0" err="1">
                          <a:latin typeface="Times New Roman" panose="02020603050405020304" pitchFamily="18" charset="0"/>
                          <a:cs typeface="Times New Roman" panose="02020603050405020304" pitchFamily="18" charset="0"/>
                        </a:rPr>
                        <a:t>Gowdagere</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Girish J R</a:t>
                      </a:r>
                    </a:p>
                    <a:p>
                      <a:r>
                        <a:rPr lang="en-IN" sz="1600" dirty="0">
                          <a:latin typeface="Times New Roman" panose="02020603050405020304" pitchFamily="18" charset="0"/>
                          <a:cs typeface="Times New Roman" panose="02020603050405020304" pitchFamily="18" charset="0"/>
                        </a:rPr>
                        <a:t>January 2021</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Design of High Performance CMOS Comparator using 90nm Technology</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nSpc>
                          <a:spcPct val="100000"/>
                        </a:lnSpc>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This High performance CMOS comparator has low offset voltage with high gain. The CMOs comparator will work in 90nm technology and The proposed design of CMOS comparator as produced a low offset voltage and low power dissipation.</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07975865"/>
                  </a:ext>
                </a:extLst>
              </a:tr>
            </a:tbl>
          </a:graphicData>
        </a:graphic>
      </p:graphicFrame>
    </p:spTree>
    <p:extLst>
      <p:ext uri="{BB962C8B-B14F-4D97-AF65-F5344CB8AC3E}">
        <p14:creationId xmlns:p14="http://schemas.microsoft.com/office/powerpoint/2010/main" val="539633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52125DC-64F2-A4BE-E3A1-083800871E3F}"/>
              </a:ext>
            </a:extLst>
          </p:cNvPr>
          <p:cNvGraphicFramePr>
            <a:graphicFrameLocks noGrp="1"/>
          </p:cNvGraphicFramePr>
          <p:nvPr>
            <p:extLst>
              <p:ext uri="{D42A27DB-BD31-4B8C-83A1-F6EECF244321}">
                <p14:modId xmlns:p14="http://schemas.microsoft.com/office/powerpoint/2010/main" val="1109167632"/>
              </p:ext>
            </p:extLst>
          </p:nvPr>
        </p:nvGraphicFramePr>
        <p:xfrm>
          <a:off x="1759131" y="1456267"/>
          <a:ext cx="10205069" cy="4622799"/>
        </p:xfrm>
        <a:graphic>
          <a:graphicData uri="http://schemas.openxmlformats.org/drawingml/2006/table">
            <a:tbl>
              <a:tblPr firstRow="1" bandRow="1">
                <a:tableStyleId>{5DA37D80-6434-44D0-A028-1B22A696006F}</a:tableStyleId>
              </a:tblPr>
              <a:tblGrid>
                <a:gridCol w="2937478">
                  <a:extLst>
                    <a:ext uri="{9D8B030D-6E8A-4147-A177-3AD203B41FA5}">
                      <a16:colId xmlns:a16="http://schemas.microsoft.com/office/drawing/2014/main" val="3169885863"/>
                    </a:ext>
                  </a:extLst>
                </a:gridCol>
                <a:gridCol w="2944010">
                  <a:extLst>
                    <a:ext uri="{9D8B030D-6E8A-4147-A177-3AD203B41FA5}">
                      <a16:colId xmlns:a16="http://schemas.microsoft.com/office/drawing/2014/main" val="2634235300"/>
                    </a:ext>
                  </a:extLst>
                </a:gridCol>
                <a:gridCol w="4323581">
                  <a:extLst>
                    <a:ext uri="{9D8B030D-6E8A-4147-A177-3AD203B41FA5}">
                      <a16:colId xmlns:a16="http://schemas.microsoft.com/office/drawing/2014/main" val="376433194"/>
                    </a:ext>
                  </a:extLst>
                </a:gridCol>
              </a:tblGrid>
              <a:tr h="823483">
                <a:tc>
                  <a:txBody>
                    <a:bodyPr/>
                    <a:lstStyle/>
                    <a:p>
                      <a:r>
                        <a:rPr lang="en-US" sz="2400" b="1" dirty="0">
                          <a:latin typeface="Times New Roman" panose="02020603050405020304" pitchFamily="18" charset="0"/>
                          <a:cs typeface="Times New Roman" panose="02020603050405020304" pitchFamily="18" charset="0"/>
                        </a:rPr>
                        <a:t>     </a:t>
                      </a:r>
                    </a:p>
                    <a:p>
                      <a:r>
                        <a:rPr lang="en-US" sz="2400" b="1" dirty="0">
                          <a:latin typeface="Times New Roman" panose="02020603050405020304" pitchFamily="18" charset="0"/>
                          <a:cs typeface="Times New Roman" panose="02020603050405020304" pitchFamily="18" charset="0"/>
                        </a:rPr>
                        <a:t>          Author</a:t>
                      </a:r>
                      <a:endParaRPr lang="en-IN" sz="2400" b="1" dirty="0">
                        <a:latin typeface="Times New Roman" panose="02020603050405020304" pitchFamily="18" charset="0"/>
                        <a:cs typeface="Times New Roman" panose="02020603050405020304" pitchFamily="18" charset="0"/>
                      </a:endParaRPr>
                    </a:p>
                  </a:txBody>
                  <a:tcPr/>
                </a:tc>
                <a:tc>
                  <a:txBody>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Journal</a:t>
                      </a:r>
                      <a:endParaRPr lang="en-IN" sz="2400" dirty="0">
                        <a:latin typeface="Times New Roman" panose="02020603050405020304" pitchFamily="18" charset="0"/>
                        <a:cs typeface="Times New Roman" panose="02020603050405020304" pitchFamily="18" charset="0"/>
                      </a:endParaRPr>
                    </a:p>
                  </a:txBody>
                  <a:tcPr/>
                </a:tc>
                <a:tc>
                  <a:txBody>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Findings</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38259267"/>
                  </a:ext>
                </a:extLst>
              </a:tr>
              <a:tr h="2287451">
                <a:tc>
                  <a:txBody>
                    <a:bodyPr/>
                    <a:lstStyle/>
                    <a:p>
                      <a:r>
                        <a:rPr lang="en-IN" sz="1600" dirty="0">
                          <a:latin typeface="Times New Roman" panose="02020603050405020304" pitchFamily="18" charset="0"/>
                          <a:cs typeface="Times New Roman" panose="02020603050405020304" pitchFamily="18" charset="0"/>
                        </a:rPr>
                        <a:t>Kulothungan Brindha, Jothilingam Manjula</a:t>
                      </a:r>
                    </a:p>
                    <a:p>
                      <a:r>
                        <a:rPr lang="en-IN" sz="1600" dirty="0">
                          <a:latin typeface="Times New Roman" panose="02020603050405020304" pitchFamily="18" charset="0"/>
                          <a:cs typeface="Times New Roman" panose="02020603050405020304" pitchFamily="18" charset="0"/>
                        </a:rPr>
                        <a:t>Jun 25, 2023</a:t>
                      </a:r>
                    </a:p>
                  </a:txBody>
                  <a:tcPr/>
                </a:tc>
                <a:tc>
                  <a:txBody>
                    <a:bodyPr/>
                    <a:lstStyle/>
                    <a:p>
                      <a:r>
                        <a:rPr lang="en-US"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 low power and high speed 45 nm CMOS dynamic comparator with low offset.</a:t>
                      </a:r>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US" sz="1800" dirty="0">
                          <a:solidFill>
                            <a:schemeClr val="tx1"/>
                          </a:solidFill>
                          <a:latin typeface="Times New Roman" panose="02020603050405020304" pitchFamily="18" charset="0"/>
                          <a:cs typeface="Times New Roman" panose="02020603050405020304" pitchFamily="18" charset="0"/>
                        </a:rPr>
                        <a:t>Designing dynamic comparators with low power consumption and high-speed capabilities greatly enhances the sampling rate and accuracy of data converters. This design is better suited for developing data converters for applications that require high-speed performance and low power consumption.</a:t>
                      </a:r>
                      <a:endParaRPr lang="en-IN" sz="18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58181899"/>
                  </a:ext>
                </a:extLst>
              </a:tr>
              <a:tr h="1511865">
                <a:tc>
                  <a:txBody>
                    <a:bodyPr/>
                    <a:lstStyle/>
                    <a:p>
                      <a:r>
                        <a:rPr lang="en-IN" sz="1600" dirty="0">
                          <a:latin typeface="Times New Roman" panose="02020603050405020304" pitchFamily="18" charset="0"/>
                          <a:cs typeface="Times New Roman" panose="02020603050405020304" pitchFamily="18" charset="0"/>
                        </a:rPr>
                        <a:t>Mir Muntasir Hossain ,</a:t>
                      </a:r>
                    </a:p>
                    <a:p>
                      <a:r>
                        <a:rPr lang="en-IN" sz="1600" dirty="0">
                          <a:latin typeface="Times New Roman" panose="02020603050405020304" pitchFamily="18" charset="0"/>
                          <a:cs typeface="Times New Roman" panose="02020603050405020304" pitchFamily="18" charset="0"/>
                        </a:rPr>
                        <a:t>Satyendra N. Biswas</a:t>
                      </a:r>
                    </a:p>
                  </a:txBody>
                  <a:tcPr/>
                </a:tc>
                <a:tc>
                  <a:txBody>
                    <a:bodyPr/>
                    <a:lstStyle/>
                    <a:p>
                      <a:r>
                        <a:rPr lang="en-US" sz="1600" dirty="0">
                          <a:latin typeface="Times New Roman" panose="02020603050405020304" pitchFamily="18" charset="0"/>
                          <a:cs typeface="Times New Roman" panose="02020603050405020304" pitchFamily="18" charset="0"/>
                        </a:rPr>
                        <a:t>Analysis and Design of a 32nm Dynamic Latch Comparator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The proposed comparator has shown impressive performance in case of power consumption, time delay, power delay product and offset voltage while compared with the other recent comparators </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5690156"/>
                  </a:ext>
                </a:extLst>
              </a:tr>
            </a:tbl>
          </a:graphicData>
        </a:graphic>
      </p:graphicFrame>
    </p:spTree>
    <p:extLst>
      <p:ext uri="{BB962C8B-B14F-4D97-AF65-F5344CB8AC3E}">
        <p14:creationId xmlns:p14="http://schemas.microsoft.com/office/powerpoint/2010/main" val="1862467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8A04-D47A-5D95-1492-7C773D27D836}"/>
              </a:ext>
            </a:extLst>
          </p:cNvPr>
          <p:cNvSpPr>
            <a:spLocks noGrp="1"/>
          </p:cNvSpPr>
          <p:nvPr>
            <p:ph type="title"/>
          </p:nvPr>
        </p:nvSpPr>
        <p:spPr>
          <a:xfrm>
            <a:off x="1809153" y="297067"/>
            <a:ext cx="8742690" cy="1111321"/>
          </a:xfrm>
        </p:spPr>
        <p:txBody>
          <a:bodyPr>
            <a:normAutofit fontScale="90000"/>
          </a:bodyPr>
          <a:lstStyle/>
          <a:p>
            <a:pPr algn="ctr"/>
            <a:r>
              <a:rPr lang="en-US" sz="4000" b="1" kern="100" dirty="0">
                <a:solidFill>
                  <a:schemeClr val="tx1"/>
                </a:solidFill>
                <a:effectLst/>
                <a:latin typeface="+mn-lt"/>
                <a:ea typeface="Calibri" panose="020F0502020204030204" pitchFamily="34" charset="0"/>
                <a:cs typeface="Times New Roman" panose="02020603050405020304" pitchFamily="18" charset="0"/>
              </a:rPr>
              <a:t>Proposed Methodology</a:t>
            </a:r>
            <a:br>
              <a:rPr lang="en-US" sz="3600" kern="100" dirty="0">
                <a:effectLst/>
                <a:latin typeface="+mn-lt"/>
                <a:ea typeface="Calibri" panose="020F0502020204030204" pitchFamily="34" charset="0"/>
                <a:cs typeface="Times New Roman" panose="02020603050405020304" pitchFamily="18" charset="0"/>
              </a:rPr>
            </a:br>
            <a:endParaRPr lang="en-IN" dirty="0">
              <a:latin typeface="+mn-lt"/>
            </a:endParaRPr>
          </a:p>
        </p:txBody>
      </p:sp>
      <p:sp>
        <p:nvSpPr>
          <p:cNvPr id="3" name="Content Placeholder 2">
            <a:extLst>
              <a:ext uri="{FF2B5EF4-FFF2-40B4-BE49-F238E27FC236}">
                <a16:creationId xmlns:a16="http://schemas.microsoft.com/office/drawing/2014/main" id="{6C1E33B6-3ED0-ACCE-ECC6-1F897BB63322}"/>
              </a:ext>
            </a:extLst>
          </p:cNvPr>
          <p:cNvSpPr>
            <a:spLocks noGrp="1"/>
          </p:cNvSpPr>
          <p:nvPr>
            <p:ph idx="1"/>
          </p:nvPr>
        </p:nvSpPr>
        <p:spPr>
          <a:xfrm>
            <a:off x="1640157" y="1069840"/>
            <a:ext cx="10447340" cy="1446539"/>
          </a:xfrm>
        </p:spPr>
        <p:txBody>
          <a:bodyPr>
            <a:noAutofit/>
          </a:bodyPr>
          <a:lstStyle/>
          <a:p>
            <a:pPr marL="0" indent="0" algn="just">
              <a:lnSpc>
                <a:spcPct val="120000"/>
              </a:lnSpc>
              <a:buNone/>
            </a:pPr>
            <a:r>
              <a:rPr lang="en-US" sz="2000" dirty="0">
                <a:latin typeface="Times New Roman" panose="02020603050405020304" pitchFamily="18" charset="0"/>
                <a:cs typeface="Times New Roman" panose="02020603050405020304" pitchFamily="18" charset="0"/>
              </a:rPr>
              <a:t>The methodology involves designing the dynamic comparator circuit in different CMOS technologies and evaluating its performance, conducting a comparative analysis with a conventional comparator and different technologies.</a:t>
            </a:r>
          </a:p>
          <a:p>
            <a:pPr marL="0" indent="0">
              <a:buNone/>
            </a:pPr>
            <a:r>
              <a:rPr lang="en-IN" sz="2000" dirty="0">
                <a:latin typeface="Times New Roman" panose="02020603050405020304" pitchFamily="18" charset="0"/>
                <a:cs typeface="Times New Roman" panose="02020603050405020304" pitchFamily="18" charset="0"/>
              </a:rPr>
              <a:t>                           </a:t>
            </a:r>
          </a:p>
        </p:txBody>
      </p:sp>
      <p:sp>
        <p:nvSpPr>
          <p:cNvPr id="7" name="Rectangle 6">
            <a:extLst>
              <a:ext uri="{FF2B5EF4-FFF2-40B4-BE49-F238E27FC236}">
                <a16:creationId xmlns:a16="http://schemas.microsoft.com/office/drawing/2014/main" id="{6DFD3C59-15EB-9EE7-9835-19B4CF9BAFB5}"/>
              </a:ext>
            </a:extLst>
          </p:cNvPr>
          <p:cNvSpPr/>
          <p:nvPr/>
        </p:nvSpPr>
        <p:spPr>
          <a:xfrm>
            <a:off x="2748960" y="2599204"/>
            <a:ext cx="2043613" cy="12808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lgn="ctr">
              <a:lnSpc>
                <a:spcPct val="120000"/>
              </a:lnSpc>
              <a:spcAft>
                <a:spcPts val="800"/>
              </a:spcAft>
              <a:tabLst>
                <a:tab pos="457200" algn="l"/>
                <a:tab pos="1807845"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Problem </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Identification</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F7D4B41B-5D5F-A336-208F-C102B566E95F}"/>
              </a:ext>
            </a:extLst>
          </p:cNvPr>
          <p:cNvSpPr/>
          <p:nvPr/>
        </p:nvSpPr>
        <p:spPr>
          <a:xfrm>
            <a:off x="5427598" y="2599204"/>
            <a:ext cx="1953208" cy="12808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Dynamic Circuit Design</a:t>
            </a:r>
            <a:endParaRPr lang="en-IN" dirty="0"/>
          </a:p>
        </p:txBody>
      </p:sp>
      <p:sp>
        <p:nvSpPr>
          <p:cNvPr id="10" name="Rectangle 9">
            <a:extLst>
              <a:ext uri="{FF2B5EF4-FFF2-40B4-BE49-F238E27FC236}">
                <a16:creationId xmlns:a16="http://schemas.microsoft.com/office/drawing/2014/main" id="{E804E2CB-827F-76EA-BAD0-64C5ADF7E8BD}"/>
              </a:ext>
            </a:extLst>
          </p:cNvPr>
          <p:cNvSpPr/>
          <p:nvPr/>
        </p:nvSpPr>
        <p:spPr>
          <a:xfrm>
            <a:off x="7950168" y="2611532"/>
            <a:ext cx="1884750" cy="12808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Performance Evaluation</a:t>
            </a:r>
            <a:endParaRPr lang="en-IN" dirty="0"/>
          </a:p>
        </p:txBody>
      </p:sp>
      <p:sp>
        <p:nvSpPr>
          <p:cNvPr id="13" name="Rectangle 12">
            <a:extLst>
              <a:ext uri="{FF2B5EF4-FFF2-40B4-BE49-F238E27FC236}">
                <a16:creationId xmlns:a16="http://schemas.microsoft.com/office/drawing/2014/main" id="{6183B23A-21E5-69BE-8557-73EE2A098898}"/>
              </a:ext>
            </a:extLst>
          </p:cNvPr>
          <p:cNvSpPr/>
          <p:nvPr/>
        </p:nvSpPr>
        <p:spPr>
          <a:xfrm>
            <a:off x="7795293" y="4898011"/>
            <a:ext cx="2039625" cy="10954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Technology </a:t>
            </a:r>
          </a:p>
          <a:p>
            <a:pPr algn="ct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Variation</a:t>
            </a:r>
            <a:endParaRPr lang="en-IN" dirty="0"/>
          </a:p>
        </p:txBody>
      </p:sp>
      <p:sp>
        <p:nvSpPr>
          <p:cNvPr id="14" name="Rectangle 13">
            <a:extLst>
              <a:ext uri="{FF2B5EF4-FFF2-40B4-BE49-F238E27FC236}">
                <a16:creationId xmlns:a16="http://schemas.microsoft.com/office/drawing/2014/main" id="{8A9C946D-F925-FC8F-99B2-C24A4FDAFA5D}"/>
              </a:ext>
            </a:extLst>
          </p:cNvPr>
          <p:cNvSpPr/>
          <p:nvPr/>
        </p:nvSpPr>
        <p:spPr>
          <a:xfrm>
            <a:off x="4233327" y="4837111"/>
            <a:ext cx="2039624" cy="1156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Comparative </a:t>
            </a:r>
          </a:p>
          <a:p>
            <a:pPr algn="ct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Assessment</a:t>
            </a:r>
            <a:endParaRPr lang="en-IN" dirty="0"/>
          </a:p>
        </p:txBody>
      </p:sp>
      <p:sp>
        <p:nvSpPr>
          <p:cNvPr id="18" name="Arrow: Right 17">
            <a:extLst>
              <a:ext uri="{FF2B5EF4-FFF2-40B4-BE49-F238E27FC236}">
                <a16:creationId xmlns:a16="http://schemas.microsoft.com/office/drawing/2014/main" id="{135BD515-0C7B-3FB3-0CF7-307A4DCC9FA8}"/>
              </a:ext>
            </a:extLst>
          </p:cNvPr>
          <p:cNvSpPr/>
          <p:nvPr/>
        </p:nvSpPr>
        <p:spPr>
          <a:xfrm>
            <a:off x="4874856" y="3129237"/>
            <a:ext cx="492837" cy="2454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3D98065A-BFE3-7915-ABED-302CA9D5B17B}"/>
              </a:ext>
            </a:extLst>
          </p:cNvPr>
          <p:cNvSpPr/>
          <p:nvPr/>
        </p:nvSpPr>
        <p:spPr>
          <a:xfrm>
            <a:off x="7434118" y="3200350"/>
            <a:ext cx="462737" cy="2454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Left 26">
            <a:extLst>
              <a:ext uri="{FF2B5EF4-FFF2-40B4-BE49-F238E27FC236}">
                <a16:creationId xmlns:a16="http://schemas.microsoft.com/office/drawing/2014/main" id="{5EA7C102-7402-7EBF-8BE5-B8202F95A967}"/>
              </a:ext>
            </a:extLst>
          </p:cNvPr>
          <p:cNvSpPr/>
          <p:nvPr/>
        </p:nvSpPr>
        <p:spPr>
          <a:xfrm>
            <a:off x="6490971" y="5369571"/>
            <a:ext cx="1089671" cy="337770"/>
          </a:xfrm>
          <a:prstGeom prst="leftArrow">
            <a:avLst>
              <a:gd name="adj1" fmla="val 43352"/>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Down 3">
            <a:extLst>
              <a:ext uri="{FF2B5EF4-FFF2-40B4-BE49-F238E27FC236}">
                <a16:creationId xmlns:a16="http://schemas.microsoft.com/office/drawing/2014/main" id="{377E527A-1858-BDBA-E903-BDC9755981BB}"/>
              </a:ext>
            </a:extLst>
          </p:cNvPr>
          <p:cNvSpPr/>
          <p:nvPr/>
        </p:nvSpPr>
        <p:spPr>
          <a:xfrm>
            <a:off x="8825833" y="4013866"/>
            <a:ext cx="209130" cy="7626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26849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6B56F3-8614-CDE7-4DA1-BB5C3545B244}"/>
              </a:ext>
            </a:extLst>
          </p:cNvPr>
          <p:cNvSpPr>
            <a:spLocks noGrp="1"/>
          </p:cNvSpPr>
          <p:nvPr>
            <p:ph type="title"/>
          </p:nvPr>
        </p:nvSpPr>
        <p:spPr>
          <a:xfrm>
            <a:off x="2592924" y="484773"/>
            <a:ext cx="8911687" cy="774745"/>
          </a:xfrm>
        </p:spPr>
        <p:txBody>
          <a:bodyPr/>
          <a:lstStyle/>
          <a:p>
            <a:r>
              <a:rPr lang="en-IN" b="1" dirty="0">
                <a:solidFill>
                  <a:schemeClr val="tx1"/>
                </a:solidFill>
                <a:latin typeface="Times New Roman" panose="02020603050405020304" pitchFamily="18" charset="0"/>
                <a:cs typeface="Times New Roman" panose="02020603050405020304" pitchFamily="18" charset="0"/>
              </a:rPr>
              <a:t>                  Circuit</a:t>
            </a:r>
            <a:r>
              <a:rPr lang="en-IN" b="1" dirty="0">
                <a:solidFill>
                  <a:schemeClr val="tx1"/>
                </a:solidFill>
                <a:latin typeface="+mn-lt"/>
                <a:cs typeface="Times New Roman" panose="02020603050405020304" pitchFamily="18" charset="0"/>
              </a:rPr>
              <a:t> </a:t>
            </a:r>
            <a:r>
              <a:rPr lang="en-IN" b="1" i="0" dirty="0">
                <a:solidFill>
                  <a:schemeClr val="tx1"/>
                </a:solidFill>
                <a:effectLst/>
                <a:latin typeface="+mn-lt"/>
                <a:cs typeface="Times New Roman" panose="02020603050405020304" pitchFamily="18" charset="0"/>
              </a:rPr>
              <a:t>Design</a:t>
            </a:r>
            <a:endParaRPr lang="en-IN" dirty="0">
              <a:latin typeface="+mn-lt"/>
            </a:endParaRPr>
          </a:p>
        </p:txBody>
      </p:sp>
      <p:pic>
        <p:nvPicPr>
          <p:cNvPr id="4" name="Content Placeholder 3">
            <a:extLst>
              <a:ext uri="{FF2B5EF4-FFF2-40B4-BE49-F238E27FC236}">
                <a16:creationId xmlns:a16="http://schemas.microsoft.com/office/drawing/2014/main" id="{A117DF11-3D29-DF11-39F5-8DE1D248FE6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2056840" y="2035922"/>
            <a:ext cx="4845609" cy="3099236"/>
          </a:xfrm>
          <a:prstGeom prst="rect">
            <a:avLst/>
          </a:prstGeom>
          <a:noFill/>
          <a:ln>
            <a:noFill/>
          </a:ln>
        </p:spPr>
      </p:pic>
      <p:pic>
        <p:nvPicPr>
          <p:cNvPr id="5" name="Picture 4">
            <a:extLst>
              <a:ext uri="{FF2B5EF4-FFF2-40B4-BE49-F238E27FC236}">
                <a16:creationId xmlns:a16="http://schemas.microsoft.com/office/drawing/2014/main" id="{8289157A-04E3-45B1-312E-1B649DF36E3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112"/>
          <a:stretch/>
        </p:blipFill>
        <p:spPr bwMode="auto">
          <a:xfrm>
            <a:off x="7055774" y="2035922"/>
            <a:ext cx="4073398" cy="3139386"/>
          </a:xfrm>
          <a:prstGeom prst="rect">
            <a:avLst/>
          </a:prstGeom>
          <a:noFill/>
          <a:ln>
            <a:noFill/>
          </a:ln>
        </p:spPr>
      </p:pic>
      <p:sp>
        <p:nvSpPr>
          <p:cNvPr id="7" name="TextBox 6">
            <a:extLst>
              <a:ext uri="{FF2B5EF4-FFF2-40B4-BE49-F238E27FC236}">
                <a16:creationId xmlns:a16="http://schemas.microsoft.com/office/drawing/2014/main" id="{7770B4F8-8CF7-FBCE-CD82-553C85D57792}"/>
              </a:ext>
            </a:extLst>
          </p:cNvPr>
          <p:cNvSpPr txBox="1"/>
          <p:nvPr/>
        </p:nvSpPr>
        <p:spPr>
          <a:xfrm>
            <a:off x="4462316" y="5911562"/>
            <a:ext cx="6391470" cy="523220"/>
          </a:xfrm>
          <a:prstGeom prst="rect">
            <a:avLst/>
          </a:prstGeom>
          <a:noFill/>
        </p:spPr>
        <p:txBody>
          <a:bodyPr wrap="square" rtlCol="0">
            <a:spAutoFit/>
          </a:bodyPr>
          <a:lstStyle/>
          <a:p>
            <a:r>
              <a:rPr lang="en-IN" sz="2800" b="1" dirty="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Conventional</a:t>
            </a:r>
            <a:r>
              <a:rPr lang="en-IN" sz="2800" b="1" dirty="0">
                <a:cs typeface="Times New Roman" panose="02020603050405020304" pitchFamily="18" charset="0"/>
              </a:rPr>
              <a:t> comparator</a:t>
            </a:r>
            <a:endParaRPr lang="en-IN" sz="2800" dirty="0"/>
          </a:p>
        </p:txBody>
      </p:sp>
    </p:spTree>
    <p:extLst>
      <p:ext uri="{BB962C8B-B14F-4D97-AF65-F5344CB8AC3E}">
        <p14:creationId xmlns:p14="http://schemas.microsoft.com/office/powerpoint/2010/main" val="3183957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9486A60-7EB9-717D-E6F2-A424C1E05521}"/>
              </a:ext>
            </a:extLst>
          </p:cNvPr>
          <p:cNvSpPr>
            <a:spLocks noGrp="1"/>
          </p:cNvSpPr>
          <p:nvPr>
            <p:ph type="title"/>
          </p:nvPr>
        </p:nvSpPr>
        <p:spPr>
          <a:xfrm>
            <a:off x="4238844" y="612861"/>
            <a:ext cx="8911687" cy="1280890"/>
          </a:xfrm>
        </p:spPr>
        <p:txBody>
          <a:bodyPr/>
          <a:lstStyle/>
          <a:p>
            <a:r>
              <a:rPr lang="en-IN" b="1" dirty="0">
                <a:solidFill>
                  <a:schemeClr val="tx1"/>
                </a:solidFill>
                <a:latin typeface="Times New Roman" panose="02020603050405020304" pitchFamily="18" charset="0"/>
                <a:cs typeface="Times New Roman" panose="02020603050405020304" pitchFamily="18" charset="0"/>
              </a:rPr>
              <a:t> Circuit</a:t>
            </a:r>
            <a:r>
              <a:rPr lang="en-IN" b="1" dirty="0">
                <a:solidFill>
                  <a:schemeClr val="tx1"/>
                </a:solidFill>
                <a:latin typeface="+mn-lt"/>
                <a:cs typeface="Times New Roman" panose="02020603050405020304" pitchFamily="18" charset="0"/>
              </a:rPr>
              <a:t> </a:t>
            </a:r>
            <a:r>
              <a:rPr lang="en-IN" b="1" i="0" dirty="0">
                <a:solidFill>
                  <a:schemeClr val="tx1"/>
                </a:solidFill>
                <a:effectLst/>
                <a:latin typeface="+mn-lt"/>
                <a:cs typeface="Times New Roman" panose="02020603050405020304" pitchFamily="18" charset="0"/>
              </a:rPr>
              <a:t>Design</a:t>
            </a:r>
            <a:endParaRPr lang="en-IN" dirty="0"/>
          </a:p>
        </p:txBody>
      </p:sp>
      <p:pic>
        <p:nvPicPr>
          <p:cNvPr id="4" name="Content Placeholder 3">
            <a:extLst>
              <a:ext uri="{FF2B5EF4-FFF2-40B4-BE49-F238E27FC236}">
                <a16:creationId xmlns:a16="http://schemas.microsoft.com/office/drawing/2014/main" id="{2CCAAFF3-03B2-7AA7-0B09-CBD9A620F149}"/>
              </a:ext>
            </a:extLst>
          </p:cNvPr>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b="9769"/>
          <a:stretch/>
        </p:blipFill>
        <p:spPr bwMode="auto">
          <a:xfrm>
            <a:off x="1920035" y="1806802"/>
            <a:ext cx="8996362" cy="3949700"/>
          </a:xfrm>
          <a:prstGeom prst="rect">
            <a:avLst/>
          </a:prstGeom>
          <a:noFill/>
          <a:ln>
            <a:noFill/>
          </a:ln>
        </p:spPr>
      </p:pic>
      <p:sp>
        <p:nvSpPr>
          <p:cNvPr id="5" name="TextBox 4">
            <a:extLst>
              <a:ext uri="{FF2B5EF4-FFF2-40B4-BE49-F238E27FC236}">
                <a16:creationId xmlns:a16="http://schemas.microsoft.com/office/drawing/2014/main" id="{557B8973-C18E-6B5A-1D05-69FA2F39EC16}"/>
              </a:ext>
            </a:extLst>
          </p:cNvPr>
          <p:cNvSpPr txBox="1"/>
          <p:nvPr/>
        </p:nvSpPr>
        <p:spPr>
          <a:xfrm>
            <a:off x="2779278" y="6060395"/>
            <a:ext cx="7277877" cy="523220"/>
          </a:xfrm>
          <a:prstGeom prst="rect">
            <a:avLst/>
          </a:prstGeom>
          <a:noFill/>
        </p:spPr>
        <p:txBody>
          <a:bodyPr wrap="square" rtlCol="0">
            <a:spAutoFit/>
          </a:bodyPr>
          <a:lstStyle/>
          <a:p>
            <a:pPr algn="ctr"/>
            <a:r>
              <a:rPr lang="en-IN" sz="2800" b="1" dirty="0">
                <a:cs typeface="Times New Roman" panose="02020603050405020304" pitchFamily="18" charset="0"/>
              </a:rPr>
              <a:t> Dynamic comparator</a:t>
            </a:r>
            <a:endParaRPr lang="en-IN" sz="2400" b="1" dirty="0"/>
          </a:p>
        </p:txBody>
      </p:sp>
    </p:spTree>
    <p:extLst>
      <p:ext uri="{BB962C8B-B14F-4D97-AF65-F5344CB8AC3E}">
        <p14:creationId xmlns:p14="http://schemas.microsoft.com/office/powerpoint/2010/main" val="86076513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2062</TotalTime>
  <Words>1245</Words>
  <Application>Microsoft Office PowerPoint</Application>
  <PresentationFormat>Widescreen</PresentationFormat>
  <Paragraphs>109</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Gothic</vt:lpstr>
      <vt:lpstr>Times New Roman</vt:lpstr>
      <vt:lpstr>Wingdings</vt:lpstr>
      <vt:lpstr>Wingdings 3</vt:lpstr>
      <vt:lpstr>Wisp</vt:lpstr>
      <vt:lpstr>Design  and  Comparative  Performance Analysis of Dynamic Comparator Circuit Using Various CMOS Technologies</vt:lpstr>
      <vt:lpstr>                      Contents  </vt:lpstr>
      <vt:lpstr>                      Introduction </vt:lpstr>
      <vt:lpstr>                  Problem Identification </vt:lpstr>
      <vt:lpstr>                   Literature Review </vt:lpstr>
      <vt:lpstr>PowerPoint Presentation</vt:lpstr>
      <vt:lpstr>Proposed Methodology </vt:lpstr>
      <vt:lpstr>                  Circuit Design</vt:lpstr>
      <vt:lpstr> Circuit Design</vt:lpstr>
      <vt:lpstr>Results</vt:lpstr>
      <vt:lpstr>Results</vt:lpstr>
      <vt:lpstr>Results</vt:lpstr>
      <vt:lpstr>Results</vt:lpstr>
      <vt:lpstr>Results</vt:lpstr>
      <vt:lpstr>Results</vt:lpstr>
      <vt:lpstr>Results</vt:lpstr>
      <vt:lpstr>                         Conclusion</vt:lpstr>
      <vt:lpstr>                     Future Work</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Comparative  Performance Analysis of Dynamic Comparator Circuit Using Various CMOS Technologies</dc:title>
  <dc:creator>sai huthrik</dc:creator>
  <cp:lastModifiedBy>Akhil Bhupathi</cp:lastModifiedBy>
  <cp:revision>22</cp:revision>
  <dcterms:created xsi:type="dcterms:W3CDTF">2023-09-29T06:01:32Z</dcterms:created>
  <dcterms:modified xsi:type="dcterms:W3CDTF">2024-05-01T17:47:43Z</dcterms:modified>
</cp:coreProperties>
</file>