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Playfair Display"/>
      <p:regular r:id="rId36"/>
      <p:bold r:id="rId37"/>
      <p:italic r:id="rId38"/>
      <p:boldItalic r:id="rId39"/>
    </p:embeddedFont>
    <p:embeddedFont>
      <p:font typeface="Montserrat"/>
      <p:regular r:id="rId40"/>
      <p:bold r:id="rId41"/>
      <p:italic r:id="rId42"/>
      <p:boldItalic r:id="rId43"/>
    </p:embeddedFont>
    <p:embeddedFont>
      <p:font typeface="Oswald"/>
      <p:regular r:id="rId44"/>
      <p:bold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37CF0B-E53E-4136-83F2-8282A71A82D8}">
  <a:tblStyle styleId="{3437CF0B-E53E-4136-83F2-8282A71A82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44" Type="http://schemas.openxmlformats.org/officeDocument/2006/relationships/font" Target="fonts/Oswald-regular.fntdata"/><Relationship Id="rId43" Type="http://schemas.openxmlformats.org/officeDocument/2006/relationships/font" Target="fonts/Montserrat-boldItalic.fntdata"/><Relationship Id="rId46" Type="http://schemas.openxmlformats.org/officeDocument/2006/relationships/font" Target="fonts/OpenSans-regular.fntdata"/><Relationship Id="rId45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PlayfairDisplay-bold.fntdata"/><Relationship Id="rId36" Type="http://schemas.openxmlformats.org/officeDocument/2006/relationships/font" Target="fonts/PlayfairDisplay-regular.fntdata"/><Relationship Id="rId39" Type="http://schemas.openxmlformats.org/officeDocument/2006/relationships/font" Target="fonts/PlayfairDisplay-boldItalic.fntdata"/><Relationship Id="rId38" Type="http://schemas.openxmlformats.org/officeDocument/2006/relationships/font" Target="fonts/PlayfairDisplay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299a97eb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299a97eb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299a97eb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299a97eb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299a97eb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299a97eb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299a97eb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299a97eb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299a97eb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299a97eb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299a97eb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299a97eb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2234a4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2234a4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2234a45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2234a45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2234a45c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2234a45c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2234a45c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2234a45c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299a97e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299a97e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2234a45c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2234a45c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2234a45c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2234a45c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2234a45c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2234a45c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2234a45c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2234a45c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2234a45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2234a45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2234a45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2234a45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2234a45c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2234a45c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2234a45c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2234a45c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2234a45c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2234a45c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2234a45c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2234a45c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299a97e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299a97e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299a97eb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299a97e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299a97eb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299a97eb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299a97eb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299a97eb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299a97eb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299a97eb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299a97eb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299a97eb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299a97eb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299a97eb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sreeram514/AIML_Projec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Cohort1 (AIML)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Expectancy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Outliers Identification and Imputation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0" name="Google Shape;120;p2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{3437CF0B-E53E-4136-83F2-8282A71A82D8}</a:tableStyleId>
              </a:tblPr>
              <a:tblGrid>
                <a:gridCol w="2136550"/>
                <a:gridCol w="1660275"/>
                <a:gridCol w="1692050"/>
                <a:gridCol w="1829625"/>
              </a:tblGrid>
              <a:tr h="52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Data Point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Outlier Records </a:t>
                      </a:r>
                      <a:r>
                        <a:rPr b="1" lang="en"/>
                        <a:t>(Count)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Outlier</a:t>
                      </a:r>
                      <a:r>
                        <a:rPr b="1" lang="en"/>
                        <a:t> Records (%)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 of handling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hiv/aids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18.44%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Dropped</a:t>
                      </a:r>
                      <a:r>
                        <a:rPr lang="en"/>
                        <a:t> the column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measles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18.44%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Dropped the column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under-five_deaths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13.41%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Fill in missing data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percentage_expenditure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389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13.34%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Fill in missing data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infant_deaths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10.72%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Fill in missing data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Outliers by Visualization [BoxPlot]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50" y="1331255"/>
            <a:ext cx="4383125" cy="32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375" y="1356388"/>
            <a:ext cx="4383125" cy="32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Data Distribution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data uniformity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Density [handled in previous step]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much diversity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Distribution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9275"/>
            <a:ext cx="4109325" cy="27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575" y="1235000"/>
            <a:ext cx="3936473" cy="27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921700" y="4175825"/>
            <a:ext cx="288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Uneven Status Distribution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[Bar Plot]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5473013" y="4175825"/>
            <a:ext cx="268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Uniform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Data Samples YoY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[Count Plot]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Spread/Distribution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13" y="1348900"/>
            <a:ext cx="7077075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1757063" y="4454050"/>
            <a:ext cx="474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Mortality rate was high and reducing over the years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[FacetGrid Plot]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Spread/Distribution [FacetGrid Plot]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1286788"/>
            <a:ext cx="69723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Script &amp; Automation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234075"/>
            <a:ext cx="6740700" cy="3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Config Parameters: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Input Data Path             </a:t>
            </a:r>
            <a:endParaRPr i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Output Component 	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Discrete Components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State Values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KNN Imputer num of neighbors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Highly Correlation       </a:t>
            </a:r>
            <a:r>
              <a:rPr i="1" lang="en" sz="15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Size             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Acceptance % of empty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</a:t>
            </a:r>
            <a:r>
              <a:rPr lang="en"/>
              <a:t>nique values count for </a:t>
            </a:r>
            <a:r>
              <a:rPr lang="en"/>
              <a:t>One hot encoding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Outliers column Removal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853950" y="1158669"/>
            <a:ext cx="5103300" cy="4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        </a:t>
            </a:r>
            <a:r>
              <a:rPr lang="en" sz="1700"/>
              <a:t>–  </a:t>
            </a: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gr5regression.csv</a:t>
            </a:r>
            <a:br>
              <a:rPr i="1" lang="en" sz="1700"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lang="en" sz="1700"/>
              <a:t>– </a:t>
            </a: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Life Expectancy</a:t>
            </a:r>
            <a:br>
              <a:rPr lang="en" sz="1700"/>
            </a:br>
            <a:r>
              <a:rPr lang="en" sz="1700"/>
              <a:t>        </a:t>
            </a:r>
            <a:r>
              <a:rPr lang="en" sz="1700"/>
              <a:t>–  </a:t>
            </a: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[ “Country”, “Year”, “Status” ]</a:t>
            </a:r>
            <a:br>
              <a:rPr lang="en" sz="1700"/>
            </a:br>
            <a:r>
              <a:rPr lang="en" sz="1700"/>
              <a:t>        </a:t>
            </a:r>
            <a:r>
              <a:rPr lang="en" sz="1700"/>
              <a:t>– </a:t>
            </a: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Prime Numbers between 1-500</a:t>
            </a:r>
            <a:br>
              <a:rPr lang="en" sz="1700"/>
            </a:br>
            <a:r>
              <a:rPr lang="en" sz="1700"/>
              <a:t>	 </a:t>
            </a:r>
            <a:r>
              <a:rPr lang="en" sz="1700"/>
              <a:t>–  </a:t>
            </a: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4</a:t>
            </a:r>
            <a:br>
              <a:rPr i="1" lang="en" sz="1700"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1700"/>
              <a:t>–  </a:t>
            </a: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&gt; 0.9 or &lt; -0.9 </a:t>
            </a:r>
            <a:br>
              <a:rPr lang="en" sz="1700"/>
            </a:br>
            <a:r>
              <a:rPr lang="en" sz="1700"/>
              <a:t>	</a:t>
            </a:r>
            <a:r>
              <a:rPr lang="en" sz="1700"/>
              <a:t>–  </a:t>
            </a: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0% of actual data</a:t>
            </a:r>
            <a:br>
              <a:rPr i="1" lang="en" sz="1700"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1700"/>
              <a:t>–  </a:t>
            </a: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10% of actual data</a:t>
            </a:r>
            <a:br>
              <a:rPr lang="en" sz="1700"/>
            </a:br>
            <a:r>
              <a:rPr lang="en" sz="1700"/>
              <a:t>	                   </a:t>
            </a:r>
            <a:r>
              <a:rPr lang="en" sz="1700"/>
              <a:t>– </a:t>
            </a: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&lt; 8</a:t>
            </a:r>
            <a:br>
              <a:rPr i="1" lang="en" sz="1700"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lang="en" sz="1700"/>
              <a:t>–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 &gt; </a:t>
            </a: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5%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Methods Used in Script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 Or Median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KNN Imputer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Normalisation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Standardisation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Outliers Removal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One Hot Encoding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Important Methods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412277" cy="404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Important Methods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740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Agenda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create an automation to bring R square value for various methods.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Important Methods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6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Important Methods</a:t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75" y="1158650"/>
            <a:ext cx="8228048" cy="33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25" y="136775"/>
            <a:ext cx="8898449" cy="492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223"/>
            <a:ext cx="9144003" cy="488900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5"/>
          <p:cNvSpPr/>
          <p:nvPr/>
        </p:nvSpPr>
        <p:spPr>
          <a:xfrm>
            <a:off x="2653950" y="955100"/>
            <a:ext cx="6040200" cy="96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5"/>
          <p:cNvSpPr/>
          <p:nvPr/>
        </p:nvSpPr>
        <p:spPr>
          <a:xfrm>
            <a:off x="2653950" y="1858800"/>
            <a:ext cx="6040200" cy="85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5"/>
          <p:cNvSpPr/>
          <p:nvPr/>
        </p:nvSpPr>
        <p:spPr>
          <a:xfrm>
            <a:off x="2653950" y="2671575"/>
            <a:ext cx="6040200" cy="110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5"/>
          <p:cNvSpPr/>
          <p:nvPr/>
        </p:nvSpPr>
        <p:spPr>
          <a:xfrm>
            <a:off x="2653950" y="3702800"/>
            <a:ext cx="6040200" cy="110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350"/>
            <a:ext cx="9615749" cy="49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R2 Report 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5" y="1017725"/>
            <a:ext cx="8839199" cy="40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Learnings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KNNImputer / Normalisation / Standardisation alone gets effective R2 score. These can be used when dealing with less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Reducing dimensions using PCA might affect R2 score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Got negative R2 score in PCA1 method, this occurs when data has more outliers columns.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Negative R2 also comes when we delete more outliers rows from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Figured out list of config parameters which affect the R2 score for each method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Scopes	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Optimise script to support all kinds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Have a config file as an input to the 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different tabular data for different config 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Code Reference: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https://github.com/sreeram514/AIML_Project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 (</a:t>
            </a:r>
            <a:r>
              <a:rPr lang="en" sz="1800"/>
              <a:t>Life Expectancy Analysis</a:t>
            </a:r>
            <a:r>
              <a:rPr lang="en"/>
              <a:t>)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84100"/>
            <a:ext cx="38511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193 countries participation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22 Factors (Columns)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15 years of data spread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Factors involved are: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Immunization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Mortality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Economical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Social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4635175" y="128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{3437CF0B-E53E-4136-83F2-8282A71A82D8}</a:tableStyleId>
              </a:tblPr>
              <a:tblGrid>
                <a:gridCol w="2063675"/>
                <a:gridCol w="1603325"/>
              </a:tblGrid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Type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Country, Status, Year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Discrete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Other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" name="Google Shape;73;p15"/>
          <p:cNvSpPr txBox="1"/>
          <p:nvPr/>
        </p:nvSpPr>
        <p:spPr>
          <a:xfrm>
            <a:off x="390350" y="4143475"/>
            <a:ext cx="82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Note:  We are following regression model as output “Life Expectancy” is a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continuous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type output.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Column Fixes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Missing Data Identification and Columns reduction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</a:t>
            </a:r>
            <a:r>
              <a:rPr lang="en"/>
              <a:t>Correlation</a:t>
            </a:r>
            <a:r>
              <a:rPr lang="en"/>
              <a:t> and Column reductions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Outliers and Data Normalization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Distribution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Script/Automation for full analysis with various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1a. Data Column Fixes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34075"/>
            <a:ext cx="80598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Summary: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whitespaces from both 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underscore with whitespace in between [optional]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all upper cases to lower cases for uniformity [optional]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Result:  Get uniform and clean columns names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1b. Data Column Fixes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8550"/>
            <a:ext cx="4345149" cy="3395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182" y="1454076"/>
            <a:ext cx="4316118" cy="3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338825" y="1016400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Before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572000" y="967725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After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4479025" y="921150"/>
            <a:ext cx="63600" cy="4138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Missing Data Identification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29% data missing from Population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23% data missing from Hepatitis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18% data is missing from GDP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Result:   Removed columns having high volume of missing data.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</a:t>
            </a:r>
            <a:r>
              <a:rPr lang="en"/>
              <a:t>Correlation</a:t>
            </a:r>
            <a:r>
              <a:rPr lang="en"/>
              <a:t> of Data columns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Infant deaths and under-five death have </a:t>
            </a:r>
            <a:r>
              <a:rPr b="1" lang="en"/>
              <a:t>0.99 </a:t>
            </a:r>
            <a:r>
              <a:rPr lang="en"/>
              <a:t>correlation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Infant deaths are superset of under-five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Keeping </a:t>
            </a:r>
            <a:r>
              <a:rPr b="1" lang="en"/>
              <a:t>“infant_deaths”</a:t>
            </a:r>
            <a:r>
              <a:rPr lang="en"/>
              <a:t> for the spread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Thinness</a:t>
            </a:r>
            <a:r>
              <a:rPr lang="en"/>
              <a:t> 5-9 years and </a:t>
            </a:r>
            <a:r>
              <a:rPr lang="en"/>
              <a:t>Thinness</a:t>
            </a:r>
            <a:r>
              <a:rPr lang="en"/>
              <a:t> 1-19 years  have</a:t>
            </a:r>
            <a:r>
              <a:rPr b="1" lang="en"/>
              <a:t> 0.93 </a:t>
            </a:r>
            <a:r>
              <a:rPr lang="en"/>
              <a:t>correlation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1-19 is superset of 5-9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Keeping </a:t>
            </a:r>
            <a:r>
              <a:rPr b="1" lang="en"/>
              <a:t>“thinness_1-19_years”</a:t>
            </a:r>
            <a:r>
              <a:rPr lang="en"/>
              <a:t> data for spread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GDP vs percentage expenditure have </a:t>
            </a:r>
            <a:r>
              <a:rPr b="1" lang="en"/>
              <a:t>0.89</a:t>
            </a:r>
            <a:r>
              <a:rPr lang="en"/>
              <a:t> </a:t>
            </a:r>
            <a:r>
              <a:rPr lang="en"/>
              <a:t>correlation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Keeping</a:t>
            </a:r>
            <a:r>
              <a:rPr b="1" lang="en"/>
              <a:t> “percentage_expenditure”</a:t>
            </a:r>
            <a:r>
              <a:rPr lang="en"/>
              <a:t> as GDP has big missing data chunk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Correlation by </a:t>
            </a:r>
            <a:r>
              <a:rPr lang="en"/>
              <a:t>Visualization</a:t>
            </a:r>
            <a:r>
              <a:rPr lang="en"/>
              <a:t> [Heatmap] (cont.)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863" y="1328600"/>
            <a:ext cx="46196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