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layfair Display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A3A7F3-B6B0-4983-AD86-2B41AA71CC1D}">
  <a:tblStyle styleId="{74A3A7F3-B6B0-4983-AD86-2B41AA71C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Oswald-bold.fntdata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PlayfairDisplay-regular.fntdata"/><Relationship Id="rId36" Type="http://schemas.openxmlformats.org/officeDocument/2006/relationships/slide" Target="slides/slide30.xml"/><Relationship Id="rId39" Type="http://schemas.openxmlformats.org/officeDocument/2006/relationships/font" Target="fonts/PlayfairDisplay-italic.fntdata"/><Relationship Id="rId38" Type="http://schemas.openxmlformats.org/officeDocument/2006/relationships/font" Target="fonts/PlayfairDisplay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2313ddd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2313ddd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299a97eb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299a97eb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99a97eb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99a97eb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99a97eb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299a97eb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299a97eb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299a97eb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299a97eb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299a97eb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299a97eb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299a97eb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299a97eb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299a97eb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2234a4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2234a4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2234a45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2234a45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234a45c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2234a45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2234a45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2234a45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2234a45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2234a45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2234a45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2234a45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234a45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2234a45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2234a45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2234a45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234a45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2234a45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2234a45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2234a45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2313ddd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2313ddd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2234a45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2234a45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2234a45c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2234a45c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299a97e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299a97e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2234a45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2234a45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299a97e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299a97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299a97e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299a97e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99a97eb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299a97e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99a97eb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99a97e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99a97eb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99a97eb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99a97eb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299a97eb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sreeram514/AIML_Pro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Correlation by </a:t>
            </a:r>
            <a:r>
              <a:rPr lang="en"/>
              <a:t>Visualization</a:t>
            </a:r>
            <a:r>
              <a:rPr lang="en"/>
              <a:t> [Heatmap] (cont.)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863" y="1328600"/>
            <a:ext cx="46196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Outliers Identification and Imputation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{74A3A7F3-B6B0-4983-AD86-2B41AA71CC1D}</a:tableStyleId>
              </a:tblPr>
              <a:tblGrid>
                <a:gridCol w="2136550"/>
                <a:gridCol w="1660275"/>
                <a:gridCol w="1692050"/>
                <a:gridCol w="1829625"/>
              </a:tblGrid>
              <a:tr h="52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Data Point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Outlier Records </a:t>
                      </a:r>
                      <a:r>
                        <a:rPr b="1" lang="en"/>
                        <a:t>(Count)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Outlier</a:t>
                      </a:r>
                      <a:r>
                        <a:rPr b="1" lang="en"/>
                        <a:t> Records (%)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 of handling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hiv/aids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18.44%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Dropped</a:t>
                      </a:r>
                      <a:r>
                        <a:rPr lang="en"/>
                        <a:t> the column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measles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18.44%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Dropped the column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under-five_deaths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13.41%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 the rows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percentage_expenditure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13.34%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 the rows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infant_deaths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10.72%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 the rows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Outliers by Visualization [BoxPlot]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50" y="1331255"/>
            <a:ext cx="4383125" cy="3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375" y="1356388"/>
            <a:ext cx="4383125" cy="32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Data Distribution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data uniformity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Density [handled in previous step]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much diversity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275"/>
            <a:ext cx="4109325" cy="2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575" y="1235000"/>
            <a:ext cx="3936473" cy="27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921700" y="4175825"/>
            <a:ext cx="288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Uneven Status Distribution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[Bar Plot]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5473013" y="4175825"/>
            <a:ext cx="26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Uniform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Data Samples YoY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[Count Plot]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Spread/Distribution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13" y="1348900"/>
            <a:ext cx="707707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1757063" y="4454050"/>
            <a:ext cx="47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Mortality rate was high and reducing over the years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[FacetGrid Plot]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Spread/Distribution [FacetGrid Plot]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286788"/>
            <a:ext cx="69723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Script &amp; Automation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34075"/>
            <a:ext cx="67407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Config Parameters: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Data Path             </a:t>
            </a:r>
            <a:endParaRPr i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 Component 	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Discrete Components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State Values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 Imputer num of neighbors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Highly Correlation       </a:t>
            </a: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Size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Acceptance % of empty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</a:t>
            </a:r>
            <a:r>
              <a:rPr lang="en"/>
              <a:t>nique values count for </a:t>
            </a:r>
            <a:r>
              <a:rPr lang="en"/>
              <a:t>One hot encoding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Outliers column Removal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853950" y="1158669"/>
            <a:ext cx="51033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        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gr5regression.csv</a:t>
            </a:r>
            <a:br>
              <a:rPr i="1"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" sz="1700"/>
              <a:t>–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Life Expectancy</a:t>
            </a:r>
            <a:br>
              <a:rPr lang="en" sz="1700"/>
            </a:br>
            <a:r>
              <a:rPr lang="en" sz="1700"/>
              <a:t>        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[ “Country”, “Year”, “Status” ]</a:t>
            </a:r>
            <a:br>
              <a:rPr lang="en" sz="1700"/>
            </a:br>
            <a:r>
              <a:rPr lang="en" sz="1700"/>
              <a:t>        </a:t>
            </a:r>
            <a:r>
              <a:rPr lang="en" sz="1700"/>
              <a:t>–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Prime Numbers between 1-500</a:t>
            </a:r>
            <a:br>
              <a:rPr lang="en" sz="1700"/>
            </a:br>
            <a:r>
              <a:rPr lang="en" sz="1700"/>
              <a:t>	 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4</a:t>
            </a:r>
            <a:br>
              <a:rPr i="1"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&gt; 0.9 or &lt; -0.9 </a:t>
            </a:r>
            <a:br>
              <a:rPr lang="en" sz="1700"/>
            </a:br>
            <a:r>
              <a:rPr lang="en" sz="1700"/>
              <a:t>	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0% of actual data</a:t>
            </a:r>
            <a:br>
              <a:rPr i="1"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10% of actual data</a:t>
            </a:r>
            <a:br>
              <a:rPr lang="en" sz="1700"/>
            </a:br>
            <a:r>
              <a:rPr lang="en" sz="1700"/>
              <a:t>	                   </a:t>
            </a:r>
            <a:r>
              <a:rPr lang="en" sz="1700"/>
              <a:t>–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&lt; 8</a:t>
            </a:r>
            <a:br>
              <a:rPr i="1"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" sz="1700"/>
              <a:t>–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 &gt;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5%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Methods Used in Script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 Or Median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 Imputer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Standardisation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Outliers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Hot Encoding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Important Methods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412277" cy="40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AIML - </a:t>
            </a:r>
            <a:r>
              <a:rPr lang="en"/>
              <a:t>Cohort1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2"/>
              <a:t>Life Expectancy</a:t>
            </a:r>
            <a:endParaRPr sz="4022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Sunil &amp; Sreeram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Important Methods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4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Important Methods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6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Important Methods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5" y="1158650"/>
            <a:ext cx="8228048" cy="33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25" y="136775"/>
            <a:ext cx="8898449" cy="49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223"/>
            <a:ext cx="9144003" cy="488900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/>
          <p:nvPr/>
        </p:nvSpPr>
        <p:spPr>
          <a:xfrm>
            <a:off x="2653950" y="955100"/>
            <a:ext cx="6040200" cy="96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2653950" y="1881359"/>
            <a:ext cx="6040200" cy="8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2653950" y="2671575"/>
            <a:ext cx="6040200" cy="103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/>
          <p:nvPr/>
        </p:nvSpPr>
        <p:spPr>
          <a:xfrm>
            <a:off x="2653950" y="3702675"/>
            <a:ext cx="6040200" cy="110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50"/>
            <a:ext cx="9615749" cy="4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R2 Report 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" y="1017725"/>
            <a:ext cx="8839199" cy="40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Learnings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KNNImputer / Normalisation / Standardisation alone gets effective R2 score. These can be used when dealing with less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Reducing dimensions using PCA might affect R2 score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Got negative R2 score in PCA1 method, this occurs when data has more outliers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Negative R2 also comes when we delete more outliers rows from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Figured out list of config parameters which affect the R2 score for each method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Scopes	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Optimise script to support all kinds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a config file as an input to the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different tabular data for different config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Code Reference: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https://github.com/sreeram514/AIML_Project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chemeClr val="dk2"/>
                </a:solidFill>
              </a:rPr>
              <a:t>Agenda</a:t>
            </a:r>
            <a:endParaRPr sz="38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write/create an automation to bring R square value for various methods and understand different parameters and their effects.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 (</a:t>
            </a:r>
            <a:r>
              <a:rPr lang="en" sz="1800"/>
              <a:t>Life Expectancy Analysis</a:t>
            </a:r>
            <a:r>
              <a:rPr lang="en"/>
              <a:t>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84100"/>
            <a:ext cx="3851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193 countries participation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 Factors (Columns)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years of data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involved are: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Immunization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Mortality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Economical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Social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635175" y="12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{74A3A7F3-B6B0-4983-AD86-2B41AA71CC1D}</a:tableStyleId>
              </a:tblPr>
              <a:tblGrid>
                <a:gridCol w="1913575"/>
                <a:gridCol w="1753425"/>
              </a:tblGrid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 Name(s)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 Data 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Country, Status, Year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Discrete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390350" y="4143475"/>
            <a:ext cx="82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Note: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 We are following regression model as output “Life Expectancy” is a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continuous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type output.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Column 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Missing Data Identification and Columns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</a:t>
            </a:r>
            <a:r>
              <a:rPr lang="en"/>
              <a:t>Correlation</a:t>
            </a:r>
            <a:r>
              <a:rPr lang="en"/>
              <a:t> and Column reductions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Outliers and Data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Distribution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Script/Automation for full analysis with various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Data Column Fixes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059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Summary: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whitespaces from both 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underscore with whitespace in between [optional]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all upper cases to lower cases for uniformity [optional]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Result:  Get uniform and clean columns names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Data Column Fixes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8550"/>
            <a:ext cx="4345149" cy="339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82" y="1454076"/>
            <a:ext cx="4316118" cy="3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38825" y="1016400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Before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572000" y="96772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After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4479025" y="921150"/>
            <a:ext cx="63600" cy="4138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Missing Data Identification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29%</a:t>
            </a:r>
            <a:r>
              <a:rPr lang="en"/>
              <a:t> data missing from </a:t>
            </a:r>
            <a:r>
              <a:rPr b="1" lang="en"/>
              <a:t>“Population”</a:t>
            </a:r>
            <a:r>
              <a:rPr lang="en"/>
              <a:t>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23%</a:t>
            </a:r>
            <a:r>
              <a:rPr lang="en"/>
              <a:t> data missing from </a:t>
            </a:r>
            <a:r>
              <a:rPr b="1" lang="en"/>
              <a:t>“Hepatitis B”</a:t>
            </a:r>
            <a:r>
              <a:rPr lang="en"/>
              <a:t>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18%</a:t>
            </a:r>
            <a:r>
              <a:rPr lang="en"/>
              <a:t> data is missing from </a:t>
            </a:r>
            <a:r>
              <a:rPr b="1" lang="en"/>
              <a:t>“GDP”</a:t>
            </a:r>
            <a:r>
              <a:rPr lang="en"/>
              <a:t>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Result:   Removed columns having high volume of missing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</a:t>
            </a:r>
            <a:r>
              <a:rPr lang="en"/>
              <a:t>Correlation</a:t>
            </a:r>
            <a:r>
              <a:rPr lang="en"/>
              <a:t> of Data columns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Infant deaths and under-five death have </a:t>
            </a:r>
            <a:r>
              <a:rPr b="1" lang="en"/>
              <a:t>0.99 </a:t>
            </a:r>
            <a:r>
              <a:rPr lang="en"/>
              <a:t>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Infant deaths are superset of under-five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Keeping </a:t>
            </a:r>
            <a:r>
              <a:rPr b="1" lang="en"/>
              <a:t>“infant_deaths”</a:t>
            </a:r>
            <a:r>
              <a:rPr lang="en"/>
              <a:t> for the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Thinness</a:t>
            </a:r>
            <a:r>
              <a:rPr lang="en"/>
              <a:t> 5-9 years and </a:t>
            </a:r>
            <a:r>
              <a:rPr lang="en"/>
              <a:t>Thinness</a:t>
            </a:r>
            <a:r>
              <a:rPr lang="en"/>
              <a:t> 1-19 years  have</a:t>
            </a:r>
            <a:r>
              <a:rPr b="1" lang="en"/>
              <a:t> 0.93 </a:t>
            </a:r>
            <a:r>
              <a:rPr lang="en"/>
              <a:t>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1-19 is superset of 5-9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Keeping </a:t>
            </a:r>
            <a:r>
              <a:rPr b="1" lang="en"/>
              <a:t>“thinness_1-19_years”</a:t>
            </a:r>
            <a:r>
              <a:rPr lang="en"/>
              <a:t> data for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GDP vs percentage expenditure have </a:t>
            </a:r>
            <a:r>
              <a:rPr b="1" lang="en"/>
              <a:t>0.89</a:t>
            </a:r>
            <a:r>
              <a:rPr lang="en"/>
              <a:t> </a:t>
            </a:r>
            <a:r>
              <a:rPr lang="en"/>
              <a:t>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Keeping</a:t>
            </a:r>
            <a:r>
              <a:rPr b="1" lang="en"/>
              <a:t> “percentage_expenditure”</a:t>
            </a:r>
            <a:r>
              <a:rPr lang="en"/>
              <a:t> as GDP has big missing data chunk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