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5"/>
  </p:notesMasterIdLst>
  <p:sldIdLst>
    <p:sldId id="260" r:id="rId3"/>
    <p:sldId id="261" r:id="rId4"/>
    <p:sldId id="262" r:id="rId5"/>
    <p:sldId id="263" r:id="rId6"/>
    <p:sldId id="264" r:id="rId7"/>
    <p:sldId id="265" r:id="rId8"/>
    <p:sldId id="266" r:id="rId9"/>
    <p:sldId id="267" r:id="rId10"/>
    <p:sldId id="268" r:id="rId11"/>
    <p:sldId id="269" r:id="rId12"/>
    <p:sldId id="270" r:id="rId13"/>
    <p:sldId id="272" r:id="rId14"/>
    <p:sldId id="273" r:id="rId15"/>
    <p:sldId id="274" r:id="rId16"/>
    <p:sldId id="275" r:id="rId17"/>
    <p:sldId id="276"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92"/>
  </p:normalViewPr>
  <p:slideViewPr>
    <p:cSldViewPr snapToGrid="0" snapToObjects="1">
      <p:cViewPr>
        <p:scale>
          <a:sx n="100" d="100"/>
          <a:sy n="100" d="100"/>
        </p:scale>
        <p:origin x="1176"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408A42-8110-7F4B-8B5D-8E63E83FB20C}" type="datetimeFigureOut">
              <a:rPr lang="en-US" smtClean="0"/>
              <a:t>4/14/16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89D2A8-80AF-A04A-8712-B8C3DD67BF6B}" type="slidenum">
              <a:rPr lang="en-US" smtClean="0"/>
              <a:t>‹#›</a:t>
            </a:fld>
            <a:endParaRPr lang="en-US"/>
          </a:p>
        </p:txBody>
      </p:sp>
    </p:spTree>
    <p:extLst>
      <p:ext uri="{BB962C8B-B14F-4D97-AF65-F5344CB8AC3E}">
        <p14:creationId xmlns:p14="http://schemas.microsoft.com/office/powerpoint/2010/main" val="26428689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F8A62-80C4-4C81-8BCE-372C41DC7F2A}" type="slidenum">
              <a:rPr lang="en-US" smtClean="0"/>
              <a:t>15</a:t>
            </a:fld>
            <a:endParaRPr lang="en-US"/>
          </a:p>
        </p:txBody>
      </p:sp>
    </p:spTree>
    <p:extLst>
      <p:ext uri="{BB962C8B-B14F-4D97-AF65-F5344CB8AC3E}">
        <p14:creationId xmlns:p14="http://schemas.microsoft.com/office/powerpoint/2010/main" val="36242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Distribution of the ratings of the apps that contain each of the ad libraries. The </a:t>
            </a:r>
            <a:r>
              <a:rPr lang="en-US" dirty="0" err="1" smtClean="0"/>
              <a:t>beanplots</a:t>
            </a:r>
            <a:r>
              <a:rPr lang="en-US" dirty="0" smtClean="0"/>
              <a:t> are sorted descending by the median app rating. The red and black lines across each </a:t>
            </a:r>
            <a:r>
              <a:rPr lang="en-US" dirty="0" err="1" smtClean="0"/>
              <a:t>beanplot</a:t>
            </a:r>
            <a:r>
              <a:rPr lang="en-US" dirty="0" smtClean="0"/>
              <a:t> represent the median rating of all the apps and the median rating of the apps that integrate a particular ad library, respectively</a:t>
            </a:r>
          </a:p>
          <a:p>
            <a:endParaRPr lang="en-US" dirty="0" smtClean="0"/>
          </a:p>
          <a:p>
            <a:r>
              <a:rPr lang="en-US" dirty="0" smtClean="0"/>
              <a:t>Figure presents </a:t>
            </a:r>
            <a:r>
              <a:rPr lang="en-US" dirty="0" err="1" smtClean="0"/>
              <a:t>beanplots</a:t>
            </a:r>
            <a:r>
              <a:rPr lang="en-US" dirty="0" smtClean="0"/>
              <a:t> for 70 out of the 72 ad libraries in our studied dataset. </a:t>
            </a:r>
          </a:p>
          <a:p>
            <a:r>
              <a:rPr lang="en-US" dirty="0" smtClean="0"/>
              <a:t>The </a:t>
            </a:r>
            <a:r>
              <a:rPr lang="en-US" dirty="0" err="1" smtClean="0"/>
              <a:t>beanplots</a:t>
            </a:r>
            <a:r>
              <a:rPr lang="en-US" dirty="0" smtClean="0"/>
              <a:t> present the ratings for all the apps that integrate each </a:t>
            </a:r>
            <a:r>
              <a:rPr lang="en-US" dirty="0" err="1" smtClean="0"/>
              <a:t>specifi</a:t>
            </a:r>
            <a:r>
              <a:rPr lang="en-US" dirty="0" smtClean="0"/>
              <a:t> c ad library, sorted in descending order by the median rating. The dotted and solid lines across each </a:t>
            </a:r>
            <a:r>
              <a:rPr lang="en-US" dirty="0" err="1" smtClean="0"/>
              <a:t>beanplot</a:t>
            </a:r>
            <a:r>
              <a:rPr lang="en-US" dirty="0" smtClean="0"/>
              <a:t> represent the median rating of all the apps and the median rating of the apps that integrate a particular ad library, respectively</a:t>
            </a:r>
          </a:p>
          <a:p>
            <a:endParaRPr lang="en-US" dirty="0" smtClean="0"/>
          </a:p>
          <a:p>
            <a:r>
              <a:rPr lang="en-US" dirty="0" smtClean="0"/>
              <a:t>The </a:t>
            </a:r>
            <a:r>
              <a:rPr lang="en-US" dirty="0" err="1" smtClean="0"/>
              <a:t>beanplots</a:t>
            </a:r>
            <a:r>
              <a:rPr lang="en-US" dirty="0" smtClean="0"/>
              <a:t> show a slight decrease, depending on the type of ad libraries. Most of the apps in the dataset with a </a:t>
            </a:r>
            <a:r>
              <a:rPr lang="en-US" dirty="0" err="1" smtClean="0"/>
              <a:t>specifi</a:t>
            </a:r>
            <a:r>
              <a:rPr lang="en-US" dirty="0" smtClean="0"/>
              <a:t> c ad library are higher or slightly lower than the overall median rating (4.15). </a:t>
            </a:r>
            <a:endParaRPr lang="en-US" dirty="0"/>
          </a:p>
        </p:txBody>
      </p:sp>
      <p:sp>
        <p:nvSpPr>
          <p:cNvPr id="4" name="Slide Number Placeholder 3"/>
          <p:cNvSpPr>
            <a:spLocks noGrp="1"/>
          </p:cNvSpPr>
          <p:nvPr>
            <p:ph type="sldNum" sz="quarter" idx="10"/>
          </p:nvPr>
        </p:nvSpPr>
        <p:spPr/>
        <p:txBody>
          <a:bodyPr/>
          <a:lstStyle/>
          <a:p>
            <a:fld id="{71FF8A62-80C4-4C81-8BCE-372C41DC7F2A}" type="slidenum">
              <a:rPr lang="en-US" smtClean="0"/>
              <a:pPr/>
              <a:t>18</a:t>
            </a:fld>
            <a:endParaRPr lang="en-US"/>
          </a:p>
        </p:txBody>
      </p:sp>
    </p:spTree>
    <p:extLst>
      <p:ext uri="{BB962C8B-B14F-4D97-AF65-F5344CB8AC3E}">
        <p14:creationId xmlns:p14="http://schemas.microsoft.com/office/powerpoint/2010/main" val="1669572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found comments such as “Good game, bad ads. I was loving the game until I noticed it put a new shortcut called ‘Apps’ on my launcher. Sorry, but if your idea of advertising is putting </a:t>
            </a:r>
            <a:r>
              <a:rPr lang="en-US" dirty="0" err="1" smtClean="0"/>
              <a:t>sh</a:t>
            </a:r>
            <a:r>
              <a:rPr lang="en-US" dirty="0" smtClean="0"/>
              <a:t>*t in launcher pages or </a:t>
            </a:r>
            <a:r>
              <a:rPr lang="en-US" dirty="0" err="1" smtClean="0"/>
              <a:t>notifi</a:t>
            </a:r>
            <a:r>
              <a:rPr lang="en-US" dirty="0" smtClean="0"/>
              <a:t> cations then I’m not interested. Keep ads INSIDE the app.” Another user complained, “Good game, bad ads. This game is awesome but the ads ... </a:t>
            </a:r>
            <a:r>
              <a:rPr lang="en-US" dirty="0" err="1" smtClean="0"/>
              <a:t>embarrising.These</a:t>
            </a:r>
            <a:r>
              <a:rPr lang="en-US" dirty="0" smtClean="0"/>
              <a:t> apps totally ruin it and there isn’t a way to take them off</a:t>
            </a:r>
            <a:endParaRPr lang="en-US" dirty="0"/>
          </a:p>
        </p:txBody>
      </p:sp>
      <p:sp>
        <p:nvSpPr>
          <p:cNvPr id="4" name="Slide Number Placeholder 3"/>
          <p:cNvSpPr>
            <a:spLocks noGrp="1"/>
          </p:cNvSpPr>
          <p:nvPr>
            <p:ph type="sldNum" sz="quarter" idx="10"/>
          </p:nvPr>
        </p:nvSpPr>
        <p:spPr/>
        <p:txBody>
          <a:bodyPr/>
          <a:lstStyle/>
          <a:p>
            <a:fld id="{71FF8A62-80C4-4C81-8BCE-372C41DC7F2A}" type="slidenum">
              <a:rPr lang="en-US" smtClean="0"/>
              <a:pPr/>
              <a:t>22</a:t>
            </a:fld>
            <a:endParaRPr lang="en-US"/>
          </a:p>
        </p:txBody>
      </p:sp>
    </p:spTree>
    <p:extLst>
      <p:ext uri="{BB962C8B-B14F-4D97-AF65-F5344CB8AC3E}">
        <p14:creationId xmlns:p14="http://schemas.microsoft.com/office/powerpoint/2010/main" val="17465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86308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94829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72375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418938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976186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495900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1F00-3264-D74A-9603-89B73FD0711A}"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876707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1F00-3264-D74A-9603-89B73FD0711A}" type="datetimeFigureOut">
              <a:rPr lang="en-US" smtClean="0"/>
              <a:t>4/14/16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4035267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1F00-3264-D74A-9603-89B73FD0711A}" type="datetimeFigureOut">
              <a:rPr lang="en-US" smtClean="0"/>
              <a:t>4/14/16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689867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1F00-3264-D74A-9603-89B73FD0711A}" type="datetimeFigureOut">
              <a:rPr lang="en-US" smtClean="0"/>
              <a:t>4/14/16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955571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86773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384489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15854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882619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74136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55517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BEA4D-F3C4-4046-BB47-FCB1207B26B3}"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5259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BEA4D-F3C4-4046-BB47-FCB1207B26B3}" type="datetimeFigureOut">
              <a:rPr lang="en-US" smtClean="0"/>
              <a:t>4/14/16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32158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BEA4D-F3C4-4046-BB47-FCB1207B26B3}" type="datetimeFigureOut">
              <a:rPr lang="en-US" smtClean="0"/>
              <a:t>4/14/16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28754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BEA4D-F3C4-4046-BB47-FCB1207B26B3}" type="datetimeFigureOut">
              <a:rPr lang="en-US" smtClean="0"/>
              <a:t>4/14/16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36258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76252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8353075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BEA4D-F3C4-4046-BB47-FCB1207B26B3}" type="datetimeFigureOut">
              <a:rPr lang="en-US" smtClean="0"/>
              <a:t>4/14/16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5A35-BBF8-6142-A822-4BC4CE95054E}" type="slidenum">
              <a:rPr lang="en-US" smtClean="0"/>
              <a:t>‹#›</a:t>
            </a:fld>
            <a:endParaRPr lang="en-US"/>
          </a:p>
        </p:txBody>
      </p:sp>
    </p:spTree>
    <p:extLst>
      <p:ext uri="{BB962C8B-B14F-4D97-AF65-F5344CB8AC3E}">
        <p14:creationId xmlns:p14="http://schemas.microsoft.com/office/powerpoint/2010/main" val="404272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1F00-3264-D74A-9603-89B73FD0711A}" type="datetimeFigureOut">
              <a:rPr lang="en-US" smtClean="0"/>
              <a:t>4/14/16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522E7-0B53-A749-8E8D-2BB8494E4F3B}" type="slidenum">
              <a:rPr lang="en-US" smtClean="0"/>
              <a:t>‹#›</a:t>
            </a:fld>
            <a:endParaRPr lang="en-US"/>
          </a:p>
        </p:txBody>
      </p:sp>
    </p:spTree>
    <p:extLst>
      <p:ext uri="{BB962C8B-B14F-4D97-AF65-F5344CB8AC3E}">
        <p14:creationId xmlns:p14="http://schemas.microsoft.com/office/powerpoint/2010/main" val="1707416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eadbol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irpush.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8459" y="479674"/>
            <a:ext cx="6858000" cy="1790700"/>
          </a:xfrm>
        </p:spPr>
        <p:txBody>
          <a:bodyPr>
            <a:normAutofit/>
          </a:bodyPr>
          <a:lstStyle/>
          <a:p>
            <a:r>
              <a:rPr lang="en-US" sz="3300" b="1" dirty="0">
                <a:solidFill>
                  <a:srgbClr val="00B0F0"/>
                </a:solidFill>
              </a:rPr>
              <a:t>Impact of Ad Libraries on Ratings of Android Mobile Apps</a:t>
            </a:r>
          </a:p>
        </p:txBody>
      </p:sp>
      <p:sp>
        <p:nvSpPr>
          <p:cNvPr id="3" name="Subtitle 2"/>
          <p:cNvSpPr>
            <a:spLocks noGrp="1"/>
          </p:cNvSpPr>
          <p:nvPr>
            <p:ph type="subTitle" idx="1"/>
          </p:nvPr>
        </p:nvSpPr>
        <p:spPr>
          <a:xfrm>
            <a:off x="368778" y="3299287"/>
            <a:ext cx="5039984" cy="2319045"/>
          </a:xfrm>
        </p:spPr>
        <p:txBody>
          <a:bodyPr>
            <a:normAutofit/>
          </a:bodyPr>
          <a:lstStyle/>
          <a:p>
            <a:pPr algn="l"/>
            <a:r>
              <a:rPr lang="en-US" sz="1350" b="1" dirty="0"/>
              <a:t>By:</a:t>
            </a:r>
          </a:p>
          <a:p>
            <a:pPr algn="l"/>
            <a:r>
              <a:rPr lang="en-US" sz="1350" b="1" dirty="0"/>
              <a:t>Israel J. Mojica Ruiz</a:t>
            </a:r>
            <a:r>
              <a:rPr lang="en-US" sz="1350" dirty="0"/>
              <a:t>, McAfee</a:t>
            </a:r>
          </a:p>
          <a:p>
            <a:pPr algn="l"/>
            <a:r>
              <a:rPr lang="en-US" sz="1350" b="1" dirty="0" err="1"/>
              <a:t>Meiyappan</a:t>
            </a:r>
            <a:r>
              <a:rPr lang="en-US" sz="1350" b="1" dirty="0"/>
              <a:t> </a:t>
            </a:r>
            <a:r>
              <a:rPr lang="en-US" sz="1350" b="1" dirty="0" err="1"/>
              <a:t>Nagappan</a:t>
            </a:r>
            <a:r>
              <a:rPr lang="en-US" sz="1350" dirty="0"/>
              <a:t>, Rochester Institute of Technology</a:t>
            </a:r>
          </a:p>
          <a:p>
            <a:pPr algn="l"/>
            <a:r>
              <a:rPr lang="fr-FR" sz="1350" b="1" dirty="0"/>
              <a:t>Bram Adams</a:t>
            </a:r>
            <a:r>
              <a:rPr lang="fr-FR" sz="1350" dirty="0"/>
              <a:t>, École Polytechnique de Montréal</a:t>
            </a:r>
          </a:p>
          <a:p>
            <a:pPr algn="l"/>
            <a:r>
              <a:rPr lang="en-US" sz="1350" b="1" dirty="0"/>
              <a:t>Thorsten Berger</a:t>
            </a:r>
            <a:r>
              <a:rPr lang="en-US" sz="1350" dirty="0"/>
              <a:t>, University of Waterloo</a:t>
            </a:r>
            <a:endParaRPr lang="nl-NL" sz="1350" b="1" dirty="0"/>
          </a:p>
          <a:p>
            <a:pPr algn="l"/>
            <a:r>
              <a:rPr lang="nl-NL" sz="1350" b="1" dirty="0"/>
              <a:t>Steffen Dienst</a:t>
            </a:r>
            <a:r>
              <a:rPr lang="nl-NL" sz="1350" dirty="0"/>
              <a:t>, University of Leipzig</a:t>
            </a:r>
          </a:p>
          <a:p>
            <a:pPr algn="l"/>
            <a:r>
              <a:rPr lang="en-US" sz="1350" b="1" dirty="0"/>
              <a:t>Ahmed E. Hassan ,</a:t>
            </a:r>
            <a:r>
              <a:rPr lang="en-US" sz="1350" dirty="0"/>
              <a:t> Queen’s University</a:t>
            </a:r>
          </a:p>
        </p:txBody>
      </p:sp>
      <p:sp>
        <p:nvSpPr>
          <p:cNvPr id="4" name="TextBox 3"/>
          <p:cNvSpPr txBox="1"/>
          <p:nvPr/>
        </p:nvSpPr>
        <p:spPr>
          <a:xfrm>
            <a:off x="5696466" y="3488367"/>
            <a:ext cx="3101546" cy="1477328"/>
          </a:xfrm>
          <a:prstGeom prst="rect">
            <a:avLst/>
          </a:prstGeom>
          <a:noFill/>
        </p:spPr>
        <p:txBody>
          <a:bodyPr wrap="square" rtlCol="0">
            <a:spAutoFit/>
          </a:bodyPr>
          <a:lstStyle/>
          <a:p>
            <a:r>
              <a:rPr lang="en-US" b="1" dirty="0">
                <a:solidFill>
                  <a:schemeClr val="bg1">
                    <a:lumMod val="50000"/>
                  </a:schemeClr>
                </a:solidFill>
              </a:rPr>
              <a:t>Presenters:</a:t>
            </a:r>
          </a:p>
          <a:p>
            <a:pPr marL="285750" indent="-285750">
              <a:buFont typeface="Wingdings" charset="2"/>
              <a:buChar char="Ø"/>
            </a:pPr>
            <a:r>
              <a:rPr lang="en-US" dirty="0" err="1" smtClean="0">
                <a:solidFill>
                  <a:schemeClr val="bg1">
                    <a:lumMod val="50000"/>
                  </a:schemeClr>
                </a:solidFill>
              </a:rPr>
              <a:t>Tejaswi</a:t>
            </a:r>
            <a:r>
              <a:rPr lang="en-US" dirty="0" smtClean="0">
                <a:solidFill>
                  <a:schemeClr val="bg1">
                    <a:lumMod val="50000"/>
                  </a:schemeClr>
                </a:solidFill>
              </a:rPr>
              <a:t> </a:t>
            </a:r>
            <a:r>
              <a:rPr lang="en-US" dirty="0" err="1" smtClean="0">
                <a:solidFill>
                  <a:schemeClr val="bg1">
                    <a:lumMod val="50000"/>
                  </a:schemeClr>
                </a:solidFill>
              </a:rPr>
              <a:t>Ganne</a:t>
            </a:r>
            <a:endParaRPr lang="en-US" dirty="0">
              <a:solidFill>
                <a:schemeClr val="bg1">
                  <a:lumMod val="50000"/>
                </a:schemeClr>
              </a:solidFill>
            </a:endParaRPr>
          </a:p>
          <a:p>
            <a:pPr marL="285750" indent="-285750">
              <a:buFont typeface="Wingdings" charset="2"/>
              <a:buChar char="Ø"/>
            </a:pPr>
            <a:r>
              <a:rPr lang="en-US" dirty="0" smtClean="0">
                <a:solidFill>
                  <a:schemeClr val="bg1">
                    <a:lumMod val="50000"/>
                  </a:schemeClr>
                </a:solidFill>
              </a:rPr>
              <a:t>Sree </a:t>
            </a:r>
            <a:r>
              <a:rPr lang="en-US" dirty="0">
                <a:solidFill>
                  <a:schemeClr val="bg1">
                    <a:lumMod val="50000"/>
                  </a:schemeClr>
                </a:solidFill>
              </a:rPr>
              <a:t>Rama Raju </a:t>
            </a:r>
            <a:r>
              <a:rPr lang="en-US" dirty="0" smtClean="0">
                <a:solidFill>
                  <a:schemeClr val="bg1">
                    <a:lumMod val="50000"/>
                  </a:schemeClr>
                </a:solidFill>
              </a:rPr>
              <a:t>Pericharla</a:t>
            </a:r>
            <a:endParaRPr lang="en-US" dirty="0">
              <a:solidFill>
                <a:schemeClr val="bg1">
                  <a:lumMod val="50000"/>
                </a:schemeClr>
              </a:solidFill>
            </a:endParaRPr>
          </a:p>
          <a:p>
            <a:pPr marL="285750" indent="-285750">
              <a:buFont typeface="Wingdings" charset="2"/>
              <a:buChar char="Ø"/>
            </a:pPr>
            <a:r>
              <a:rPr lang="en-US" dirty="0" err="1" smtClean="0">
                <a:solidFill>
                  <a:schemeClr val="bg1">
                    <a:lumMod val="50000"/>
                  </a:schemeClr>
                </a:solidFill>
              </a:rPr>
              <a:t>Shanmukha</a:t>
            </a:r>
            <a:r>
              <a:rPr lang="en-US" dirty="0" smtClean="0">
                <a:solidFill>
                  <a:schemeClr val="bg1">
                    <a:lumMod val="50000"/>
                  </a:schemeClr>
                </a:solidFill>
              </a:rPr>
              <a:t> Reddy </a:t>
            </a:r>
            <a:r>
              <a:rPr lang="en-US" dirty="0" err="1" smtClean="0">
                <a:solidFill>
                  <a:schemeClr val="bg1">
                    <a:lumMod val="50000"/>
                  </a:schemeClr>
                </a:solidFill>
              </a:rPr>
              <a:t>Aalla</a:t>
            </a:r>
            <a:endParaRPr lang="en-US" dirty="0">
              <a:solidFill>
                <a:schemeClr val="bg1">
                  <a:lumMod val="50000"/>
                </a:schemeClr>
              </a:solidFill>
            </a:endParaRPr>
          </a:p>
          <a:p>
            <a:pPr marL="285750" indent="-285750">
              <a:buFont typeface="Wingdings" charset="2"/>
              <a:buChar char="Ø"/>
            </a:pPr>
            <a:r>
              <a:rPr lang="en-US" dirty="0" smtClean="0">
                <a:solidFill>
                  <a:schemeClr val="bg1">
                    <a:lumMod val="50000"/>
                  </a:schemeClr>
                </a:solidFill>
              </a:rPr>
              <a:t>Rahul </a:t>
            </a:r>
            <a:r>
              <a:rPr lang="en-US" dirty="0" err="1" smtClean="0">
                <a:solidFill>
                  <a:schemeClr val="bg1">
                    <a:lumMod val="50000"/>
                  </a:schemeClr>
                </a:solidFill>
              </a:rPr>
              <a:t>Ramini</a:t>
            </a:r>
            <a:endParaRPr lang="en-US" dirty="0">
              <a:solidFill>
                <a:schemeClr val="bg1">
                  <a:lumMod val="50000"/>
                </a:schemeClr>
              </a:solidFill>
            </a:endParaRPr>
          </a:p>
        </p:txBody>
      </p:sp>
    </p:spTree>
    <p:extLst>
      <p:ext uri="{BB962C8B-B14F-4D97-AF65-F5344CB8AC3E}">
        <p14:creationId xmlns:p14="http://schemas.microsoft.com/office/powerpoint/2010/main" val="112898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60500" y="445488"/>
            <a:ext cx="5359399" cy="663911"/>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r>
              <a:rPr lang="en-US" sz="2400" b="1" dirty="0" smtClean="0">
                <a:solidFill>
                  <a:srgbClr val="00B0F0"/>
                </a:solidFill>
              </a:rPr>
              <a:t>Integrating Multiple Ad Libraries</a:t>
            </a:r>
            <a:endParaRPr lang="en-US" sz="1600" dirty="0">
              <a:solidFill>
                <a:schemeClr val="tx2">
                  <a:lumMod val="40000"/>
                  <a:lumOff val="60000"/>
                </a:schemeClr>
              </a:solidFill>
            </a:endParaRPr>
          </a:p>
        </p:txBody>
      </p:sp>
      <p:sp>
        <p:nvSpPr>
          <p:cNvPr id="6" name="Content Placeholder 2"/>
          <p:cNvSpPr txBox="1">
            <a:spLocks/>
          </p:cNvSpPr>
          <p:nvPr/>
        </p:nvSpPr>
        <p:spPr>
          <a:xfrm>
            <a:off x="370703" y="1227565"/>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smtClean="0"/>
              <a:t>Due to low fill rate for ads in mobile apps, developers </a:t>
            </a:r>
            <a:r>
              <a:rPr lang="en-US" sz="1600" dirty="0"/>
              <a:t>may choose to integrate more than one ad library in an app. </a:t>
            </a:r>
          </a:p>
          <a:p>
            <a:pPr algn="just">
              <a:buFont typeface="Wingdings" charset="2"/>
              <a:buChar char="Ø"/>
            </a:pPr>
            <a:endParaRPr lang="en-US" sz="1600" dirty="0"/>
          </a:p>
        </p:txBody>
      </p:sp>
      <p:sp>
        <p:nvSpPr>
          <p:cNvPr id="7" name="Content Placeholder 2"/>
          <p:cNvSpPr txBox="1">
            <a:spLocks/>
          </p:cNvSpPr>
          <p:nvPr/>
        </p:nvSpPr>
        <p:spPr>
          <a:xfrm>
            <a:off x="370703" y="2039077"/>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smtClean="0"/>
              <a:t>Hence </a:t>
            </a:r>
            <a:r>
              <a:rPr lang="en-US" sz="1600" smtClean="0"/>
              <a:t>the authors had </a:t>
            </a:r>
            <a:r>
              <a:rPr lang="en-US" sz="1600" dirty="0" smtClean="0"/>
              <a:t>decided </a:t>
            </a:r>
            <a:r>
              <a:rPr lang="en-US" sz="1600" dirty="0"/>
              <a:t>to determine the number of ad libraries that are integrated in each app in </a:t>
            </a:r>
            <a:r>
              <a:rPr lang="en-US" sz="1600" dirty="0" smtClean="0"/>
              <a:t>their dataset.</a:t>
            </a:r>
            <a:endParaRPr lang="en-US" sz="1600" dirty="0"/>
          </a:p>
        </p:txBody>
      </p:sp>
      <p:sp>
        <p:nvSpPr>
          <p:cNvPr id="8" name="Content Placeholder 2"/>
          <p:cNvSpPr txBox="1">
            <a:spLocks/>
          </p:cNvSpPr>
          <p:nvPr/>
        </p:nvSpPr>
        <p:spPr>
          <a:xfrm>
            <a:off x="370703" y="3531795"/>
            <a:ext cx="8600302" cy="5607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charset="0"/>
              <a:buChar char="o"/>
            </a:pPr>
            <a:r>
              <a:rPr lang="en-US" sz="1600" dirty="0"/>
              <a:t>M</a:t>
            </a:r>
            <a:r>
              <a:rPr lang="en-US" sz="1600" dirty="0" smtClean="0"/>
              <a:t>ost </a:t>
            </a:r>
            <a:r>
              <a:rPr lang="en-US" sz="1600" dirty="0"/>
              <a:t>apps only </a:t>
            </a:r>
            <a:r>
              <a:rPr lang="en-US" sz="1600" dirty="0" smtClean="0"/>
              <a:t>integrate </a:t>
            </a:r>
            <a:r>
              <a:rPr lang="en-US" sz="1600" dirty="0"/>
              <a:t>one ad library</a:t>
            </a:r>
            <a:r>
              <a:rPr lang="en-US" sz="1600" dirty="0" smtClean="0"/>
              <a:t>.</a:t>
            </a:r>
            <a:endParaRPr lang="en-US" sz="1600" dirty="0"/>
          </a:p>
        </p:txBody>
      </p:sp>
      <p:sp>
        <p:nvSpPr>
          <p:cNvPr id="9" name="Content Placeholder 2"/>
          <p:cNvSpPr txBox="1">
            <a:spLocks/>
          </p:cNvSpPr>
          <p:nvPr/>
        </p:nvSpPr>
        <p:spPr>
          <a:xfrm>
            <a:off x="370703" y="4213076"/>
            <a:ext cx="8600302" cy="56074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charset="0"/>
              <a:buChar char="o"/>
            </a:pPr>
            <a:r>
              <a:rPr lang="en-US" sz="1600" dirty="0"/>
              <a:t>A</a:t>
            </a:r>
            <a:r>
              <a:rPr lang="en-US" sz="1600" dirty="0" smtClean="0"/>
              <a:t>t </a:t>
            </a:r>
            <a:r>
              <a:rPr lang="en-US" sz="1600" dirty="0"/>
              <a:t>least 42,206 (34.88 percent) of the apps with ad libraries in them have two or more ad libraries</a:t>
            </a:r>
            <a:r>
              <a:rPr lang="en-US" sz="1600" dirty="0" smtClean="0"/>
              <a:t>.</a:t>
            </a:r>
            <a:endParaRPr lang="en-US" sz="1600" dirty="0"/>
          </a:p>
        </p:txBody>
      </p:sp>
      <p:sp>
        <p:nvSpPr>
          <p:cNvPr id="10" name="Content Placeholder 2"/>
          <p:cNvSpPr txBox="1">
            <a:spLocks/>
          </p:cNvSpPr>
          <p:nvPr/>
        </p:nvSpPr>
        <p:spPr>
          <a:xfrm>
            <a:off x="370703" y="4895103"/>
            <a:ext cx="8600302" cy="5607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charset="0"/>
              <a:buChar char="o"/>
            </a:pPr>
            <a:r>
              <a:rPr lang="en-US" sz="1600" dirty="0"/>
              <a:t>E</a:t>
            </a:r>
            <a:r>
              <a:rPr lang="en-US" sz="1600" dirty="0" smtClean="0"/>
              <a:t>ight </a:t>
            </a:r>
            <a:r>
              <a:rPr lang="en-US" sz="1600" dirty="0"/>
              <a:t>apps that </a:t>
            </a:r>
            <a:r>
              <a:rPr lang="en-US" sz="1600" dirty="0" smtClean="0"/>
              <a:t>integrate </a:t>
            </a:r>
            <a:r>
              <a:rPr lang="en-US" sz="1600" dirty="0"/>
              <a:t>as many as 28 ad libraries</a:t>
            </a:r>
            <a:r>
              <a:rPr lang="en-US" sz="1600" dirty="0" smtClean="0"/>
              <a:t>.</a:t>
            </a:r>
            <a:endParaRPr lang="en-US" sz="1600" dirty="0"/>
          </a:p>
        </p:txBody>
      </p:sp>
      <p:sp>
        <p:nvSpPr>
          <p:cNvPr id="11" name="Content Placeholder 2"/>
          <p:cNvSpPr txBox="1">
            <a:spLocks/>
          </p:cNvSpPr>
          <p:nvPr/>
        </p:nvSpPr>
        <p:spPr>
          <a:xfrm>
            <a:off x="370703" y="2924455"/>
            <a:ext cx="1562101" cy="41530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smtClean="0"/>
              <a:t>They found</a:t>
            </a:r>
            <a:endParaRPr lang="en-US" sz="1600" dirty="0"/>
          </a:p>
        </p:txBody>
      </p:sp>
    </p:spTree>
    <p:extLst>
      <p:ext uri="{BB962C8B-B14F-4D97-AF65-F5344CB8AC3E}">
        <p14:creationId xmlns:p14="http://schemas.microsoft.com/office/powerpoint/2010/main" val="193685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03400" y="381988"/>
            <a:ext cx="5359399" cy="663911"/>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r>
              <a:rPr lang="en-US" sz="2400" b="1" dirty="0" smtClean="0">
                <a:solidFill>
                  <a:srgbClr val="00B0F0"/>
                </a:solidFill>
              </a:rPr>
              <a:t>App </a:t>
            </a:r>
            <a:r>
              <a:rPr lang="en-US" sz="2400" dirty="0" smtClean="0">
                <a:solidFill>
                  <a:srgbClr val="00B0F0"/>
                </a:solidFill>
                <a:latin typeface="Apple Chancery" charset="0"/>
                <a:ea typeface="Apple Chancery" charset="0"/>
                <a:cs typeface="Apple Chancery" charset="0"/>
              </a:rPr>
              <a:t>vs</a:t>
            </a:r>
            <a:r>
              <a:rPr lang="en-US" sz="2400" b="1" dirty="0" smtClean="0">
                <a:solidFill>
                  <a:srgbClr val="00B0F0"/>
                </a:solidFill>
              </a:rPr>
              <a:t> Ad libraries</a:t>
            </a:r>
            <a:endParaRPr lang="en-US" sz="1600" dirty="0">
              <a:solidFill>
                <a:schemeClr val="tx2">
                  <a:lumMod val="40000"/>
                  <a:lumOff val="6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1045899"/>
            <a:ext cx="8178800" cy="32600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 y="4702962"/>
            <a:ext cx="8407400" cy="533765"/>
          </a:xfrm>
          <a:prstGeom prst="rect">
            <a:avLst/>
          </a:prstGeom>
        </p:spPr>
      </p:pic>
    </p:spTree>
    <p:extLst>
      <p:ext uri="{BB962C8B-B14F-4D97-AF65-F5344CB8AC3E}">
        <p14:creationId xmlns:p14="http://schemas.microsoft.com/office/powerpoint/2010/main" val="119101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rgbClr val="00B0F0"/>
                </a:solidFill>
              </a:rPr>
              <a:t>Effect of increase in number of ad Libraries</a:t>
            </a:r>
            <a:endParaRPr lang="en-US" sz="3000" b="1" dirty="0">
              <a:solidFill>
                <a:srgbClr val="00B0F0"/>
              </a:solidFill>
            </a:endParaRPr>
          </a:p>
        </p:txBody>
      </p:sp>
      <p:sp>
        <p:nvSpPr>
          <p:cNvPr id="3" name="Content Placeholder 2"/>
          <p:cNvSpPr>
            <a:spLocks noGrp="1"/>
          </p:cNvSpPr>
          <p:nvPr>
            <p:ph idx="1"/>
          </p:nvPr>
        </p:nvSpPr>
        <p:spPr>
          <a:xfrm>
            <a:off x="457200" y="1600201"/>
            <a:ext cx="8229600" cy="3898900"/>
          </a:xfrm>
        </p:spPr>
        <p:txBody>
          <a:bodyPr>
            <a:normAutofit/>
          </a:bodyPr>
          <a:lstStyle/>
          <a:p>
            <a:r>
              <a:rPr lang="en-US" sz="2000" dirty="0" smtClean="0"/>
              <a:t>Thousands of apps we use today are integrating more than one ad Library. This increment in the number of ad libraries increases the maintenance effort for the developers as they need to write extra piece of code.</a:t>
            </a:r>
          </a:p>
          <a:p>
            <a:r>
              <a:rPr lang="en-US" sz="2000" dirty="0" smtClean="0"/>
              <a:t>Thus , increase in number of ad libraries consequently has an impact on app’s quality.</a:t>
            </a:r>
          </a:p>
          <a:p>
            <a:r>
              <a:rPr lang="en-US" sz="2000" dirty="0" smtClean="0"/>
              <a:t>The main difference between ad libraries and other libraries is that the ad libraries are not responsible for the functionality of the app instead they are required for monitoring the app.</a:t>
            </a:r>
          </a:p>
          <a:p>
            <a:r>
              <a:rPr lang="en-US" sz="2000" dirty="0" smtClean="0"/>
              <a:t>Research was conducted to determine the relation between the ad libraries in an app and its rating.</a:t>
            </a:r>
          </a:p>
        </p:txBody>
      </p:sp>
    </p:spTree>
    <p:extLst>
      <p:ext uri="{BB962C8B-B14F-4D97-AF65-F5344CB8AC3E}">
        <p14:creationId xmlns:p14="http://schemas.microsoft.com/office/powerpoint/2010/main" val="1935922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rgbClr val="00B0F0"/>
                </a:solidFill>
              </a:rPr>
              <a:t>App Rating</a:t>
            </a:r>
            <a:endParaRPr lang="en-US" sz="3000" b="1" dirty="0">
              <a:solidFill>
                <a:srgbClr val="00B0F0"/>
              </a:solidFill>
            </a:endParaRPr>
          </a:p>
        </p:txBody>
      </p:sp>
      <p:sp>
        <p:nvSpPr>
          <p:cNvPr id="3" name="Content Placeholder 2"/>
          <p:cNvSpPr>
            <a:spLocks noGrp="1"/>
          </p:cNvSpPr>
          <p:nvPr>
            <p:ph idx="1"/>
          </p:nvPr>
        </p:nvSpPr>
        <p:spPr>
          <a:xfrm>
            <a:off x="457200" y="1778000"/>
            <a:ext cx="8229600" cy="4525963"/>
          </a:xfrm>
        </p:spPr>
        <p:txBody>
          <a:bodyPr>
            <a:normAutofit/>
          </a:bodyPr>
          <a:lstStyle/>
          <a:p>
            <a:r>
              <a:rPr lang="en-US" sz="2000" dirty="0" smtClean="0"/>
              <a:t>Google play provides  a facility for the app users to rate their apps from one to five star. The apps overall rating is rater bias </a:t>
            </a:r>
            <a:r>
              <a:rPr lang="en-US" sz="2000" dirty="0" err="1" smtClean="0"/>
              <a:t>i.e</a:t>
            </a:r>
            <a:r>
              <a:rPr lang="en-US" sz="2000" dirty="0" smtClean="0"/>
              <a:t> number of users rating the app is a major factor for app overall rating.</a:t>
            </a:r>
          </a:p>
          <a:p>
            <a:r>
              <a:rPr lang="en-US" sz="2000" dirty="0" smtClean="0"/>
              <a:t>So to minimize the rating bias the author had limited the analysis to ad-supported app versions with at least 10 raters. The author also did analysis on two versions of the apps in 2011 as they represent the most actively maintained apps.</a:t>
            </a:r>
          </a:p>
          <a:p>
            <a:r>
              <a:rPr lang="en-US" sz="2000" dirty="0" smtClean="0"/>
              <a:t>This resulted in 13,983 versions distributed across 5,937 different apps.</a:t>
            </a:r>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52384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638"/>
            <a:ext cx="8229600" cy="1143000"/>
          </a:xfrm>
        </p:spPr>
        <p:txBody>
          <a:bodyPr>
            <a:normAutofit/>
          </a:bodyPr>
          <a:lstStyle/>
          <a:p>
            <a:pPr algn="ctr"/>
            <a:r>
              <a:rPr lang="en-US" sz="3000" b="1" dirty="0" smtClean="0">
                <a:solidFill>
                  <a:srgbClr val="00B0F0"/>
                </a:solidFill>
              </a:rPr>
              <a:t>App Rating (Cont..)</a:t>
            </a:r>
            <a:endParaRPr lang="en-US" sz="3000" b="1" dirty="0">
              <a:solidFill>
                <a:srgbClr val="00B0F0"/>
              </a:solidFill>
            </a:endParaRPr>
          </a:p>
        </p:txBody>
      </p:sp>
      <p:sp>
        <p:nvSpPr>
          <p:cNvPr id="3" name="Content Placeholder 2"/>
          <p:cNvSpPr>
            <a:spLocks noGrp="1"/>
          </p:cNvSpPr>
          <p:nvPr>
            <p:ph idx="1"/>
          </p:nvPr>
        </p:nvSpPr>
        <p:spPr>
          <a:xfrm>
            <a:off x="457200" y="1943101"/>
            <a:ext cx="8229600" cy="2755900"/>
          </a:xfrm>
        </p:spPr>
        <p:txBody>
          <a:bodyPr>
            <a:normAutofit/>
          </a:bodyPr>
          <a:lstStyle/>
          <a:p>
            <a:r>
              <a:rPr lang="en-US" sz="2000" dirty="0" smtClean="0"/>
              <a:t>Only the latest versions of the apps taken for consideration</a:t>
            </a:r>
          </a:p>
          <a:p>
            <a:r>
              <a:rPr lang="en-US" sz="2000" dirty="0" smtClean="0"/>
              <a:t>The results are provided based on number of ad-libraries within each app.</a:t>
            </a:r>
          </a:p>
          <a:p>
            <a:r>
              <a:rPr lang="en-US" sz="2000" dirty="0" smtClean="0"/>
              <a:t> The Spearman rank has got the correlation between the app rating and number of ad libraries in an app as 0.016. This result clearly indicates that there is no relation between number of ad libraries in an app and its rating.</a:t>
            </a:r>
          </a:p>
          <a:p>
            <a:endParaRPr lang="en-US" sz="2000" dirty="0" smtClean="0"/>
          </a:p>
        </p:txBody>
      </p:sp>
    </p:spTree>
    <p:extLst>
      <p:ext uri="{BB962C8B-B14F-4D97-AF65-F5344CB8AC3E}">
        <p14:creationId xmlns:p14="http://schemas.microsoft.com/office/powerpoint/2010/main" val="1775161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rgbClr val="00B0F0"/>
                </a:solidFill>
              </a:rPr>
              <a:t>Number of Ad libraries Vs User rating</a:t>
            </a:r>
            <a:endParaRPr lang="en-US" sz="3000" b="1" dirty="0">
              <a:solidFill>
                <a:srgbClr val="00B0F0"/>
              </a:solidFill>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2144" r="1579"/>
          <a:stretch/>
        </p:blipFill>
        <p:spPr>
          <a:xfrm>
            <a:off x="1373007" y="2125266"/>
            <a:ext cx="6160078" cy="3260581"/>
          </a:xfrm>
        </p:spPr>
      </p:pic>
    </p:spTree>
    <p:extLst>
      <p:ext uri="{BB962C8B-B14F-4D97-AF65-F5344CB8AC3E}">
        <p14:creationId xmlns:p14="http://schemas.microsoft.com/office/powerpoint/2010/main" val="140955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838"/>
            <a:ext cx="8229600" cy="1143000"/>
          </a:xfrm>
        </p:spPr>
        <p:txBody>
          <a:bodyPr>
            <a:normAutofit/>
          </a:bodyPr>
          <a:lstStyle/>
          <a:p>
            <a:pPr algn="ctr"/>
            <a:r>
              <a:rPr lang="en-US" sz="3000" b="1" dirty="0" smtClean="0">
                <a:solidFill>
                  <a:srgbClr val="00B0F0"/>
                </a:solidFill>
              </a:rPr>
              <a:t>Relation </a:t>
            </a:r>
            <a:r>
              <a:rPr lang="en-US" sz="3000" b="1" dirty="0">
                <a:solidFill>
                  <a:srgbClr val="00B0F0"/>
                </a:solidFill>
              </a:rPr>
              <a:t>B</a:t>
            </a:r>
            <a:r>
              <a:rPr lang="en-US" sz="3000" b="1" dirty="0" smtClean="0">
                <a:solidFill>
                  <a:srgbClr val="00B0F0"/>
                </a:solidFill>
              </a:rPr>
              <a:t>etween ad libraries and App </a:t>
            </a:r>
            <a:r>
              <a:rPr lang="en-US" sz="3000" b="1" dirty="0">
                <a:solidFill>
                  <a:srgbClr val="00B0F0"/>
                </a:solidFill>
              </a:rPr>
              <a:t>R</a:t>
            </a:r>
            <a:r>
              <a:rPr lang="en-US" sz="3000" b="1" dirty="0" smtClean="0">
                <a:solidFill>
                  <a:srgbClr val="00B0F0"/>
                </a:solidFill>
              </a:rPr>
              <a:t>ating</a:t>
            </a:r>
            <a:endParaRPr lang="en-US" sz="3000" b="1" dirty="0">
              <a:solidFill>
                <a:srgbClr val="00B0F0"/>
              </a:solidFill>
            </a:endParaRPr>
          </a:p>
        </p:txBody>
      </p:sp>
      <p:sp>
        <p:nvSpPr>
          <p:cNvPr id="3" name="Content Placeholder 2"/>
          <p:cNvSpPr>
            <a:spLocks noGrp="1"/>
          </p:cNvSpPr>
          <p:nvPr>
            <p:ph idx="1"/>
          </p:nvPr>
        </p:nvSpPr>
        <p:spPr>
          <a:xfrm>
            <a:off x="457200" y="2159001"/>
            <a:ext cx="8229600" cy="3073400"/>
          </a:xfrm>
        </p:spPr>
        <p:txBody>
          <a:bodyPr>
            <a:normAutofit/>
          </a:bodyPr>
          <a:lstStyle/>
          <a:p>
            <a:r>
              <a:rPr lang="en-US" sz="2400" dirty="0" smtClean="0"/>
              <a:t>The ad libraries have no impact on the app rating. The sensible reason for this is that high number of ad libraries does not mean that the app displays more number of adds at the same time. </a:t>
            </a:r>
          </a:p>
          <a:p>
            <a:r>
              <a:rPr lang="en-US" sz="2400" dirty="0" smtClean="0"/>
              <a:t>Large number of ad libraries means that the app is being monetarized to achieve high fill rate.</a:t>
            </a:r>
            <a:endParaRPr lang="en-US" sz="2400" dirty="0"/>
          </a:p>
        </p:txBody>
      </p:sp>
    </p:spTree>
    <p:extLst>
      <p:ext uri="{BB962C8B-B14F-4D97-AF65-F5344CB8AC3E}">
        <p14:creationId xmlns:p14="http://schemas.microsoft.com/office/powerpoint/2010/main" val="998931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Specific Ad libraries</a:t>
            </a:r>
            <a:endParaRPr lang="en-US" dirty="0">
              <a:solidFill>
                <a:srgbClr val="00B0F0"/>
              </a:solidFill>
            </a:endParaRPr>
          </a:p>
        </p:txBody>
      </p:sp>
      <p:sp>
        <p:nvSpPr>
          <p:cNvPr id="3" name="Content Placeholder 2"/>
          <p:cNvSpPr>
            <a:spLocks noGrp="1"/>
          </p:cNvSpPr>
          <p:nvPr>
            <p:ph idx="1"/>
          </p:nvPr>
        </p:nvSpPr>
        <p:spPr/>
        <p:txBody>
          <a:bodyPr/>
          <a:lstStyle/>
          <a:p>
            <a:r>
              <a:rPr lang="en-US" dirty="0" smtClean="0"/>
              <a:t>The main reason for the ads is to attract users attention. Ads are in fact part of GUI.</a:t>
            </a:r>
          </a:p>
          <a:p>
            <a:pPr>
              <a:buNone/>
            </a:pPr>
            <a:endParaRPr lang="en-US" dirty="0" smtClean="0"/>
          </a:p>
          <a:p>
            <a:r>
              <a:rPr lang="en-US" dirty="0" smtClean="0"/>
              <a:t>So the app developers must consider how the users react to the ads displayed. This affects the user ratings.</a:t>
            </a:r>
          </a:p>
          <a:p>
            <a:endParaRPr lang="en-US" dirty="0" smtClean="0"/>
          </a:p>
          <a:p>
            <a:endParaRPr lang="en-US" dirty="0"/>
          </a:p>
        </p:txBody>
      </p:sp>
    </p:spTree>
    <p:extLst>
      <p:ext uri="{BB962C8B-B14F-4D97-AF65-F5344CB8AC3E}">
        <p14:creationId xmlns:p14="http://schemas.microsoft.com/office/powerpoint/2010/main" val="200223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Graph</a:t>
            </a:r>
            <a:endParaRPr lang="en-US" dirty="0">
              <a:solidFill>
                <a:srgbClr val="00B0F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20152" y="1905000"/>
            <a:ext cx="7378247" cy="3529965"/>
          </a:xfrm>
        </p:spPr>
      </p:pic>
    </p:spTree>
    <p:extLst>
      <p:ext uri="{BB962C8B-B14F-4D97-AF65-F5344CB8AC3E}">
        <p14:creationId xmlns:p14="http://schemas.microsoft.com/office/powerpoint/2010/main" val="47119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F0"/>
                </a:solidFill>
              </a:rPr>
              <a:t>Analysis on Three ad Libraries </a:t>
            </a:r>
            <a:endParaRPr lang="en-US" sz="3600" dirty="0">
              <a:solidFill>
                <a:srgbClr val="00B0F0"/>
              </a:solidFill>
            </a:endParaRPr>
          </a:p>
        </p:txBody>
      </p:sp>
      <p:sp>
        <p:nvSpPr>
          <p:cNvPr id="3" name="Content Placeholder 2"/>
          <p:cNvSpPr>
            <a:spLocks noGrp="1"/>
          </p:cNvSpPr>
          <p:nvPr>
            <p:ph idx="1"/>
          </p:nvPr>
        </p:nvSpPr>
        <p:spPr/>
        <p:txBody>
          <a:bodyPr>
            <a:normAutofit/>
          </a:bodyPr>
          <a:lstStyle/>
          <a:p>
            <a:r>
              <a:rPr lang="en-US" sz="2000" dirty="0" smtClean="0"/>
              <a:t>From the figure three ad libraries that have apps with low app rating to determine the possible reasons for low app ratings. </a:t>
            </a:r>
          </a:p>
          <a:p>
            <a:pPr marL="385763" indent="-385763">
              <a:buFont typeface="+mj-lt"/>
              <a:buAutoNum type="arabicPeriod"/>
            </a:pPr>
            <a:r>
              <a:rPr lang="en-US" sz="2000" dirty="0" err="1" smtClean="0"/>
              <a:t>Wooboo</a:t>
            </a:r>
            <a:r>
              <a:rPr lang="en-US" sz="2000" dirty="0" smtClean="0"/>
              <a:t>  (www.wooboo. com.cn) </a:t>
            </a:r>
          </a:p>
          <a:p>
            <a:pPr marL="385763" indent="-385763">
              <a:buFont typeface="+mj-lt"/>
              <a:buAutoNum type="arabicPeriod"/>
            </a:pPr>
            <a:endParaRPr lang="en-US" sz="2000" dirty="0" smtClean="0"/>
          </a:p>
          <a:p>
            <a:pPr lvl="1"/>
            <a:r>
              <a:rPr lang="en-US" sz="2000" dirty="0" smtClean="0"/>
              <a:t>This is an ad network based in china. Researches had confirmed that </a:t>
            </a:r>
            <a:r>
              <a:rPr lang="en-US" sz="2000" dirty="0" err="1" smtClean="0"/>
              <a:t>wooboo</a:t>
            </a:r>
            <a:r>
              <a:rPr lang="en-US" sz="2000" dirty="0" smtClean="0"/>
              <a:t> is a spyware.</a:t>
            </a:r>
          </a:p>
          <a:p>
            <a:pPr lvl="1"/>
            <a:r>
              <a:rPr lang="en-US" sz="2000" dirty="0" smtClean="0"/>
              <a:t>Users have complained that “This ad Library is direct copy from another app, It displays ads and now your password belongs to someone in china.”</a:t>
            </a:r>
          </a:p>
          <a:p>
            <a:pPr lvl="1"/>
            <a:r>
              <a:rPr lang="en-US" sz="2000" dirty="0" smtClean="0"/>
              <a:t>This ad library implied for low app rating.</a:t>
            </a:r>
          </a:p>
        </p:txBody>
      </p:sp>
    </p:spTree>
    <p:extLst>
      <p:ext uri="{BB962C8B-B14F-4D97-AF65-F5344CB8AC3E}">
        <p14:creationId xmlns:p14="http://schemas.microsoft.com/office/powerpoint/2010/main" val="1477826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700" b="1" dirty="0">
                <a:solidFill>
                  <a:srgbClr val="00B0F0"/>
                </a:solidFill>
              </a:rPr>
              <a:t>Introduction:</a:t>
            </a:r>
          </a:p>
        </p:txBody>
      </p:sp>
      <p:sp>
        <p:nvSpPr>
          <p:cNvPr id="3" name="Content Placeholder 2"/>
          <p:cNvSpPr>
            <a:spLocks noGrp="1"/>
          </p:cNvSpPr>
          <p:nvPr>
            <p:ph idx="1"/>
          </p:nvPr>
        </p:nvSpPr>
        <p:spPr>
          <a:xfrm>
            <a:off x="473375" y="2271757"/>
            <a:ext cx="7886700" cy="3263504"/>
          </a:xfrm>
        </p:spPr>
        <p:txBody>
          <a:bodyPr>
            <a:normAutofit/>
          </a:bodyPr>
          <a:lstStyle/>
          <a:p>
            <a:pPr marL="0" indent="0" algn="just">
              <a:buNone/>
            </a:pPr>
            <a:endParaRPr lang="en-US" sz="1350" dirty="0"/>
          </a:p>
          <a:p>
            <a:pPr marL="0" indent="0" algn="just">
              <a:buNone/>
            </a:pPr>
            <a:endParaRPr lang="en-US" sz="1350" dirty="0"/>
          </a:p>
          <a:p>
            <a:pPr marL="0" indent="0" algn="just">
              <a:buNone/>
            </a:pPr>
            <a:endParaRPr lang="en-US" sz="1350" dirty="0"/>
          </a:p>
          <a:p>
            <a:pPr marL="0" indent="0" algn="just">
              <a:buNone/>
            </a:pPr>
            <a:r>
              <a:rPr lang="en-US" sz="1500" dirty="0"/>
              <a:t>App developers use several third-party ad libraries to monetize their apps. This article examines the relationship between the number of ad libraries in Android apps and the user ratings of these apps.</a:t>
            </a:r>
          </a:p>
        </p:txBody>
      </p:sp>
    </p:spTree>
    <p:extLst>
      <p:ext uri="{BB962C8B-B14F-4D97-AF65-F5344CB8AC3E}">
        <p14:creationId xmlns:p14="http://schemas.microsoft.com/office/powerpoint/2010/main" val="2129295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F0"/>
                </a:solidFill>
              </a:rPr>
              <a:t>Analysis on Three ad Libraries (Cont..)</a:t>
            </a:r>
            <a:endParaRPr lang="en-US" sz="3600" dirty="0">
              <a:solidFill>
                <a:srgbClr val="00B0F0"/>
              </a:solidFill>
            </a:endParaRPr>
          </a:p>
        </p:txBody>
      </p:sp>
      <p:sp>
        <p:nvSpPr>
          <p:cNvPr id="4" name="Content Placeholder 3"/>
          <p:cNvSpPr>
            <a:spLocks noGrp="1"/>
          </p:cNvSpPr>
          <p:nvPr>
            <p:ph idx="1"/>
          </p:nvPr>
        </p:nvSpPr>
        <p:spPr/>
        <p:txBody>
          <a:bodyPr/>
          <a:lstStyle/>
          <a:p>
            <a:pPr marL="685800" lvl="1" indent="-342900">
              <a:buAutoNum type="arabicPeriod" startAt="2"/>
            </a:pPr>
            <a:r>
              <a:rPr lang="en-US" dirty="0" smtClean="0"/>
              <a:t>Lead-bolt (</a:t>
            </a:r>
            <a:r>
              <a:rPr lang="en-US" dirty="0" smtClean="0">
                <a:hlinkClick r:id="rId2"/>
              </a:rPr>
              <a:t>www.leadbolt.com</a:t>
            </a:r>
            <a:r>
              <a:rPr lang="en-US" dirty="0" smtClean="0"/>
              <a:t>) </a:t>
            </a:r>
          </a:p>
          <a:p>
            <a:pPr marL="685800" lvl="1" indent="-342900">
              <a:buAutoNum type="arabicPeriod" startAt="2"/>
            </a:pPr>
            <a:endParaRPr lang="en-US" dirty="0" smtClean="0"/>
          </a:p>
          <a:p>
            <a:pPr lvl="2"/>
            <a:r>
              <a:rPr lang="en-US" sz="1800" dirty="0"/>
              <a:t>It is based in Australia.</a:t>
            </a:r>
          </a:p>
          <a:p>
            <a:pPr lvl="2"/>
            <a:r>
              <a:rPr lang="en-US" sz="1800" dirty="0"/>
              <a:t>This ad library uses a technique called push notification which pushes the ads into the notification bar.</a:t>
            </a:r>
          </a:p>
          <a:p>
            <a:pPr lvl="2"/>
            <a:r>
              <a:rPr lang="en-US" sz="1800" dirty="0"/>
              <a:t>So, the ads being displayed even when the application is not in use.</a:t>
            </a:r>
          </a:p>
          <a:p>
            <a:pPr lvl="2"/>
            <a:r>
              <a:rPr lang="en-US" sz="1800" dirty="0"/>
              <a:t>In 2012 , Lead Bolt introduced a new type of ad called app icon that installs new icons on the device without users authorization.</a:t>
            </a:r>
          </a:p>
          <a:p>
            <a:pPr lvl="2"/>
            <a:r>
              <a:rPr lang="en-US" sz="1800" dirty="0"/>
              <a:t>One more problem with this ad library is that it sends device id in plain text.</a:t>
            </a:r>
          </a:p>
          <a:p>
            <a:pPr lvl="2"/>
            <a:endParaRPr lang="en-US" sz="1800" dirty="0"/>
          </a:p>
          <a:p>
            <a:pPr lvl="2"/>
            <a:endParaRPr lang="en-US" dirty="0" smtClean="0"/>
          </a:p>
        </p:txBody>
      </p:sp>
    </p:spTree>
    <p:extLst>
      <p:ext uri="{BB962C8B-B14F-4D97-AF65-F5344CB8AC3E}">
        <p14:creationId xmlns:p14="http://schemas.microsoft.com/office/powerpoint/2010/main" val="41889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F0"/>
                </a:solidFill>
              </a:rPr>
              <a:t>Analysis on Three ad Libraries (Cont..)</a:t>
            </a:r>
            <a:endParaRPr lang="en-US" sz="3600" dirty="0">
              <a:solidFill>
                <a:srgbClr val="00B0F0"/>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3. Air Push(</a:t>
            </a:r>
            <a:r>
              <a:rPr lang="en-US" sz="2400" dirty="0" smtClean="0">
                <a:hlinkClick r:id="rId2"/>
              </a:rPr>
              <a:t>www.airpush.com</a:t>
            </a:r>
            <a:r>
              <a:rPr lang="en-US" sz="2400" dirty="0" smtClean="0"/>
              <a:t>) :</a:t>
            </a:r>
          </a:p>
          <a:p>
            <a:pPr marL="0" indent="0">
              <a:buNone/>
            </a:pPr>
            <a:endParaRPr lang="en-US" sz="2400" dirty="0" smtClean="0"/>
          </a:p>
          <a:p>
            <a:pPr lvl="1"/>
            <a:r>
              <a:rPr lang="en-US" sz="2400" dirty="0" smtClean="0"/>
              <a:t>It is based in US</a:t>
            </a:r>
          </a:p>
          <a:p>
            <a:pPr lvl="1"/>
            <a:r>
              <a:rPr lang="en-US" sz="2400" dirty="0" smtClean="0"/>
              <a:t>Similar to Lead Bolt, Air Push also uses push notifications and app icon ads to serve advertisements.</a:t>
            </a:r>
          </a:p>
          <a:p>
            <a:pPr lvl="1"/>
            <a:r>
              <a:rPr lang="en-US" sz="2400" dirty="0" smtClean="0"/>
              <a:t>In fact, this ad library has become controversial among app users for its intrusive behavior.</a:t>
            </a:r>
            <a:endParaRPr lang="en-US" sz="2400" dirty="0"/>
          </a:p>
        </p:txBody>
      </p:sp>
    </p:spTree>
    <p:extLst>
      <p:ext uri="{BB962C8B-B14F-4D97-AF65-F5344CB8AC3E}">
        <p14:creationId xmlns:p14="http://schemas.microsoft.com/office/powerpoint/2010/main" val="1803488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Conclusions</a:t>
            </a:r>
            <a:endParaRPr lang="en-US" dirty="0">
              <a:solidFill>
                <a:srgbClr val="00B0F0"/>
              </a:solidFill>
            </a:endParaRPr>
          </a:p>
        </p:txBody>
      </p:sp>
      <p:sp>
        <p:nvSpPr>
          <p:cNvPr id="3" name="Content Placeholder 2"/>
          <p:cNvSpPr>
            <a:spLocks noGrp="1"/>
          </p:cNvSpPr>
          <p:nvPr>
            <p:ph idx="1"/>
          </p:nvPr>
        </p:nvSpPr>
        <p:spPr>
          <a:xfrm>
            <a:off x="571500" y="1739900"/>
            <a:ext cx="8229600" cy="4525963"/>
          </a:xfrm>
        </p:spPr>
        <p:txBody>
          <a:bodyPr>
            <a:normAutofit/>
          </a:bodyPr>
          <a:lstStyle/>
          <a:p>
            <a:r>
              <a:rPr lang="en-US" sz="2000" dirty="0" smtClean="0"/>
              <a:t>Addition of extra libraries to the app does not necessarily imply low app rating</a:t>
            </a:r>
          </a:p>
          <a:p>
            <a:r>
              <a:rPr lang="en-US" sz="2000" dirty="0" smtClean="0"/>
              <a:t>Ad libraries in an app has no relation with its rating.</a:t>
            </a:r>
          </a:p>
          <a:p>
            <a:r>
              <a:rPr lang="en-US" sz="2000" dirty="0" smtClean="0"/>
              <a:t>Specific ad libraries have a severe impact on app rating. Many apps are unsuccessful because of Specific ad libraries.</a:t>
            </a:r>
          </a:p>
          <a:p>
            <a:r>
              <a:rPr lang="en-US" sz="2000" dirty="0" smtClean="0"/>
              <a:t>Apps with high invasive ad network behavior resulted in more number of complaints from the app users. </a:t>
            </a:r>
          </a:p>
          <a:p>
            <a:r>
              <a:rPr lang="en-US" sz="2000" dirty="0" smtClean="0"/>
              <a:t>Ad libraries which involve security issues also resulted in low app rating</a:t>
            </a:r>
          </a:p>
          <a:p>
            <a:pPr marL="0" indent="0">
              <a:buNone/>
            </a:pPr>
            <a:endParaRPr lang="en-US" sz="2000" dirty="0"/>
          </a:p>
        </p:txBody>
      </p:sp>
    </p:spTree>
    <p:extLst>
      <p:ext uri="{BB962C8B-B14F-4D97-AF65-F5344CB8AC3E}">
        <p14:creationId xmlns:p14="http://schemas.microsoft.com/office/powerpoint/2010/main" val="1654672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732" y="1077224"/>
            <a:ext cx="8520741" cy="1338828"/>
          </a:xfrm>
          <a:prstGeom prst="rect">
            <a:avLst/>
          </a:prstGeom>
          <a:noFill/>
        </p:spPr>
        <p:txBody>
          <a:bodyPr wrap="square" rtlCol="0">
            <a:spAutoFit/>
          </a:bodyPr>
          <a:lstStyle/>
          <a:p>
            <a:r>
              <a:rPr lang="en-US" b="1" dirty="0">
                <a:solidFill>
                  <a:srgbClr val="00B0F0"/>
                </a:solidFill>
              </a:rPr>
              <a:t>What are Mobile Apps?</a:t>
            </a:r>
          </a:p>
          <a:p>
            <a:endParaRPr lang="en-US" dirty="0">
              <a:solidFill>
                <a:srgbClr val="00B0F0"/>
              </a:solidFill>
            </a:endParaRPr>
          </a:p>
          <a:p>
            <a:r>
              <a:rPr lang="en-US" sz="1500" dirty="0"/>
              <a:t>Mobile apps are software programs that you can download and access directly using your mobile device such as smartphones, tablets and other personal digital assistants.</a:t>
            </a:r>
          </a:p>
          <a:p>
            <a:pPr marL="214313" indent="-214313">
              <a:buFont typeface="Wingdings" panose="05000000000000000000" pitchFamily="2" charset="2"/>
              <a:buChar char="Ø"/>
            </a:pPr>
            <a:r>
              <a:rPr lang="en-US" sz="1500" dirty="0"/>
              <a:t>Downloads increased from 7 billion apps in 2009 to 102 billion apps in 2013.</a:t>
            </a:r>
          </a:p>
        </p:txBody>
      </p:sp>
      <p:sp>
        <p:nvSpPr>
          <p:cNvPr id="5" name="TextBox 4"/>
          <p:cNvSpPr txBox="1"/>
          <p:nvPr/>
        </p:nvSpPr>
        <p:spPr>
          <a:xfrm>
            <a:off x="271732" y="2654898"/>
            <a:ext cx="8546621" cy="1269578"/>
          </a:xfrm>
          <a:prstGeom prst="rect">
            <a:avLst/>
          </a:prstGeom>
          <a:noFill/>
        </p:spPr>
        <p:txBody>
          <a:bodyPr wrap="square" rtlCol="0">
            <a:spAutoFit/>
          </a:bodyPr>
          <a:lstStyle/>
          <a:p>
            <a:r>
              <a:rPr lang="en-US" b="1" dirty="0">
                <a:solidFill>
                  <a:srgbClr val="00B0F0"/>
                </a:solidFill>
              </a:rPr>
              <a:t>What are Ad Libraries?</a:t>
            </a:r>
          </a:p>
          <a:p>
            <a:endParaRPr lang="en-US" sz="1350" dirty="0"/>
          </a:p>
          <a:p>
            <a:r>
              <a:rPr lang="en-US" sz="1500" dirty="0"/>
              <a:t>Ad Libraries are libraries that are integrated in mobile app, that are used to display ads.</a:t>
            </a:r>
          </a:p>
          <a:p>
            <a:r>
              <a:rPr lang="en-US" sz="1500" dirty="0"/>
              <a:t>These are provided by the third party ad companies such as Google Mobile Ads and Flurry’s </a:t>
            </a:r>
            <a:r>
              <a:rPr lang="en-US" sz="1500" dirty="0" err="1"/>
              <a:t>AppSpot</a:t>
            </a:r>
            <a:r>
              <a:rPr lang="en-US" sz="1500" dirty="0"/>
              <a:t>, where developers get profited by displaying advertisements to the end users.</a:t>
            </a:r>
          </a:p>
        </p:txBody>
      </p:sp>
      <p:sp>
        <p:nvSpPr>
          <p:cNvPr id="6" name="TextBox 5"/>
          <p:cNvSpPr txBox="1"/>
          <p:nvPr/>
        </p:nvSpPr>
        <p:spPr>
          <a:xfrm>
            <a:off x="271732" y="4163323"/>
            <a:ext cx="8520741" cy="1546577"/>
          </a:xfrm>
          <a:prstGeom prst="rect">
            <a:avLst/>
          </a:prstGeom>
          <a:noFill/>
        </p:spPr>
        <p:txBody>
          <a:bodyPr wrap="square" rtlCol="0">
            <a:spAutoFit/>
          </a:bodyPr>
          <a:lstStyle/>
          <a:p>
            <a:r>
              <a:rPr lang="en-US" b="1" dirty="0">
                <a:solidFill>
                  <a:srgbClr val="00B0F0"/>
                </a:solidFill>
              </a:rPr>
              <a:t>What is fill rate?</a:t>
            </a:r>
          </a:p>
          <a:p>
            <a:endParaRPr lang="en-US" dirty="0"/>
          </a:p>
          <a:p>
            <a:r>
              <a:rPr lang="en-US" sz="1500" dirty="0"/>
              <a:t>Fill rate is the success rate in receiving an add from an ad company when an ad is requested.</a:t>
            </a:r>
          </a:p>
          <a:p>
            <a:pPr marL="214313" indent="-214313">
              <a:buFont typeface="Wingdings" panose="05000000000000000000" pitchFamily="2" charset="2"/>
              <a:buChar char="Ø"/>
            </a:pPr>
            <a:r>
              <a:rPr lang="en-US" sz="1500" dirty="0"/>
              <a:t>Average fill rate in first half of 2011 for the top 40 ad networks was less than 18%.</a:t>
            </a:r>
          </a:p>
          <a:p>
            <a:pPr marL="214313" indent="-214313">
              <a:buFont typeface="Wingdings" panose="05000000000000000000" pitchFamily="2" charset="2"/>
              <a:buChar char="Ø"/>
            </a:pPr>
            <a:r>
              <a:rPr lang="en-US" sz="1500" dirty="0"/>
              <a:t>To achieve the fill rate developers need to integrate multiple ad libraries from different ad companies.</a:t>
            </a:r>
          </a:p>
          <a:p>
            <a:endParaRPr lang="en-US" sz="1350" dirty="0"/>
          </a:p>
        </p:txBody>
      </p:sp>
    </p:spTree>
    <p:extLst>
      <p:ext uri="{BB962C8B-B14F-4D97-AF65-F5344CB8AC3E}">
        <p14:creationId xmlns:p14="http://schemas.microsoft.com/office/powerpoint/2010/main" val="1398327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700" b="1" dirty="0">
                <a:solidFill>
                  <a:srgbClr val="00B0F0"/>
                </a:solidFill>
              </a:rPr>
              <a:t>Relationship between ad libraries and the user app ratings</a:t>
            </a:r>
          </a:p>
        </p:txBody>
      </p:sp>
      <p:sp>
        <p:nvSpPr>
          <p:cNvPr id="3" name="Content Placeholder 2"/>
          <p:cNvSpPr>
            <a:spLocks noGrp="1"/>
          </p:cNvSpPr>
          <p:nvPr>
            <p:ph idx="1"/>
          </p:nvPr>
        </p:nvSpPr>
        <p:spPr/>
        <p:txBody>
          <a:bodyPr>
            <a:normAutofit/>
          </a:bodyPr>
          <a:lstStyle/>
          <a:p>
            <a:pPr marL="0" indent="0">
              <a:buNone/>
            </a:pPr>
            <a:endParaRPr lang="en-US" sz="1500" dirty="0"/>
          </a:p>
          <a:p>
            <a:pPr marL="0" indent="0">
              <a:buNone/>
            </a:pPr>
            <a:r>
              <a:rPr lang="en-US" sz="1500" dirty="0"/>
              <a:t>This article deals with two issues, number of ad libraries commonly integrated in an app or if integrating several different ad libraries impacts an app’s rating.</a:t>
            </a:r>
          </a:p>
          <a:p>
            <a:pPr marL="0" indent="0">
              <a:buNone/>
            </a:pPr>
            <a:r>
              <a:rPr lang="en-US" sz="1500" dirty="0"/>
              <a:t>The user app ratings isn’t related to number of ad libraries integrated in an app, however certain specific ad libraries does have negative impact on app’s rating.</a:t>
            </a:r>
          </a:p>
          <a:p>
            <a:pPr marL="0" indent="0">
              <a:buNone/>
            </a:pPr>
            <a:r>
              <a:rPr lang="en-US" sz="1500" dirty="0"/>
              <a:t>Developers does integrate as many as 28 ad libraries in their app to maximize revenue.</a:t>
            </a:r>
          </a:p>
          <a:p>
            <a:pPr marL="0" indent="0" algn="ctr">
              <a:buNone/>
            </a:pPr>
            <a:endParaRPr lang="en-US" i="1" dirty="0" smtClean="0"/>
          </a:p>
          <a:p>
            <a:pPr marL="0" indent="0" algn="ctr">
              <a:buNone/>
            </a:pPr>
            <a:endParaRPr lang="en-US" sz="1800" i="1" dirty="0"/>
          </a:p>
          <a:p>
            <a:pPr marL="0" indent="0" algn="ctr">
              <a:buNone/>
            </a:pPr>
            <a:r>
              <a:rPr lang="en-US" sz="1800" i="1" dirty="0"/>
              <a:t>Adding an extra ad library doesn’t necessarily imply lower app rating</a:t>
            </a:r>
          </a:p>
        </p:txBody>
      </p:sp>
    </p:spTree>
    <p:extLst>
      <p:ext uri="{BB962C8B-B14F-4D97-AF65-F5344CB8AC3E}">
        <p14:creationId xmlns:p14="http://schemas.microsoft.com/office/powerpoint/2010/main" val="1781331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700" b="1" dirty="0">
                <a:solidFill>
                  <a:srgbClr val="00B0F0"/>
                </a:solidFill>
              </a:rPr>
              <a:t>Study data collection</a:t>
            </a:r>
          </a:p>
        </p:txBody>
      </p:sp>
      <p:sp>
        <p:nvSpPr>
          <p:cNvPr id="3" name="Content Placeholder 2"/>
          <p:cNvSpPr>
            <a:spLocks noGrp="1"/>
          </p:cNvSpPr>
          <p:nvPr>
            <p:ph idx="1"/>
          </p:nvPr>
        </p:nvSpPr>
        <p:spPr>
          <a:xfrm>
            <a:off x="628650" y="2226469"/>
            <a:ext cx="8196173" cy="3450791"/>
          </a:xfrm>
        </p:spPr>
        <p:txBody>
          <a:bodyPr>
            <a:normAutofit/>
          </a:bodyPr>
          <a:lstStyle/>
          <a:p>
            <a:pPr marL="0" indent="0">
              <a:buNone/>
            </a:pPr>
            <a:endParaRPr lang="en-US" sz="1500" dirty="0"/>
          </a:p>
          <a:p>
            <a:pPr marL="0" indent="0">
              <a:buNone/>
            </a:pPr>
            <a:endParaRPr lang="en-US" sz="1500" dirty="0"/>
          </a:p>
          <a:p>
            <a:pPr marL="0" indent="0">
              <a:buNone/>
            </a:pPr>
            <a:r>
              <a:rPr lang="en-US" sz="1500" dirty="0"/>
              <a:t>Analyzation was done on 519,739 app version distributed in 236,245 different android apps.</a:t>
            </a:r>
          </a:p>
          <a:p>
            <a:pPr>
              <a:buFont typeface="Wingdings" panose="05000000000000000000" pitchFamily="2" charset="2"/>
              <a:buChar char="Ø"/>
            </a:pPr>
            <a:r>
              <a:rPr lang="en-US" sz="1500" dirty="0"/>
              <a:t>There are over 27 google paly categories in google app store.</a:t>
            </a:r>
          </a:p>
          <a:p>
            <a:pPr>
              <a:buFont typeface="Wingdings" panose="05000000000000000000" pitchFamily="2" charset="2"/>
              <a:buChar char="Ø"/>
            </a:pPr>
            <a:r>
              <a:rPr lang="en-US" sz="1500" dirty="0"/>
              <a:t>Entertainment category having more than 20000 apps (highest).</a:t>
            </a:r>
          </a:p>
          <a:p>
            <a:pPr>
              <a:buFont typeface="Wingdings" panose="05000000000000000000" pitchFamily="2" charset="2"/>
              <a:buChar char="Ø"/>
            </a:pPr>
            <a:r>
              <a:rPr lang="en-US" sz="1500" dirty="0"/>
              <a:t>Weather category having more than 1000 apps (lowest).</a:t>
            </a:r>
          </a:p>
          <a:p>
            <a:pPr marL="0" indent="0">
              <a:buNone/>
            </a:pPr>
            <a:endParaRPr lang="en-US" sz="1500" dirty="0"/>
          </a:p>
        </p:txBody>
      </p:sp>
    </p:spTree>
    <p:extLst>
      <p:ext uri="{BB962C8B-B14F-4D97-AF65-F5344CB8AC3E}">
        <p14:creationId xmlns:p14="http://schemas.microsoft.com/office/powerpoint/2010/main" val="772191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solidFill>
                  <a:srgbClr val="00B0F0"/>
                </a:solidFill>
              </a:rPr>
              <a:t>Crawling Google play</a:t>
            </a:r>
          </a:p>
        </p:txBody>
      </p:sp>
      <p:sp>
        <p:nvSpPr>
          <p:cNvPr id="3" name="Content Placeholder 2"/>
          <p:cNvSpPr>
            <a:spLocks noGrp="1"/>
          </p:cNvSpPr>
          <p:nvPr>
            <p:ph idx="1"/>
          </p:nvPr>
        </p:nvSpPr>
        <p:spPr/>
        <p:txBody>
          <a:bodyPr/>
          <a:lstStyle/>
          <a:p>
            <a:pPr marL="0" indent="0">
              <a:buNone/>
            </a:pPr>
            <a:endParaRPr lang="en-US" sz="1500" dirty="0"/>
          </a:p>
          <a:p>
            <a:pPr marL="0" indent="0">
              <a:buNone/>
            </a:pPr>
            <a:r>
              <a:rPr lang="en-US" sz="1500" dirty="0"/>
              <a:t>In 2011 study was done on google play app store once a day during first half of the year and twice a day during second half of the year.</a:t>
            </a:r>
          </a:p>
          <a:p>
            <a:pPr marL="0" indent="0">
              <a:buNone/>
            </a:pPr>
            <a:r>
              <a:rPr lang="en-US" sz="1500" dirty="0"/>
              <a:t>A set of 625,067 app version distributed across 281,079 mobile apps were obtained.</a:t>
            </a:r>
          </a:p>
          <a:p>
            <a:pPr marL="0" indent="0">
              <a:buNone/>
            </a:pPr>
            <a:r>
              <a:rPr lang="en-US" sz="1500" dirty="0"/>
              <a:t>Google play classifies apps into 27 different categories.</a:t>
            </a:r>
          </a:p>
          <a:p>
            <a:pPr marL="0" indent="0">
              <a:buNone/>
            </a:pPr>
            <a:r>
              <a:rPr lang="en-US" sz="1500" dirty="0"/>
              <a:t>For each app version that was free to download , datasets contained two elements.</a:t>
            </a:r>
          </a:p>
          <a:p>
            <a:pPr>
              <a:buFont typeface="Wingdings" panose="05000000000000000000" pitchFamily="2" charset="2"/>
              <a:buChar char="Ø"/>
            </a:pPr>
            <a:r>
              <a:rPr lang="en-US" sz="1500" dirty="0"/>
              <a:t>The binary in the Android specific packaging format (APK).</a:t>
            </a:r>
          </a:p>
          <a:p>
            <a:pPr>
              <a:buFont typeface="Wingdings" panose="05000000000000000000" pitchFamily="2" charset="2"/>
              <a:buChar char="Ø"/>
            </a:pPr>
            <a:r>
              <a:rPr lang="en-US" sz="1500" dirty="0"/>
              <a:t>App-store-specific metadata information for each app version.</a:t>
            </a:r>
          </a:p>
          <a:p>
            <a:pPr>
              <a:buFont typeface="Wingdings" panose="05000000000000000000" pitchFamily="2" charset="2"/>
              <a:buChar char="Ø"/>
            </a:pPr>
            <a:endParaRPr lang="en-US" dirty="0" smtClean="0"/>
          </a:p>
          <a:p>
            <a:pPr marL="0" indent="0">
              <a:buNone/>
            </a:pPr>
            <a:endParaRPr lang="en-US" dirty="0"/>
          </a:p>
        </p:txBody>
      </p:sp>
    </p:spTree>
    <p:extLst>
      <p:ext uri="{BB962C8B-B14F-4D97-AF65-F5344CB8AC3E}">
        <p14:creationId xmlns:p14="http://schemas.microsoft.com/office/powerpoint/2010/main" val="970508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83" y="212389"/>
            <a:ext cx="4337221" cy="961038"/>
          </a:xfrm>
        </p:spPr>
        <p:txBody>
          <a:bodyPr>
            <a:normAutofit/>
          </a:bodyPr>
          <a:lstStyle/>
          <a:p>
            <a:r>
              <a:rPr lang="en-US" sz="2400" b="1" dirty="0" smtClean="0">
                <a:solidFill>
                  <a:srgbClr val="00B0F0"/>
                </a:solidFill>
              </a:rPr>
              <a:t>Extracting App Bytecode</a:t>
            </a:r>
            <a:endParaRPr lang="en-US" sz="2400" dirty="0">
              <a:solidFill>
                <a:schemeClr val="tx2">
                  <a:lumMod val="40000"/>
                  <a:lumOff val="60000"/>
                </a:schemeClr>
              </a:solidFill>
            </a:endParaRPr>
          </a:p>
        </p:txBody>
      </p:sp>
      <p:sp>
        <p:nvSpPr>
          <p:cNvPr id="4" name="Content Placeholder 2"/>
          <p:cNvSpPr txBox="1">
            <a:spLocks/>
          </p:cNvSpPr>
          <p:nvPr/>
        </p:nvSpPr>
        <p:spPr>
          <a:xfrm>
            <a:off x="370703" y="1186254"/>
            <a:ext cx="8600302" cy="5210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a:t>App developers integrate ad </a:t>
            </a:r>
            <a:r>
              <a:rPr lang="en-US" sz="1600" dirty="0" smtClean="0"/>
              <a:t>libraries </a:t>
            </a:r>
            <a:r>
              <a:rPr lang="en-US" sz="1600" dirty="0"/>
              <a:t>into the APK in order to use the ad libraries’ APIs. </a:t>
            </a:r>
          </a:p>
        </p:txBody>
      </p:sp>
      <p:sp>
        <p:nvSpPr>
          <p:cNvPr id="5" name="Content Placeholder 2"/>
          <p:cNvSpPr txBox="1">
            <a:spLocks/>
          </p:cNvSpPr>
          <p:nvPr/>
        </p:nvSpPr>
        <p:spPr>
          <a:xfrm>
            <a:off x="370703" y="1804088"/>
            <a:ext cx="8600302" cy="74346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A</a:t>
            </a:r>
            <a:r>
              <a:rPr lang="en-US" sz="1600" dirty="0" smtClean="0"/>
              <a:t>pps </a:t>
            </a:r>
            <a:r>
              <a:rPr lang="en-US" sz="1600" dirty="0"/>
              <a:t>are packaged in the APK </a:t>
            </a:r>
            <a:r>
              <a:rPr lang="en-US" sz="1600" dirty="0" smtClean="0"/>
              <a:t>format</a:t>
            </a:r>
            <a:r>
              <a:rPr lang="en-US" sz="1600" dirty="0"/>
              <a:t> </a:t>
            </a:r>
            <a:r>
              <a:rPr lang="en-US" sz="1600" dirty="0" smtClean="0"/>
              <a:t>and authors </a:t>
            </a:r>
            <a:r>
              <a:rPr lang="en-US" sz="1600" dirty="0"/>
              <a:t>only </a:t>
            </a:r>
            <a:r>
              <a:rPr lang="en-US" sz="1600" dirty="0" smtClean="0"/>
              <a:t>had </a:t>
            </a:r>
            <a:r>
              <a:rPr lang="en-US" sz="1600" dirty="0"/>
              <a:t>access to the app’s </a:t>
            </a:r>
            <a:r>
              <a:rPr lang="en-US" sz="1600" dirty="0" err="1"/>
              <a:t>Dalvik</a:t>
            </a:r>
            <a:r>
              <a:rPr lang="en-US" sz="1600" dirty="0"/>
              <a:t> bytecode, which contains both application and library classes</a:t>
            </a:r>
            <a:r>
              <a:rPr lang="en-US" sz="1600" dirty="0" smtClean="0"/>
              <a:t>.</a:t>
            </a:r>
            <a:endParaRPr lang="en-US" sz="1600" dirty="0"/>
          </a:p>
        </p:txBody>
      </p:sp>
      <p:sp>
        <p:nvSpPr>
          <p:cNvPr id="8" name="Content Placeholder 2"/>
          <p:cNvSpPr txBox="1">
            <a:spLocks/>
          </p:cNvSpPr>
          <p:nvPr/>
        </p:nvSpPr>
        <p:spPr>
          <a:xfrm>
            <a:off x="370703" y="3488722"/>
            <a:ext cx="8600302" cy="9288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smtClean="0"/>
              <a:t>To extract </a:t>
            </a:r>
            <a:r>
              <a:rPr lang="en-US" sz="1600" dirty="0"/>
              <a:t>the fully </a:t>
            </a:r>
            <a:r>
              <a:rPr lang="en-US" sz="1600" dirty="0" smtClean="0"/>
              <a:t>qualified </a:t>
            </a:r>
            <a:r>
              <a:rPr lang="en-US" sz="1600" dirty="0"/>
              <a:t>class names </a:t>
            </a:r>
            <a:r>
              <a:rPr lang="en-US" sz="1600" dirty="0" smtClean="0"/>
              <a:t>and </a:t>
            </a:r>
            <a:r>
              <a:rPr lang="en-US" sz="1600" dirty="0"/>
              <a:t>their corresponding set of method names (APIs) for each class in each </a:t>
            </a:r>
            <a:r>
              <a:rPr lang="en-US" sz="1600" dirty="0" smtClean="0"/>
              <a:t>app, they used </a:t>
            </a:r>
            <a:r>
              <a:rPr lang="en-US" sz="1600" dirty="0"/>
              <a:t>Apache BCEL </a:t>
            </a:r>
            <a:r>
              <a:rPr lang="en-US" sz="1600" dirty="0" smtClean="0"/>
              <a:t>library (http</a:t>
            </a:r>
            <a:r>
              <a:rPr lang="en-US" sz="1600" dirty="0"/>
              <a:t>:// </a:t>
            </a:r>
            <a:r>
              <a:rPr lang="en-US" sz="1600" dirty="0" err="1"/>
              <a:t>commons.apache.org</a:t>
            </a:r>
            <a:r>
              <a:rPr lang="en-US" sz="1600" dirty="0"/>
              <a:t>/</a:t>
            </a:r>
            <a:r>
              <a:rPr lang="en-US" sz="1600" dirty="0" err="1"/>
              <a:t>bcel</a:t>
            </a:r>
            <a:r>
              <a:rPr lang="en-US" sz="1600" dirty="0" smtClean="0"/>
              <a:t>/).</a:t>
            </a:r>
            <a:endParaRPr lang="en-US" sz="1600" dirty="0"/>
          </a:p>
          <a:p>
            <a:pPr algn="just">
              <a:buFont typeface="Wingdings" charset="2"/>
              <a:buChar char="Ø"/>
            </a:pPr>
            <a:endParaRPr lang="en-US" sz="1600" dirty="0"/>
          </a:p>
        </p:txBody>
      </p:sp>
      <p:sp>
        <p:nvSpPr>
          <p:cNvPr id="10" name="Content Placeholder 2"/>
          <p:cNvSpPr txBox="1">
            <a:spLocks/>
          </p:cNvSpPr>
          <p:nvPr/>
        </p:nvSpPr>
        <p:spPr>
          <a:xfrm>
            <a:off x="370703" y="2644346"/>
            <a:ext cx="8600302" cy="69197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smtClean="0"/>
              <a:t>To extract </a:t>
            </a:r>
            <a:r>
              <a:rPr lang="en-US" sz="1600" dirty="0"/>
              <a:t>the Java byte- code from the APKs </a:t>
            </a:r>
            <a:r>
              <a:rPr lang="en-US" sz="1600" dirty="0" smtClean="0"/>
              <a:t>they used </a:t>
            </a:r>
            <a:r>
              <a:rPr lang="en-US" sz="1600" dirty="0"/>
              <a:t>an open source tool </a:t>
            </a:r>
            <a:r>
              <a:rPr lang="en-US" sz="1600" dirty="0" smtClean="0"/>
              <a:t>dex2jar (http</a:t>
            </a:r>
            <a:r>
              <a:rPr lang="en-US" sz="1600" dirty="0"/>
              <a:t>://</a:t>
            </a:r>
            <a:r>
              <a:rPr lang="en-US" sz="1600" dirty="0" err="1" smtClean="0"/>
              <a:t>code.google.com</a:t>
            </a:r>
            <a:r>
              <a:rPr lang="en-US" sz="1600" dirty="0" smtClean="0"/>
              <a:t>/p/dex2jar).</a:t>
            </a:r>
            <a:endParaRPr lang="en-US" sz="1600" dirty="0"/>
          </a:p>
          <a:p>
            <a:pPr algn="just">
              <a:buFont typeface="Wingdings" charset="2"/>
              <a:buChar char="Ø"/>
            </a:pPr>
            <a:endParaRPr lang="en-US" sz="1600" dirty="0"/>
          </a:p>
        </p:txBody>
      </p:sp>
      <p:sp>
        <p:nvSpPr>
          <p:cNvPr id="11" name="Content Placeholder 2"/>
          <p:cNvSpPr txBox="1">
            <a:spLocks/>
          </p:cNvSpPr>
          <p:nvPr/>
        </p:nvSpPr>
        <p:spPr>
          <a:xfrm>
            <a:off x="370703" y="4569938"/>
            <a:ext cx="8600302" cy="7928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smtClean="0"/>
              <a:t>	After </a:t>
            </a:r>
            <a:r>
              <a:rPr lang="en-US" sz="1600" dirty="0"/>
              <a:t>this process, </a:t>
            </a:r>
            <a:r>
              <a:rPr lang="en-US" sz="1600" dirty="0" smtClean="0"/>
              <a:t>they </a:t>
            </a:r>
            <a:r>
              <a:rPr lang="en-US" sz="1600" dirty="0"/>
              <a:t>ended up with 519,739 app versions of 236,245 different </a:t>
            </a:r>
            <a:r>
              <a:rPr lang="en-US" sz="1600" dirty="0" smtClean="0"/>
              <a:t>apps</a:t>
            </a:r>
            <a:r>
              <a:rPr lang="en-US" sz="1600" dirty="0"/>
              <a:t> </a:t>
            </a:r>
            <a:r>
              <a:rPr lang="en-US" sz="1600" dirty="0" smtClean="0"/>
              <a:t>and stored in a database and </a:t>
            </a:r>
            <a:r>
              <a:rPr lang="en-US" sz="1600" dirty="0"/>
              <a:t>then used this data to identify the ad libraries in each app. </a:t>
            </a:r>
          </a:p>
        </p:txBody>
      </p:sp>
    </p:spTree>
    <p:extLst>
      <p:ext uri="{BB962C8B-B14F-4D97-AF65-F5344CB8AC3E}">
        <p14:creationId xmlns:p14="http://schemas.microsoft.com/office/powerpoint/2010/main" val="30066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90583" y="212389"/>
            <a:ext cx="4337221" cy="839797"/>
          </a:xfrm>
        </p:spPr>
        <p:txBody>
          <a:bodyPr>
            <a:normAutofit/>
          </a:bodyPr>
          <a:lstStyle/>
          <a:p>
            <a:r>
              <a:rPr lang="en-US" sz="2400" b="1" dirty="0" smtClean="0">
                <a:solidFill>
                  <a:srgbClr val="00B0F0"/>
                </a:solidFill>
              </a:rPr>
              <a:t>Identifying Ad Libraries</a:t>
            </a:r>
            <a:endParaRPr lang="en-US" sz="2400" dirty="0">
              <a:solidFill>
                <a:schemeClr val="tx2">
                  <a:lumMod val="40000"/>
                  <a:lumOff val="60000"/>
                </a:schemeClr>
              </a:solidFill>
            </a:endParaRPr>
          </a:p>
        </p:txBody>
      </p:sp>
      <p:sp>
        <p:nvSpPr>
          <p:cNvPr id="6" name="Content Placeholder 2"/>
          <p:cNvSpPr txBox="1">
            <a:spLocks/>
          </p:cNvSpPr>
          <p:nvPr/>
        </p:nvSpPr>
        <p:spPr>
          <a:xfrm>
            <a:off x="370703" y="1186254"/>
            <a:ext cx="8600302" cy="5210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smtClean="0"/>
              <a:t>Steps followed to identify the </a:t>
            </a:r>
            <a:r>
              <a:rPr lang="en-US" sz="1600" dirty="0"/>
              <a:t>ad libraries: </a:t>
            </a:r>
          </a:p>
        </p:txBody>
      </p:sp>
      <p:sp>
        <p:nvSpPr>
          <p:cNvPr id="7" name="Content Placeholder 2"/>
          <p:cNvSpPr txBox="1">
            <a:spLocks/>
          </p:cNvSpPr>
          <p:nvPr/>
        </p:nvSpPr>
        <p:spPr>
          <a:xfrm>
            <a:off x="370703" y="1809391"/>
            <a:ext cx="8600302" cy="10108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For each fully </a:t>
            </a:r>
            <a:r>
              <a:rPr lang="en-US" sz="1600" dirty="0" smtClean="0"/>
              <a:t>qualified </a:t>
            </a:r>
            <a:r>
              <a:rPr lang="en-US" sz="1600" dirty="0"/>
              <a:t>class name, perform a Web search for the package name to </a:t>
            </a:r>
            <a:r>
              <a:rPr lang="en-US" sz="1600" dirty="0" smtClean="0"/>
              <a:t>find </a:t>
            </a:r>
            <a:r>
              <a:rPr lang="en-US" sz="1600" dirty="0"/>
              <a:t>the website of the ad library </a:t>
            </a:r>
            <a:r>
              <a:rPr lang="en-US" sz="1600" dirty="0" smtClean="0"/>
              <a:t>provider </a:t>
            </a:r>
            <a:r>
              <a:rPr lang="en-US" sz="1600" dirty="0"/>
              <a:t>(the ad company) and verify that the name of the library found is a real ad company</a:t>
            </a:r>
            <a:r>
              <a:rPr lang="en-US" sz="1600" dirty="0" smtClean="0"/>
              <a:t>.</a:t>
            </a:r>
            <a:endParaRPr lang="en-US" sz="1600" dirty="0"/>
          </a:p>
        </p:txBody>
      </p:sp>
      <p:sp>
        <p:nvSpPr>
          <p:cNvPr id="8" name="Content Placeholder 2"/>
          <p:cNvSpPr txBox="1">
            <a:spLocks/>
          </p:cNvSpPr>
          <p:nvPr/>
        </p:nvSpPr>
        <p:spPr>
          <a:xfrm>
            <a:off x="370703" y="2922339"/>
            <a:ext cx="8600302" cy="7766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If an ad library website is found, add the package name to the set of ad libraries. Other- wise, discard it</a:t>
            </a:r>
            <a:r>
              <a:rPr lang="en-US" sz="1600" dirty="0" smtClean="0"/>
              <a:t>.</a:t>
            </a:r>
            <a:endParaRPr lang="en-US" sz="1600" dirty="0"/>
          </a:p>
        </p:txBody>
      </p:sp>
      <p:sp>
        <p:nvSpPr>
          <p:cNvPr id="9" name="Content Placeholder 2"/>
          <p:cNvSpPr txBox="1">
            <a:spLocks/>
          </p:cNvSpPr>
          <p:nvPr/>
        </p:nvSpPr>
        <p:spPr>
          <a:xfrm>
            <a:off x="370703" y="3878241"/>
            <a:ext cx="8600302" cy="73600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Filter out from the database all the class names that belong to the package name </a:t>
            </a:r>
            <a:r>
              <a:rPr lang="en-US" sz="1600" dirty="0" smtClean="0"/>
              <a:t>identified </a:t>
            </a:r>
            <a:r>
              <a:rPr lang="en-US" sz="1600" dirty="0"/>
              <a:t>in step 1</a:t>
            </a:r>
            <a:r>
              <a:rPr lang="en-US" sz="1600" dirty="0" smtClean="0"/>
              <a:t>.</a:t>
            </a:r>
            <a:endParaRPr lang="en-US" sz="1600" dirty="0"/>
          </a:p>
        </p:txBody>
      </p:sp>
      <p:sp>
        <p:nvSpPr>
          <p:cNvPr id="10" name="Content Placeholder 2"/>
          <p:cNvSpPr txBox="1">
            <a:spLocks/>
          </p:cNvSpPr>
          <p:nvPr/>
        </p:nvSpPr>
        <p:spPr>
          <a:xfrm>
            <a:off x="370703" y="4793537"/>
            <a:ext cx="8600302" cy="5277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Repeat this process for </a:t>
            </a:r>
            <a:r>
              <a:rPr lang="en-US" sz="1600"/>
              <a:t>each </a:t>
            </a:r>
            <a:r>
              <a:rPr lang="en-US" sz="1600" smtClean="0"/>
              <a:t>remaining </a:t>
            </a:r>
            <a:r>
              <a:rPr lang="en-US" sz="1600" dirty="0"/>
              <a:t>class name</a:t>
            </a:r>
            <a:r>
              <a:rPr lang="en-US" sz="1600" dirty="0" smtClean="0"/>
              <a:t>.</a:t>
            </a:r>
            <a:endParaRPr lang="en-US" sz="1600" dirty="0"/>
          </a:p>
        </p:txBody>
      </p:sp>
    </p:spTree>
    <p:extLst>
      <p:ext uri="{BB962C8B-B14F-4D97-AF65-F5344CB8AC3E}">
        <p14:creationId xmlns:p14="http://schemas.microsoft.com/office/powerpoint/2010/main" val="21526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70703" y="2420077"/>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The most frequent, fully </a:t>
            </a:r>
            <a:r>
              <a:rPr lang="en-US" sz="1600" dirty="0" smtClean="0"/>
              <a:t>qualified </a:t>
            </a:r>
            <a:r>
              <a:rPr lang="en-US" sz="1600" dirty="0"/>
              <a:t>class was </a:t>
            </a:r>
            <a:r>
              <a:rPr lang="en-US" sz="1600" dirty="0" err="1" smtClean="0"/>
              <a:t>com.google.ads.AdActivity</a:t>
            </a:r>
            <a:r>
              <a:rPr lang="en-US" sz="1600" dirty="0"/>
              <a:t>, with 149,321 repetitions. </a:t>
            </a:r>
          </a:p>
        </p:txBody>
      </p:sp>
      <p:sp>
        <p:nvSpPr>
          <p:cNvPr id="5" name="Title 1"/>
          <p:cNvSpPr txBox="1">
            <a:spLocks/>
          </p:cNvSpPr>
          <p:nvPr/>
        </p:nvSpPr>
        <p:spPr>
          <a:xfrm>
            <a:off x="1460501" y="445488"/>
            <a:ext cx="5156200" cy="663911"/>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r>
              <a:rPr lang="en-US" sz="2400" b="1" dirty="0" smtClean="0">
                <a:solidFill>
                  <a:srgbClr val="00B0F0"/>
                </a:solidFill>
              </a:rPr>
              <a:t>Identifying Ad Libraries </a:t>
            </a:r>
            <a:r>
              <a:rPr lang="en-US" sz="1600" b="1" dirty="0" smtClean="0">
                <a:solidFill>
                  <a:srgbClr val="00B0F0"/>
                </a:solidFill>
              </a:rPr>
              <a:t>Contd.</a:t>
            </a:r>
            <a:endParaRPr lang="en-US" sz="1600" dirty="0">
              <a:solidFill>
                <a:srgbClr val="00B0F0"/>
              </a:solidFill>
            </a:endParaRPr>
          </a:p>
        </p:txBody>
      </p:sp>
      <p:sp>
        <p:nvSpPr>
          <p:cNvPr id="6" name="Content Placeholder 2"/>
          <p:cNvSpPr txBox="1">
            <a:spLocks/>
          </p:cNvSpPr>
          <p:nvPr/>
        </p:nvSpPr>
        <p:spPr>
          <a:xfrm>
            <a:off x="370703" y="3422089"/>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More than half (51.21 percent) of the studied Android apps (236,245) had at least one </a:t>
            </a:r>
            <a:r>
              <a:rPr lang="en-US" sz="1600" dirty="0" smtClean="0"/>
              <a:t>  ad </a:t>
            </a:r>
            <a:r>
              <a:rPr lang="en-US" sz="1600" dirty="0"/>
              <a:t>library</a:t>
            </a:r>
            <a:r>
              <a:rPr lang="en-US" sz="1600" dirty="0" smtClean="0"/>
              <a:t>.</a:t>
            </a:r>
            <a:endParaRPr lang="en-US" sz="1600" dirty="0"/>
          </a:p>
        </p:txBody>
      </p:sp>
      <p:sp>
        <p:nvSpPr>
          <p:cNvPr id="7" name="Content Placeholder 2"/>
          <p:cNvSpPr txBox="1">
            <a:spLocks/>
          </p:cNvSpPr>
          <p:nvPr/>
        </p:nvSpPr>
        <p:spPr>
          <a:xfrm>
            <a:off x="370703" y="4424101"/>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T</a:t>
            </a:r>
            <a:r>
              <a:rPr lang="en-US" sz="1600" dirty="0" smtClean="0"/>
              <a:t>hey had identified </a:t>
            </a:r>
            <a:r>
              <a:rPr lang="en-US" sz="1600" dirty="0"/>
              <a:t>72 different ad libraries that were used by apps in our study and </a:t>
            </a:r>
            <a:r>
              <a:rPr lang="en-US" sz="1600" dirty="0" smtClean="0"/>
              <a:t>obtained the </a:t>
            </a:r>
            <a:r>
              <a:rPr lang="en-US" sz="1600" dirty="0"/>
              <a:t>unique package </a:t>
            </a:r>
            <a:r>
              <a:rPr lang="en-US" sz="1600" dirty="0" smtClean="0"/>
              <a:t>name </a:t>
            </a:r>
            <a:r>
              <a:rPr lang="en-US" sz="1600" dirty="0"/>
              <a:t>that </a:t>
            </a:r>
            <a:r>
              <a:rPr lang="en-US" sz="1600" dirty="0" smtClean="0"/>
              <a:t>identifies </a:t>
            </a:r>
            <a:r>
              <a:rPr lang="en-US" sz="1600" dirty="0"/>
              <a:t>each of these ad libraries</a:t>
            </a:r>
            <a:r>
              <a:rPr lang="en-US" sz="1600" dirty="0" smtClean="0"/>
              <a:t>.</a:t>
            </a:r>
            <a:endParaRPr lang="en-US" sz="1600" dirty="0"/>
          </a:p>
        </p:txBody>
      </p:sp>
      <p:sp>
        <p:nvSpPr>
          <p:cNvPr id="8" name="Content Placeholder 2"/>
          <p:cNvSpPr txBox="1">
            <a:spLocks/>
          </p:cNvSpPr>
          <p:nvPr/>
        </p:nvSpPr>
        <p:spPr>
          <a:xfrm>
            <a:off x="370703" y="1418065"/>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a:t>T</a:t>
            </a:r>
            <a:r>
              <a:rPr lang="en-US" sz="1600" smtClean="0"/>
              <a:t>hey </a:t>
            </a:r>
            <a:r>
              <a:rPr lang="en-US" sz="1600"/>
              <a:t>repeated this process until a class name was repeated no more than 200 times in the database</a:t>
            </a:r>
            <a:r>
              <a:rPr lang="en-US" sz="1600" smtClean="0"/>
              <a:t>.</a:t>
            </a:r>
            <a:endParaRPr lang="en-US" sz="1600"/>
          </a:p>
        </p:txBody>
      </p:sp>
    </p:spTree>
    <p:extLst>
      <p:ext uri="{BB962C8B-B14F-4D97-AF65-F5344CB8AC3E}">
        <p14:creationId xmlns:p14="http://schemas.microsoft.com/office/powerpoint/2010/main" val="15682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TotalTime>
  <Words>1876</Words>
  <Application>Microsoft Macintosh PowerPoint</Application>
  <PresentationFormat>On-screen Show (4:3)</PresentationFormat>
  <Paragraphs>139</Paragraphs>
  <Slides>22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Apple Chancery</vt:lpstr>
      <vt:lpstr>Calibri</vt:lpstr>
      <vt:lpstr>Courier New</vt:lpstr>
      <vt:lpstr>Helvetica</vt:lpstr>
      <vt:lpstr>Wingdings</vt:lpstr>
      <vt:lpstr>Arial</vt:lpstr>
      <vt:lpstr>Office Theme</vt:lpstr>
      <vt:lpstr>Custom Design</vt:lpstr>
      <vt:lpstr>Impact of Ad Libraries on Ratings of Android Mobile Apps</vt:lpstr>
      <vt:lpstr>Introduction:</vt:lpstr>
      <vt:lpstr>PowerPoint Presentation</vt:lpstr>
      <vt:lpstr>Relationship between ad libraries and the user app ratings</vt:lpstr>
      <vt:lpstr>Study data collection</vt:lpstr>
      <vt:lpstr>Crawling Google play</vt:lpstr>
      <vt:lpstr>Extracting App Bytecode</vt:lpstr>
      <vt:lpstr>Identifying Ad Libraries</vt:lpstr>
      <vt:lpstr>PowerPoint Presentation</vt:lpstr>
      <vt:lpstr>PowerPoint Presentation</vt:lpstr>
      <vt:lpstr>PowerPoint Presentation</vt:lpstr>
      <vt:lpstr>Effect of increase in number of ad Libraries</vt:lpstr>
      <vt:lpstr>App Rating</vt:lpstr>
      <vt:lpstr>App Rating (Cont..)</vt:lpstr>
      <vt:lpstr>Number of Ad libraries Vs User rating</vt:lpstr>
      <vt:lpstr>Relation Between ad libraries and App Rating</vt:lpstr>
      <vt:lpstr>Specific Ad libraries</vt:lpstr>
      <vt:lpstr>Graph</vt:lpstr>
      <vt:lpstr>Analysis on Three ad Libraries </vt:lpstr>
      <vt:lpstr>Analysis on Three ad Libraries (Cont..)</vt:lpstr>
      <vt:lpstr>Analysis on Three ad Libraries (Cont..)</vt:lpstr>
      <vt:lpstr>Conclusions</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Pericharla, Sree Rama Raju (UMKC-Student)</cp:lastModifiedBy>
  <cp:revision>18</cp:revision>
  <dcterms:created xsi:type="dcterms:W3CDTF">2014-01-29T16:47:28Z</dcterms:created>
  <dcterms:modified xsi:type="dcterms:W3CDTF">2016-04-14T09:47:28Z</dcterms:modified>
</cp:coreProperties>
</file>