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5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13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6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8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7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7AE797-EB1F-41CC-B164-45E3DBC53E9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72B73D3-6535-4469-B206-93EAB73A0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machine-learning-databases/heart-disease/processed-Cleveland.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98764"/>
            <a:ext cx="10058400" cy="1976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</a:t>
            </a:r>
            <a:br>
              <a:rPr lang="en-US" dirty="0" smtClean="0"/>
            </a:br>
            <a:r>
              <a:rPr lang="en-US" sz="4000" dirty="0" smtClean="0"/>
              <a:t>(Senior) Machine Learning Engineer Position</a:t>
            </a:r>
            <a:br>
              <a:rPr lang="en-US" sz="4000" dirty="0" smtClean="0"/>
            </a:br>
            <a:r>
              <a:rPr lang="en-US" sz="4000" dirty="0" smtClean="0"/>
              <a:t>(Prediction of Heart Disease)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Sreeram</a:t>
            </a:r>
            <a:r>
              <a:rPr lang="en-US" sz="2800" dirty="0" smtClean="0"/>
              <a:t> Jagannathan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002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6342"/>
          </a:xfrm>
        </p:spPr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153" y="1180715"/>
            <a:ext cx="10058400" cy="55433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Dataset </a:t>
            </a:r>
            <a:r>
              <a:rPr lang="en-US" dirty="0"/>
              <a:t>download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archive.ics.uci.edu/ml/machine-learning-databases/heart-disease/processed-Cleveland.data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Preprocessing</a:t>
            </a:r>
          </a:p>
          <a:p>
            <a:pPr lvl="3"/>
            <a:r>
              <a:rPr lang="en-US" dirty="0" smtClean="0"/>
              <a:t>Handle NA’s, missing values and correct datatypes</a:t>
            </a:r>
          </a:p>
          <a:p>
            <a:r>
              <a:rPr lang="en-US" dirty="0" smtClean="0"/>
              <a:t>Understanding the dataset</a:t>
            </a:r>
          </a:p>
          <a:p>
            <a:pPr lvl="3"/>
            <a:r>
              <a:rPr lang="en-US" dirty="0" smtClean="0"/>
              <a:t>Histograms and plots of different attributes</a:t>
            </a:r>
          </a:p>
          <a:p>
            <a:r>
              <a:rPr lang="en-US" dirty="0" smtClean="0"/>
              <a:t>Model Selection (Binary Classification Disease/</a:t>
            </a:r>
            <a:r>
              <a:rPr lang="en-US" dirty="0" err="1" smtClean="0"/>
              <a:t>noDisease</a:t>
            </a:r>
            <a:r>
              <a:rPr lang="en-US" dirty="0" smtClean="0"/>
              <a:t>)</a:t>
            </a:r>
            <a:endParaRPr lang="en-US" dirty="0"/>
          </a:p>
          <a:p>
            <a:pPr lvl="3"/>
            <a:r>
              <a:rPr lang="en-US" dirty="0" smtClean="0"/>
              <a:t>Compare </a:t>
            </a:r>
            <a:r>
              <a:rPr lang="en-US" dirty="0" err="1" smtClean="0"/>
              <a:t>LogisticRegression</a:t>
            </a:r>
            <a:r>
              <a:rPr lang="en-US" dirty="0" smtClean="0"/>
              <a:t>, </a:t>
            </a:r>
            <a:r>
              <a:rPr lang="en-US" dirty="0" err="1" smtClean="0"/>
              <a:t>RandomForest</a:t>
            </a:r>
            <a:r>
              <a:rPr lang="en-US" dirty="0" smtClean="0"/>
              <a:t>(Tree-based),</a:t>
            </a:r>
            <a:endParaRPr lang="en-US" dirty="0"/>
          </a:p>
          <a:p>
            <a:pPr marL="685800" lvl="3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XgBoost</a:t>
            </a:r>
            <a:r>
              <a:rPr lang="en-US" dirty="0" smtClean="0"/>
              <a:t>(</a:t>
            </a:r>
            <a:r>
              <a:rPr lang="en-US" dirty="0" err="1" smtClean="0"/>
              <a:t>GradientDescent</a:t>
            </a:r>
            <a:r>
              <a:rPr lang="en-US" dirty="0" smtClean="0"/>
              <a:t>) and Neural Network.</a:t>
            </a:r>
            <a:endParaRPr lang="en-US" dirty="0"/>
          </a:p>
          <a:p>
            <a:r>
              <a:rPr lang="en-US" dirty="0" smtClean="0"/>
              <a:t>Steps </a:t>
            </a:r>
          </a:p>
          <a:p>
            <a:pPr lvl="3"/>
            <a:r>
              <a:rPr lang="en-US" dirty="0" err="1" smtClean="0"/>
              <a:t>Hyperparameter</a:t>
            </a:r>
            <a:r>
              <a:rPr lang="en-US" dirty="0" smtClean="0"/>
              <a:t> tuning(</a:t>
            </a:r>
            <a:r>
              <a:rPr lang="en-US" dirty="0" err="1" smtClean="0"/>
              <a:t>GridSearchCV</a:t>
            </a:r>
            <a:r>
              <a:rPr lang="en-US" dirty="0" smtClean="0"/>
              <a:t>, </a:t>
            </a:r>
            <a:r>
              <a:rPr lang="en-US" dirty="0" err="1" smtClean="0"/>
              <a:t>RandomSearchCV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Model Fit</a:t>
            </a:r>
          </a:p>
          <a:p>
            <a:pPr lvl="3"/>
            <a:r>
              <a:rPr lang="en-US" dirty="0" smtClean="0"/>
              <a:t>Model Prediction</a:t>
            </a:r>
          </a:p>
          <a:p>
            <a:pPr lvl="3"/>
            <a:r>
              <a:rPr lang="en-US" dirty="0" smtClean="0"/>
              <a:t>Evaluation (Confusion matrix)</a:t>
            </a:r>
          </a:p>
          <a:p>
            <a:pPr lvl="3"/>
            <a:r>
              <a:rPr lang="en-US" dirty="0" smtClean="0"/>
              <a:t>Feature Importance (Permutation Importance)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98" y="1990629"/>
            <a:ext cx="2532611" cy="2678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309" y="1553344"/>
            <a:ext cx="2828939" cy="2743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309" y="4360430"/>
            <a:ext cx="2828939" cy="24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61128"/>
            <a:ext cx="7729728" cy="697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0836" y="1029772"/>
            <a:ext cx="11924145" cy="5587999"/>
          </a:xfrm>
        </p:spPr>
        <p:txBody>
          <a:bodyPr>
            <a:normAutofit/>
          </a:bodyPr>
          <a:lstStyle/>
          <a:p>
            <a:pPr lvl="3"/>
            <a:r>
              <a:rPr lang="en-US" dirty="0" smtClean="0"/>
              <a:t>Accuracy of prediction is highest with </a:t>
            </a:r>
            <a:r>
              <a:rPr lang="en-US" dirty="0" err="1" smtClean="0"/>
              <a:t>Keras</a:t>
            </a:r>
            <a:r>
              <a:rPr lang="en-US" dirty="0" smtClean="0"/>
              <a:t> Neural Network model</a:t>
            </a:r>
          </a:p>
          <a:p>
            <a:pPr lvl="3"/>
            <a:r>
              <a:rPr lang="en-US" dirty="0" smtClean="0"/>
              <a:t>Feature </a:t>
            </a:r>
            <a:r>
              <a:rPr lang="en-US" dirty="0" err="1" smtClean="0"/>
              <a:t>Importances</a:t>
            </a:r>
            <a:r>
              <a:rPr lang="en-US" dirty="0" smtClean="0"/>
              <a:t> (Feature Importance with </a:t>
            </a:r>
            <a:r>
              <a:rPr lang="en-US" dirty="0" err="1" smtClean="0"/>
              <a:t>keras</a:t>
            </a:r>
            <a:r>
              <a:rPr lang="en-US" dirty="0" smtClean="0"/>
              <a:t> is not possible)</a:t>
            </a:r>
            <a:endParaRPr lang="en-US" dirty="0"/>
          </a:p>
          <a:p>
            <a:pPr marL="1654175" lvl="8" indent="0">
              <a:buNone/>
            </a:pPr>
            <a:endParaRPr lang="en-US" dirty="0" smtClean="0"/>
          </a:p>
          <a:p>
            <a:pPr marL="1654175" lvl="8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</a:p>
          <a:p>
            <a:pPr marL="1654175" lvl="8" indent="0">
              <a:buNone/>
            </a:pPr>
            <a:endParaRPr lang="en-US" dirty="0" smtClean="0"/>
          </a:p>
          <a:p>
            <a:pPr marL="1654175" lvl="8" indent="0">
              <a:buNone/>
            </a:pPr>
            <a:r>
              <a:rPr lang="en-US" dirty="0"/>
              <a:t>	</a:t>
            </a:r>
            <a:r>
              <a:rPr lang="en-US" dirty="0" smtClean="0"/>
              <a:t>						Further enhancements</a:t>
            </a:r>
          </a:p>
          <a:p>
            <a:pPr marL="1654175" lvl="8" indent="0">
              <a:buNone/>
            </a:pPr>
            <a:r>
              <a:rPr lang="en-US" dirty="0"/>
              <a:t>	</a:t>
            </a:r>
            <a:r>
              <a:rPr lang="en-US" dirty="0" smtClean="0"/>
              <a:t>						* Handle categorical data with dummy variables</a:t>
            </a:r>
          </a:p>
          <a:p>
            <a:pPr marL="1654175" lvl="8" indent="0">
              <a:buNone/>
            </a:pPr>
            <a:r>
              <a:rPr lang="en-US" dirty="0"/>
              <a:t>	</a:t>
            </a:r>
            <a:r>
              <a:rPr lang="en-US" dirty="0" smtClean="0"/>
              <a:t>						* Removing observations with high deviation from 							   mean standard deviation using Z-score</a:t>
            </a:r>
          </a:p>
          <a:p>
            <a:pPr marL="1654175" lvl="8" indent="0">
              <a:buNone/>
            </a:pPr>
            <a:r>
              <a:rPr lang="en-US" dirty="0"/>
              <a:t>	</a:t>
            </a:r>
            <a:r>
              <a:rPr lang="en-US" dirty="0" smtClean="0"/>
              <a:t>						* </a:t>
            </a:r>
            <a:r>
              <a:rPr lang="en-US" dirty="0" err="1" smtClean="0"/>
              <a:t>Analyse</a:t>
            </a:r>
            <a:r>
              <a:rPr lang="en-US" dirty="0" smtClean="0"/>
              <a:t> features with high importance for specific 							  category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thal</a:t>
            </a:r>
            <a:r>
              <a:rPr lang="en-US" dirty="0" smtClean="0"/>
              <a:t>)</a:t>
            </a:r>
            <a:endParaRPr lang="en-US" dirty="0"/>
          </a:p>
          <a:p>
            <a:pPr marL="1654175" lvl="8" indent="0">
              <a:buNone/>
            </a:pPr>
            <a:endParaRPr lang="en-US" dirty="0" smtClean="0"/>
          </a:p>
          <a:p>
            <a:pPr marL="1654175" lvl="8" indent="0">
              <a:buNone/>
            </a:pPr>
            <a:endParaRPr lang="en-US" dirty="0" smtClean="0"/>
          </a:p>
          <a:p>
            <a:pPr marL="1654175" lvl="8" indent="0">
              <a:buNone/>
            </a:pPr>
            <a:r>
              <a:rPr lang="en-US" dirty="0" smtClean="0"/>
              <a:t>	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644" y="1089892"/>
            <a:ext cx="5247976" cy="1791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5" y="2358231"/>
            <a:ext cx="2177473" cy="3051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130" y="2369994"/>
            <a:ext cx="2216727" cy="3039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587" y="2371940"/>
            <a:ext cx="2177473" cy="3051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281" y="2066420"/>
            <a:ext cx="1529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LogisticRegression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669915" y="2061936"/>
            <a:ext cx="1252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RandomForest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15817" y="2047096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XgBoost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178" y="4839689"/>
            <a:ext cx="5117924" cy="19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031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160</TotalTime>
  <Words>68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Use Case (Senior) Machine Learning Engineer Position (Prediction of Heart Disease) </vt:lpstr>
      <vt:lpstr>Steps</vt:lpstr>
      <vt:lpstr>Results</vt:lpstr>
    </vt:vector>
  </TitlesOfParts>
  <Company>HRS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(Senior) Machine Learning Engineer Position</dc:title>
  <dc:creator>Ramanujam jagannathan, Sree ram</dc:creator>
  <cp:lastModifiedBy>Ramanujam jagannathan, Sree ram</cp:lastModifiedBy>
  <cp:revision>14</cp:revision>
  <dcterms:created xsi:type="dcterms:W3CDTF">2020-04-18T08:21:18Z</dcterms:created>
  <dcterms:modified xsi:type="dcterms:W3CDTF">2020-04-18T11:01:31Z</dcterms:modified>
</cp:coreProperties>
</file>